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0" r:id="rId3"/>
    <p:sldId id="271" r:id="rId4"/>
    <p:sldId id="277" r:id="rId5"/>
    <p:sldId id="272" r:id="rId6"/>
    <p:sldId id="269" r:id="rId7"/>
    <p:sldId id="274" r:id="rId8"/>
    <p:sldId id="27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71xVPF7pXXtL8L9W5Bi9w==" hashData="o3HKatiWvq3baWeNGubsulDrMEc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.turner@gmail.com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E3092"/>
    <a:srgbClr val="808080"/>
    <a:srgbClr val="993399"/>
    <a:srgbClr val="0099FF"/>
    <a:srgbClr val="9B3333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72" autoAdjust="0"/>
  </p:normalViewPr>
  <p:slideViewPr>
    <p:cSldViewPr>
      <p:cViewPr>
        <p:scale>
          <a:sx n="85" d="100"/>
          <a:sy n="85" d="100"/>
        </p:scale>
        <p:origin x="-1378" y="-58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</a:t>
            </a:r>
          </a:p>
          <a:p>
            <a:r>
              <a:rPr lang="en-GB" dirty="0" smtClean="0"/>
              <a:t>Display </a:t>
            </a:r>
            <a:r>
              <a:rPr lang="en-GB" dirty="0"/>
              <a:t>this on the screen/board as students enter the classroom so that they can begin straight away, leaving space for the date and title if they are writing their answer in their books. </a:t>
            </a:r>
            <a:r>
              <a:rPr lang="en-GB" dirty="0" smtClean="0"/>
              <a:t>Instruct</a:t>
            </a:r>
            <a:r>
              <a:rPr lang="en-GB" baseline="0" dirty="0" smtClean="0"/>
              <a:t> students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Find out which </a:t>
            </a:r>
            <a:r>
              <a:rPr lang="en-GB" dirty="0"/>
              <a:t>animal represents the year </a:t>
            </a:r>
            <a:r>
              <a:rPr lang="en-GB" dirty="0" smtClean="0"/>
              <a:t>they</a:t>
            </a:r>
            <a:r>
              <a:rPr lang="en-GB" baseline="0" dirty="0" smtClean="0"/>
              <a:t> </a:t>
            </a:r>
            <a:r>
              <a:rPr lang="en-GB" dirty="0" smtClean="0"/>
              <a:t>were </a:t>
            </a:r>
            <a:r>
              <a:rPr lang="en-GB" dirty="0"/>
              <a:t>born in the Japanese zodiac calendar.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Decide</a:t>
            </a:r>
            <a:r>
              <a:rPr lang="en-GB" baseline="0" dirty="0" smtClean="0"/>
              <a:t> if </a:t>
            </a:r>
            <a:r>
              <a:rPr lang="en-GB" dirty="0" smtClean="0"/>
              <a:t>the </a:t>
            </a:r>
            <a:r>
              <a:rPr lang="en-GB" dirty="0"/>
              <a:t>your animal </a:t>
            </a:r>
            <a:r>
              <a:rPr lang="en-GB" dirty="0" smtClean="0"/>
              <a:t>suits their </a:t>
            </a:r>
            <a:r>
              <a:rPr lang="en-GB" dirty="0"/>
              <a:t>personality</a:t>
            </a:r>
            <a:r>
              <a:rPr lang="en-GB" dirty="0" smtClean="0"/>
              <a:t>? Why or why not?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Do the same for</a:t>
            </a:r>
            <a:r>
              <a:rPr lang="en-GB" baseline="0" dirty="0" smtClean="0"/>
              <a:t> their</a:t>
            </a:r>
            <a:r>
              <a:rPr lang="en-GB" dirty="0" smtClean="0"/>
              <a:t> </a:t>
            </a:r>
            <a:r>
              <a:rPr lang="en-GB" dirty="0"/>
              <a:t>brothers, sisters and friends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smtClean="0"/>
              <a:t>This activity can be a class </a:t>
            </a:r>
            <a:r>
              <a:rPr lang="en-GB" dirty="0"/>
              <a:t>discussion/vote or </a:t>
            </a:r>
            <a:r>
              <a:rPr lang="en-GB" dirty="0" smtClean="0"/>
              <a:t>answers can be </a:t>
            </a:r>
            <a:r>
              <a:rPr lang="en-GB" dirty="0"/>
              <a:t>written in books and </a:t>
            </a:r>
            <a:r>
              <a:rPr lang="en-GB" dirty="0" smtClean="0"/>
              <a:t>marked</a:t>
            </a:r>
            <a:r>
              <a:rPr lang="en-GB" baseline="0" dirty="0" smtClean="0"/>
              <a:t> with an</a:t>
            </a:r>
            <a:r>
              <a:rPr lang="en-GB" dirty="0" smtClean="0"/>
              <a:t> </a:t>
            </a:r>
            <a:r>
              <a:rPr lang="en-GB" dirty="0"/>
              <a:t>opportunity for self/peer assessment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</a:t>
            </a:r>
          </a:p>
          <a:p>
            <a:r>
              <a:rPr lang="en-GB" dirty="0" smtClean="0"/>
              <a:t>Students </a:t>
            </a:r>
            <a:r>
              <a:rPr lang="en-GB" dirty="0"/>
              <a:t>could write their ideas down or share via class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chain of islands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seen in the top left of the map are Okinawa and are actually further south than Kyushu.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</a:t>
            </a:r>
          </a:p>
          <a:p>
            <a:r>
              <a:rPr lang="en-GB" dirty="0" smtClean="0"/>
              <a:t>You may like to give the following hints or</a:t>
            </a:r>
            <a:r>
              <a:rPr lang="en-GB" baseline="0" dirty="0" smtClean="0"/>
              <a:t> tips to students completing the c</a:t>
            </a:r>
            <a:r>
              <a:rPr lang="en-GB" dirty="0" smtClean="0"/>
              <a:t>hallenge:</a:t>
            </a:r>
          </a:p>
          <a:p>
            <a:r>
              <a:rPr lang="en-GB" dirty="0" smtClean="0"/>
              <a:t>Global </a:t>
            </a:r>
            <a:r>
              <a:rPr lang="en-GB" dirty="0"/>
              <a:t>warming disrupting habitats, logging, urbanisation or tourist developments destroying habitats, hunting animals for food.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Teacher’s Note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task can be used as an alternative</a:t>
            </a:r>
            <a:r>
              <a:rPr lang="en-GB" baseline="0" dirty="0" smtClean="0"/>
              <a:t> to the preceding slide or as an additional extension task.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4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169F-3839-4658-AC0A-0FF04194B9FC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46D-EC9F-49BA-86B3-A75F54C979E5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C6CD-3DCE-4FB1-B8BB-635B285A0B7F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7508-A0E3-4009-9DC3-A2610D6CFE27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6BC-2642-4467-899D-A8459E7941EB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673A-C541-41BA-BBF9-7AFF5A8030F0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4E87-B409-47C6-A894-1EAEF21F30E1}" type="datetime1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9040-582D-413C-958E-DB2174441A2C}" type="datetime1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8EE-2BE8-4A0A-9338-C585C359B5CF}" type="datetime1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0B8-CBDD-4FF9-9931-A987E3FB19C3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686-D078-46AA-BF53-5F9AB630EA9A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4717-8A59-4AD7-A22D-A834D31A7910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/?utm_source=unsplash&amp;utm_medium=referral&amp;utm_content=creditCopyText" TargetMode="External"/><Relationship Id="rId4" Type="http://schemas.openxmlformats.org/officeDocument/2006/relationships/hyperlink" Target="https://unsplash.com/@chargetheglobe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oji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s://creativecommons.org/licenses/by-sa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5086" r="16235" b="8619"/>
          <a:stretch/>
        </p:blipFill>
        <p:spPr>
          <a:xfrm>
            <a:off x="2067200" y="1060204"/>
            <a:ext cx="4915743" cy="486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3680" y="251763"/>
            <a:ext cx="717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Warm Up: 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Zodiac Years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in collaboration with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83938"/>
            <a:ext cx="850900" cy="850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9DF114-D76F-4E3E-8C10-3CFB33882044}"/>
              </a:ext>
            </a:extLst>
          </p:cNvPr>
          <p:cNvSpPr txBox="1"/>
          <p:nvPr/>
        </p:nvSpPr>
        <p:spPr>
          <a:xfrm>
            <a:off x="6564853" y="1342509"/>
            <a:ext cx="238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Rat :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Honest, charming, ambitious.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40EBCE-D2AD-451B-A79D-73B5D0922C5E}"/>
              </a:ext>
            </a:extLst>
          </p:cNvPr>
          <p:cNvSpPr txBox="1"/>
          <p:nvPr/>
        </p:nvSpPr>
        <p:spPr>
          <a:xfrm>
            <a:off x="54890" y="1231617"/>
            <a:ext cx="20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>Pig/boar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: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Brave, kind, honest.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3480B-6D47-471E-B355-56E7A82FE6E7}"/>
              </a:ext>
            </a:extLst>
          </p:cNvPr>
          <p:cNvSpPr txBox="1"/>
          <p:nvPr/>
        </p:nvSpPr>
        <p:spPr>
          <a:xfrm>
            <a:off x="56492" y="1988840"/>
            <a:ext cx="237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Kozuka Gothic Pro B" pitchFamily="34" charset="-128"/>
                <a:ea typeface="Kozuka Gothic Pro B" pitchFamily="34" charset="-128"/>
              </a:rPr>
              <a:t>Dog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: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Loyal, trustworthy, honest.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7CE6E6F-EBC9-4715-AE43-5EB68EA9C51A}"/>
              </a:ext>
            </a:extLst>
          </p:cNvPr>
          <p:cNvSpPr txBox="1"/>
          <p:nvPr/>
        </p:nvSpPr>
        <p:spPr>
          <a:xfrm>
            <a:off x="51627" y="2780928"/>
            <a:ext cx="218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>Rooster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: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Deep thinker, direct.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5A19FFD-C3C9-4A17-ABB5-989AC951FED5}"/>
              </a:ext>
            </a:extLst>
          </p:cNvPr>
          <p:cNvSpPr txBox="1"/>
          <p:nvPr/>
        </p:nvSpPr>
        <p:spPr>
          <a:xfrm>
            <a:off x="56492" y="3595865"/>
            <a:ext cx="202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Monkey :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Clever, original, problem solver.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A43615-08DD-45CB-8BB7-ADE48AC446E3}"/>
              </a:ext>
            </a:extLst>
          </p:cNvPr>
          <p:cNvSpPr txBox="1"/>
          <p:nvPr/>
        </p:nvSpPr>
        <p:spPr>
          <a:xfrm>
            <a:off x="82225" y="4653136"/>
            <a:ext cx="237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>Sheep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: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Elegant, passionate.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576209-B5C5-48DA-9603-9703684A3858}"/>
              </a:ext>
            </a:extLst>
          </p:cNvPr>
          <p:cNvSpPr txBox="1"/>
          <p:nvPr/>
        </p:nvSpPr>
        <p:spPr>
          <a:xfrm>
            <a:off x="75981" y="5445224"/>
            <a:ext cx="200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Kozuka Gothic Pro B" pitchFamily="34" charset="-128"/>
                <a:ea typeface="Kozuka Gothic Pro B" pitchFamily="34" charset="-128"/>
              </a:rPr>
              <a:t>Horse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: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Chatty, complimentary.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A94E58-1DF7-4396-A7CB-E617C48BBCF9}"/>
              </a:ext>
            </a:extLst>
          </p:cNvPr>
          <p:cNvSpPr txBox="1"/>
          <p:nvPr/>
        </p:nvSpPr>
        <p:spPr>
          <a:xfrm>
            <a:off x="6636388" y="3097855"/>
            <a:ext cx="238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>Ox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: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patient, alert, successful.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F734B9A-314D-46A1-BE33-708F7E046CFB}"/>
              </a:ext>
            </a:extLst>
          </p:cNvPr>
          <p:cNvSpPr txBox="1"/>
          <p:nvPr/>
        </p:nvSpPr>
        <p:spPr>
          <a:xfrm>
            <a:off x="6228183" y="4672391"/>
            <a:ext cx="278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Kozuka Gothic Pro B" pitchFamily="34" charset="-128"/>
                <a:ea typeface="Kozuka Gothic Pro B" pitchFamily="34" charset="-128"/>
              </a:rPr>
              <a:t>Tiger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: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stubborn, sensitive, courageous.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A588E2-13A1-4CD7-94B5-1A2A517ADE1A}"/>
              </a:ext>
            </a:extLst>
          </p:cNvPr>
          <p:cNvSpPr txBox="1"/>
          <p:nvPr/>
        </p:nvSpPr>
        <p:spPr>
          <a:xfrm>
            <a:off x="6636388" y="3872864"/>
            <a:ext cx="237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Kozuka Gothic Pro B" pitchFamily="34" charset="-128"/>
                <a:ea typeface="Kozuka Gothic Pro B" pitchFamily="34" charset="-128"/>
              </a:rPr>
              <a:t>Rabbit :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talented, ambitious, fortunate.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DA1EA22-7082-469E-B727-BE4A917A5C44}"/>
              </a:ext>
            </a:extLst>
          </p:cNvPr>
          <p:cNvSpPr txBox="1"/>
          <p:nvPr/>
        </p:nvSpPr>
        <p:spPr>
          <a:xfrm>
            <a:off x="6712611" y="544522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Kozuka Gothic Pro B" pitchFamily="34" charset="-128"/>
                <a:ea typeface="Kozuka Gothic Pro B" pitchFamily="34" charset="-128"/>
              </a:rPr>
              <a:t>Dragon :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energetic,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brave, stubborn.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A35820-048B-4BF6-9EA4-37E026BCFF35}"/>
              </a:ext>
            </a:extLst>
          </p:cNvPr>
          <p:cNvSpPr txBox="1"/>
          <p:nvPr/>
        </p:nvSpPr>
        <p:spPr>
          <a:xfrm>
            <a:off x="6728081" y="2060848"/>
            <a:ext cx="2222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Kozuka Gothic Pro B" pitchFamily="34" charset="-128"/>
                <a:ea typeface="Kozuka Gothic Pro B" pitchFamily="34" charset="-128"/>
              </a:rPr>
              <a:t>Snake :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 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deep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thinker,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quiet, wise, determined.</a:t>
            </a:r>
          </a:p>
        </p:txBody>
      </p:sp>
    </p:spTree>
    <p:extLst>
      <p:ext uri="{BB962C8B-B14F-4D97-AF65-F5344CB8AC3E}">
        <p14:creationId xmlns:p14="http://schemas.microsoft.com/office/powerpoint/2010/main" val="818214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5575" y="1340768"/>
            <a:ext cx="7552850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Animals </a:t>
            </a:r>
            <a:r>
              <a:rPr lang="en-GB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of Japan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Photo </a:t>
            </a:r>
            <a:r>
              <a:rPr lang="en-GB" dirty="0">
                <a:solidFill>
                  <a:schemeClr val="bg1"/>
                </a:solidFill>
              </a:rPr>
              <a:t>by 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Charge The Globe</a:t>
            </a:r>
            <a:r>
              <a:rPr lang="en-GB" dirty="0">
                <a:solidFill>
                  <a:schemeClr val="bg1"/>
                </a:solidFill>
              </a:rPr>
              <a:t> on </a:t>
            </a:r>
            <a:r>
              <a:rPr lang="en-GB" dirty="0" err="1">
                <a:solidFill>
                  <a:schemeClr val="bg1"/>
                </a:solidFill>
                <a:hlinkClick r:id="rId5" action="ppaction://hlinkfile"/>
              </a:rPr>
              <a:t>Unsplash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2566586"/>
            <a:ext cx="4068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Your Learning Objectives: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Identify animals found in Japan.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Locate where each animal can be found.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Explain why there are so many animal species found in Japan.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259" y="2564717"/>
            <a:ext cx="4352489" cy="3446161"/>
            <a:chOff x="467544" y="2845586"/>
            <a:chExt cx="3840000" cy="2880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845586"/>
              <a:ext cx="3840000" cy="2880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7544" y="5494754"/>
              <a:ext cx="2592288" cy="19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</a:rPr>
                <a:t>Charge </a:t>
              </a:r>
              <a:r>
                <a:rPr lang="en-GB" sz="900" dirty="0">
                  <a:solidFill>
                    <a:schemeClr val="bg1"/>
                  </a:solidFill>
                </a:rPr>
                <a:t>The </a:t>
              </a:r>
              <a:r>
                <a:rPr lang="en-GB" sz="900" dirty="0" smtClean="0">
                  <a:solidFill>
                    <a:schemeClr val="bg1"/>
                  </a:solidFill>
                </a:rPr>
                <a:t>Globe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00553"/>
            <a:ext cx="819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Starter: 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 in numbers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*Estimate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Population estimate, July 2021; Forest estimate, 2018 (to the nearest whole) both via CIA World </a:t>
            </a:r>
            <a:r>
              <a:rPr lang="en-GB" dirty="0" err="1" smtClean="0">
                <a:solidFill>
                  <a:schemeClr val="bg1"/>
                </a:solidFill>
              </a:rPr>
              <a:t>Factbook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F28010-7AAA-4A3D-9FC7-242D1FD416AE}"/>
              </a:ext>
            </a:extLst>
          </p:cNvPr>
          <p:cNvSpPr txBox="1"/>
          <p:nvPr/>
        </p:nvSpPr>
        <p:spPr>
          <a:xfrm>
            <a:off x="184389" y="2011201"/>
            <a:ext cx="539572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1. Number of islands in total: 1032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136D94-952B-46C4-81DA-2BC805CD3463}"/>
              </a:ext>
            </a:extLst>
          </p:cNvPr>
          <p:cNvSpPr txBox="1"/>
          <p:nvPr/>
        </p:nvSpPr>
        <p:spPr>
          <a:xfrm>
            <a:off x="184389" y="1403258"/>
            <a:ext cx="4586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Kristen ITC" panose="03050502040202030202" pitchFamily="66" charset="0"/>
                <a:ea typeface="Kozuka Gothic Pro B" pitchFamily="34" charset="-128"/>
              </a:rPr>
              <a:t>Higher or lower?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780B0F-BE9F-4565-9EA8-77716E474D86}"/>
              </a:ext>
            </a:extLst>
          </p:cNvPr>
          <p:cNvSpPr txBox="1"/>
          <p:nvPr/>
        </p:nvSpPr>
        <p:spPr>
          <a:xfrm>
            <a:off x="184389" y="2901186"/>
            <a:ext cx="539572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2. Number of inhabited islands: 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F3919DE-AEC1-4F59-8DCE-A9A499E13EF3}"/>
              </a:ext>
            </a:extLst>
          </p:cNvPr>
          <p:cNvSpPr txBox="1"/>
          <p:nvPr/>
        </p:nvSpPr>
        <p:spPr>
          <a:xfrm>
            <a:off x="184387" y="3791171"/>
            <a:ext cx="53957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3. Human population: </a:t>
            </a:r>
            <a:r>
              <a:rPr lang="en-GB" sz="2800" b="0" i="0" dirty="0">
                <a:solidFill>
                  <a:srgbClr val="000000"/>
                </a:solidFill>
                <a:effectLst/>
              </a:rPr>
              <a:t>236 million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9CDD47-6AA5-465C-AA02-934FA5ACC48B}"/>
              </a:ext>
            </a:extLst>
          </p:cNvPr>
          <p:cNvSpPr txBox="1"/>
          <p:nvPr/>
        </p:nvSpPr>
        <p:spPr>
          <a:xfrm>
            <a:off x="179513" y="4681156"/>
            <a:ext cx="655272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4. Percentage of land covered in forest: 41%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9AF00B-E0D5-4516-BE70-59E3B41ABA70}"/>
              </a:ext>
            </a:extLst>
          </p:cNvPr>
          <p:cNvSpPr txBox="1"/>
          <p:nvPr/>
        </p:nvSpPr>
        <p:spPr>
          <a:xfrm>
            <a:off x="6876256" y="2011201"/>
            <a:ext cx="21237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Higher: 6852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18F438-28FA-4344-928B-2CDEDCA6FC51}"/>
              </a:ext>
            </a:extLst>
          </p:cNvPr>
          <p:cNvSpPr txBox="1"/>
          <p:nvPr/>
        </p:nvSpPr>
        <p:spPr>
          <a:xfrm>
            <a:off x="6911571" y="2901186"/>
            <a:ext cx="208841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Higher: </a:t>
            </a:r>
            <a:r>
              <a:rPr lang="en-GB" sz="2800" dirty="0" smtClean="0"/>
              <a:t>416*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CB41517-D55D-44B2-9AC5-1171AA923D37}"/>
              </a:ext>
            </a:extLst>
          </p:cNvPr>
          <p:cNvSpPr txBox="1"/>
          <p:nvPr/>
        </p:nvSpPr>
        <p:spPr>
          <a:xfrm>
            <a:off x="5868144" y="3791171"/>
            <a:ext cx="313184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Lower: </a:t>
            </a:r>
            <a:r>
              <a:rPr lang="en-GB" sz="2800" b="0" i="0" dirty="0">
                <a:solidFill>
                  <a:srgbClr val="000000"/>
                </a:solidFill>
                <a:effectLst/>
              </a:rPr>
              <a:t>124,687,293</a:t>
            </a:r>
            <a:endParaRPr lang="en-GB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316872-B72F-4D53-8855-CA973C3DB66B}"/>
              </a:ext>
            </a:extLst>
          </p:cNvPr>
          <p:cNvSpPr txBox="1"/>
          <p:nvPr/>
        </p:nvSpPr>
        <p:spPr>
          <a:xfrm>
            <a:off x="6804249" y="4681156"/>
            <a:ext cx="2162400" cy="507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700" dirty="0"/>
              <a:t>Higher: </a:t>
            </a:r>
            <a:r>
              <a:rPr lang="en-GB" sz="2700" b="0" i="0" dirty="0" smtClean="0">
                <a:solidFill>
                  <a:srgbClr val="000000"/>
                </a:solidFill>
                <a:effectLst/>
              </a:rPr>
              <a:t>69%</a:t>
            </a:r>
            <a:endParaRPr lang="en-GB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3DF850A-D1A1-401A-B45B-B3D399E7CAA7}"/>
              </a:ext>
            </a:extLst>
          </p:cNvPr>
          <p:cNvSpPr txBox="1"/>
          <p:nvPr/>
        </p:nvSpPr>
        <p:spPr>
          <a:xfrm>
            <a:off x="179513" y="5535118"/>
            <a:ext cx="554461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5. Number of animal species: 20,000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4D656C0-4C90-407C-8114-C170D7DF8D5D}"/>
              </a:ext>
            </a:extLst>
          </p:cNvPr>
          <p:cNvSpPr txBox="1"/>
          <p:nvPr/>
        </p:nvSpPr>
        <p:spPr>
          <a:xfrm>
            <a:off x="6588224" y="5535118"/>
            <a:ext cx="23784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Higher: </a:t>
            </a:r>
            <a:r>
              <a:rPr lang="en-GB" sz="2800" dirty="0">
                <a:solidFill>
                  <a:srgbClr val="000000"/>
                </a:solidFill>
              </a:rPr>
              <a:t>90,000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734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Starter: 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Higher or lower?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Holmberg in collaboration with the Japan Society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9CB220-9350-4B02-8F85-6D10D92F10AC}"/>
              </a:ext>
            </a:extLst>
          </p:cNvPr>
          <p:cNvSpPr txBox="1"/>
          <p:nvPr/>
        </p:nvSpPr>
        <p:spPr>
          <a:xfrm>
            <a:off x="539552" y="1231551"/>
            <a:ext cx="8195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Why do you think there 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are so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many different species of animals living in Japan?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02BFE8-DE33-4A7D-BA0F-C51B96086A43}"/>
              </a:ext>
            </a:extLst>
          </p:cNvPr>
          <p:cNvSpPr txBox="1"/>
          <p:nvPr/>
        </p:nvSpPr>
        <p:spPr>
          <a:xfrm>
            <a:off x="2051153" y="2564904"/>
            <a:ext cx="223224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Climatic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variations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0E30D3-EE48-4078-8DE2-F1DD3B9AD6B6}"/>
              </a:ext>
            </a:extLst>
          </p:cNvPr>
          <p:cNvSpPr txBox="1"/>
          <p:nvPr/>
        </p:nvSpPr>
        <p:spPr>
          <a:xfrm>
            <a:off x="2096982" y="4981791"/>
            <a:ext cx="287754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Many uninhabited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islands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148064" y="2465667"/>
            <a:ext cx="3635896" cy="2952328"/>
            <a:chOff x="5148064" y="2465667"/>
            <a:chExt cx="3635896" cy="2952328"/>
          </a:xfrm>
        </p:grpSpPr>
        <p:sp>
          <p:nvSpPr>
            <p:cNvPr id="16" name="Explosion 1 15"/>
            <p:cNvSpPr/>
            <p:nvPr/>
          </p:nvSpPr>
          <p:spPr>
            <a:xfrm>
              <a:off x="5148064" y="2465667"/>
              <a:ext cx="3635896" cy="2952328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9342C1F-37FE-43D1-9431-0A81CCA3CA85}"/>
                </a:ext>
              </a:extLst>
            </p:cNvPr>
            <p:cNvSpPr txBox="1"/>
            <p:nvPr/>
          </p:nvSpPr>
          <p:spPr>
            <a:xfrm>
              <a:off x="5921896" y="3526332"/>
              <a:ext cx="2088232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Kozuka Gothic Pro R" pitchFamily="34" charset="-128"/>
                  <a:ea typeface="Kozuka Gothic Pro R" pitchFamily="34" charset="-128"/>
                </a:rPr>
                <a:t>What else did you think of?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74BFBC5-962A-4FB3-ACB1-549F66B35855}"/>
              </a:ext>
            </a:extLst>
          </p:cNvPr>
          <p:cNvSpPr txBox="1"/>
          <p:nvPr/>
        </p:nvSpPr>
        <p:spPr>
          <a:xfrm>
            <a:off x="668373" y="3703465"/>
            <a:ext cx="273517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 wide range of habitats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902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63889" y="-387424"/>
            <a:ext cx="5372219" cy="6519510"/>
            <a:chOff x="3814410" y="-808183"/>
            <a:chExt cx="4923040" cy="6214771"/>
          </a:xfrm>
        </p:grpSpPr>
        <p:grpSp>
          <p:nvGrpSpPr>
            <p:cNvPr id="6" name="Group 5"/>
            <p:cNvGrpSpPr/>
            <p:nvPr/>
          </p:nvGrpSpPr>
          <p:grpSpPr>
            <a:xfrm>
              <a:off x="4595756" y="836708"/>
              <a:ext cx="4141694" cy="4569880"/>
              <a:chOff x="3700736" y="620685"/>
              <a:chExt cx="4141694" cy="456988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3" t="1632" r="22043" b="14447"/>
              <a:stretch/>
            </p:blipFill>
            <p:spPr>
              <a:xfrm rot="5400000">
                <a:off x="3486643" y="834778"/>
                <a:ext cx="4569880" cy="41416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819" t="66471"/>
              <a:stretch/>
            </p:blipFill>
            <p:spPr>
              <a:xfrm rot="5400000">
                <a:off x="3921493" y="792412"/>
                <a:ext cx="1465961" cy="1654721"/>
              </a:xfrm>
              <a:prstGeom prst="rect">
                <a:avLst/>
              </a:prstGeom>
            </p:spPr>
          </p:pic>
        </p:grpSp>
        <p:sp>
          <p:nvSpPr>
            <p:cNvPr id="11" name="Arc 10"/>
            <p:cNvSpPr/>
            <p:nvPr/>
          </p:nvSpPr>
          <p:spPr>
            <a:xfrm rot="6257028">
              <a:off x="3380901" y="-374674"/>
              <a:ext cx="3475441" cy="2608423"/>
            </a:xfrm>
            <a:prstGeom prst="arc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3681" y="332655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Animals of Japan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Katie Holmberg in collaboration with the Japan Society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C61575-45ED-437B-827B-AF3BF7D01464}"/>
              </a:ext>
            </a:extLst>
          </p:cNvPr>
          <p:cNvSpPr txBox="1"/>
          <p:nvPr/>
        </p:nvSpPr>
        <p:spPr>
          <a:xfrm>
            <a:off x="311123" y="1217180"/>
            <a:ext cx="40964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Use the animal information cards to find out about Japanese wildlife.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On your map worksheet, add labels to show where each animal is found to create a useful leaflet for tourists visiting Japan.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Challenge task: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urn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your labels into annotations by adding explanations of why each animal lives where they do. Think about the climate and their preferred habitat.</a:t>
            </a:r>
          </a:p>
        </p:txBody>
      </p:sp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6028" y="131492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Animals of Japan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Emoji </a:t>
            </a:r>
            <a:r>
              <a:rPr lang="en-GB" dirty="0">
                <a:solidFill>
                  <a:schemeClr val="bg1"/>
                </a:solidFill>
              </a:rPr>
              <a:t>designed by 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OpenMoji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 smtClean="0">
                <a:solidFill>
                  <a:schemeClr val="bg1"/>
                </a:solidFill>
              </a:rPr>
              <a:t> under license</a:t>
            </a:r>
            <a:r>
              <a:rPr lang="en-GB" dirty="0">
                <a:solidFill>
                  <a:schemeClr val="bg1"/>
                </a:solidFill>
              </a:rPr>
              <a:t>: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BY-SA 4.0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0FAF6E-84C8-424C-8A0E-F2C52FC662E5}"/>
              </a:ext>
            </a:extLst>
          </p:cNvPr>
          <p:cNvSpPr txBox="1"/>
          <p:nvPr/>
        </p:nvSpPr>
        <p:spPr>
          <a:xfrm>
            <a:off x="374601" y="1204428"/>
            <a:ext cx="833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Using the information on your worksheet, answer the following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questions:</a:t>
            </a:r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E6FBAC-1F65-4B54-8285-7032C81EE8BF}"/>
              </a:ext>
            </a:extLst>
          </p:cNvPr>
          <p:cNvSpPr txBox="1"/>
          <p:nvPr/>
        </p:nvSpPr>
        <p:spPr>
          <a:xfrm>
            <a:off x="402134" y="2101993"/>
            <a:ext cx="828466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Name one endangered animal that is found in Japan.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Which animals live in the north of Japan?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Why are some animals only found in the north?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Which animals are found in the south of Japan?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What makes the south a better habitat for some animals?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Why does Japan have such diverse wildlife? Try to include some of the data from the start of this lesson.</a:t>
            </a:r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148981"/>
            <a:ext cx="6624736" cy="769441"/>
          </a:xfrm>
          <a:prstGeom prst="rect">
            <a:avLst/>
          </a:prstGeom>
          <a:noFill/>
          <a:ln w="28575">
            <a:solidFill>
              <a:srgbClr val="339933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Challenge task: </a:t>
            </a:r>
            <a:endParaRPr lang="en-GB" sz="2200" dirty="0" smtClean="0"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What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might threaten Japan’s wildlife in the future?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29" y="479715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Katie Holmberg in collaboration with the Japan Society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70" y="43544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Plenary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454F13-3E91-47FD-A0AD-1051A1444431}"/>
              </a:ext>
            </a:extLst>
          </p:cNvPr>
          <p:cNvSpPr txBox="1"/>
          <p:nvPr/>
        </p:nvSpPr>
        <p:spPr>
          <a:xfrm>
            <a:off x="177212" y="1402965"/>
            <a:ext cx="868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In Japan, many traditional fabric patterns are inspired by animals. </a:t>
            </a:r>
          </a:p>
          <a:p>
            <a:r>
              <a:rPr lang="en-GB" sz="2200" b="1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Can you guess what animals inspired these fabric patterns?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98C1B9-AF80-4CFF-9B05-602E40704982}"/>
              </a:ext>
            </a:extLst>
          </p:cNvPr>
          <p:cNvSpPr txBox="1"/>
          <p:nvPr/>
        </p:nvSpPr>
        <p:spPr>
          <a:xfrm>
            <a:off x="321066" y="5665897"/>
            <a:ext cx="6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E2281B-F1B0-444F-B25E-9605ED012840}"/>
              </a:ext>
            </a:extLst>
          </p:cNvPr>
          <p:cNvSpPr txBox="1"/>
          <p:nvPr/>
        </p:nvSpPr>
        <p:spPr>
          <a:xfrm>
            <a:off x="3546101" y="5656023"/>
            <a:ext cx="6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507554-2D36-4382-879D-65E764686315}"/>
              </a:ext>
            </a:extLst>
          </p:cNvPr>
          <p:cNvSpPr txBox="1"/>
          <p:nvPr/>
        </p:nvSpPr>
        <p:spPr>
          <a:xfrm>
            <a:off x="6215360" y="5667034"/>
            <a:ext cx="6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3.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AABD9D-7258-4038-AE3F-2FC3B778F76C}"/>
              </a:ext>
            </a:extLst>
          </p:cNvPr>
          <p:cNvSpPr txBox="1"/>
          <p:nvPr/>
        </p:nvSpPr>
        <p:spPr>
          <a:xfrm>
            <a:off x="691164" y="5712064"/>
            <a:ext cx="239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Hawk/Eagle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feathers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8FA6F7-D44B-4477-9443-4A23ED03A20B}"/>
              </a:ext>
            </a:extLst>
          </p:cNvPr>
          <p:cNvSpPr txBox="1"/>
          <p:nvPr/>
        </p:nvSpPr>
        <p:spPr>
          <a:xfrm>
            <a:off x="3876024" y="5712064"/>
            <a:ext cx="239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Shark skin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A48B46E-E5F9-46AA-8169-7A11B3811BB0}"/>
              </a:ext>
            </a:extLst>
          </p:cNvPr>
          <p:cNvSpPr txBox="1"/>
          <p:nvPr/>
        </p:nvSpPr>
        <p:spPr>
          <a:xfrm>
            <a:off x="6545283" y="5713201"/>
            <a:ext cx="239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Tortoise shell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39101" r="61603" b="6791"/>
          <a:stretch/>
        </p:blipFill>
        <p:spPr>
          <a:xfrm>
            <a:off x="291014" y="2348880"/>
            <a:ext cx="2783957" cy="3110626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21384" r="41899" b="-319"/>
          <a:stretch/>
        </p:blipFill>
        <p:spPr>
          <a:xfrm>
            <a:off x="3250571" y="2361329"/>
            <a:ext cx="2654199" cy="309834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9" r="71159" b="6762"/>
          <a:stretch/>
        </p:blipFill>
        <p:spPr>
          <a:xfrm>
            <a:off x="6094007" y="2347011"/>
            <a:ext cx="2637240" cy="309834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1276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©Katie Holmberg in collaboration with the Japan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35443"/>
            <a:ext cx="664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Plenary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454F13-3E91-47FD-A0AD-1051A1444431}"/>
              </a:ext>
            </a:extLst>
          </p:cNvPr>
          <p:cNvSpPr txBox="1"/>
          <p:nvPr/>
        </p:nvSpPr>
        <p:spPr>
          <a:xfrm>
            <a:off x="293047" y="1266440"/>
            <a:ext cx="868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Kozuka Gothic Pro B" pitchFamily="34" charset="-128"/>
                <a:ea typeface="Kozuka Gothic Pro B" pitchFamily="34" charset="-128"/>
              </a:rPr>
              <a:t>Task</a:t>
            </a:r>
            <a:r>
              <a:rPr lang="en-GB" sz="2200" b="1" dirty="0">
                <a:latin typeface="Kozuka Gothic Pro B" pitchFamily="34" charset="-128"/>
                <a:ea typeface="Kozuka Gothic Pro B" pitchFamily="34" charset="-128"/>
              </a:rPr>
              <a:t>: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Design your own fabric pattern to represent British or Japanese wildlife.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98C1B9-AF80-4CFF-9B05-602E40704982}"/>
              </a:ext>
            </a:extLst>
          </p:cNvPr>
          <p:cNvSpPr txBox="1"/>
          <p:nvPr/>
        </p:nvSpPr>
        <p:spPr>
          <a:xfrm>
            <a:off x="321066" y="5715798"/>
            <a:ext cx="6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E2281B-F1B0-444F-B25E-9605ED012840}"/>
              </a:ext>
            </a:extLst>
          </p:cNvPr>
          <p:cNvSpPr txBox="1"/>
          <p:nvPr/>
        </p:nvSpPr>
        <p:spPr>
          <a:xfrm>
            <a:off x="3546101" y="5705924"/>
            <a:ext cx="6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2.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507554-2D36-4382-879D-65E764686315}"/>
              </a:ext>
            </a:extLst>
          </p:cNvPr>
          <p:cNvSpPr txBox="1"/>
          <p:nvPr/>
        </p:nvSpPr>
        <p:spPr>
          <a:xfrm>
            <a:off x="6215360" y="5716935"/>
            <a:ext cx="6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3.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AABD9D-7258-4038-AE3F-2FC3B778F76C}"/>
              </a:ext>
            </a:extLst>
          </p:cNvPr>
          <p:cNvSpPr txBox="1"/>
          <p:nvPr/>
        </p:nvSpPr>
        <p:spPr>
          <a:xfrm>
            <a:off x="691164" y="5761965"/>
            <a:ext cx="239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Hawk/Eagle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feathers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A8FA6F7-D44B-4477-9443-4A23ED03A20B}"/>
              </a:ext>
            </a:extLst>
          </p:cNvPr>
          <p:cNvSpPr txBox="1"/>
          <p:nvPr/>
        </p:nvSpPr>
        <p:spPr>
          <a:xfrm>
            <a:off x="3876024" y="5761965"/>
            <a:ext cx="239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Shark skin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A48B46E-E5F9-46AA-8169-7A11B3811BB0}"/>
              </a:ext>
            </a:extLst>
          </p:cNvPr>
          <p:cNvSpPr txBox="1"/>
          <p:nvPr/>
        </p:nvSpPr>
        <p:spPr>
          <a:xfrm>
            <a:off x="6545283" y="5763102"/>
            <a:ext cx="239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Tortoise shell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39101" r="61603" b="6791"/>
          <a:stretch/>
        </p:blipFill>
        <p:spPr>
          <a:xfrm>
            <a:off x="301467" y="2336594"/>
            <a:ext cx="2783957" cy="3110626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21384" r="41899" b="-319"/>
          <a:stretch/>
        </p:blipFill>
        <p:spPr>
          <a:xfrm>
            <a:off x="3250571" y="2348880"/>
            <a:ext cx="2654199" cy="309834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9" r="71159" b="6762"/>
          <a:stretch/>
        </p:blipFill>
        <p:spPr>
          <a:xfrm>
            <a:off x="6083264" y="2358227"/>
            <a:ext cx="2637240" cy="309834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42653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authored by Katie Holmberg in collaboration with the Japan Society</a:t>
            </a: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3077" y="6356351"/>
            <a:ext cx="5722147" cy="263313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©Katie Holmberg in collaboration with the Japan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810</Words>
  <Application>Microsoft Office PowerPoint</Application>
  <PresentationFormat>On-screen Show (4:3)</PresentationFormat>
  <Paragraphs>130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114</cp:revision>
  <dcterms:created xsi:type="dcterms:W3CDTF">2017-05-31T10:45:44Z</dcterms:created>
  <dcterms:modified xsi:type="dcterms:W3CDTF">2021-06-16T10:53:37Z</dcterms:modified>
</cp:coreProperties>
</file>