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70" r:id="rId3"/>
    <p:sldId id="278" r:id="rId4"/>
    <p:sldId id="276" r:id="rId5"/>
    <p:sldId id="277" r:id="rId6"/>
    <p:sldId id="272" r:id="rId7"/>
    <p:sldId id="269" r:id="rId8"/>
    <p:sldId id="279" r:id="rId9"/>
    <p:sldId id="262" r:id="rId10"/>
    <p:sldId id="275" r:id="rId11"/>
    <p:sldId id="280" r:id="rId12"/>
    <p:sldId id="273" r:id="rId13"/>
    <p:sldId id="274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OAgCBSgb8D2QQS2fkj/CuA==" hashData="k5Y93slbygXRBJAMVhaeT+p8/QQbduosbOj9KInRxxePUIn7YSzktZmNkbKTvtiP2yRhAK6wbxrhRjXcoreE4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97">
          <p15:clr>
            <a:srgbClr val="A4A3A4"/>
          </p15:clr>
        </p15:guide>
        <p15:guide id="3" pos="2880">
          <p15:clr>
            <a:srgbClr val="A4A3A4"/>
          </p15:clr>
        </p15:guide>
        <p15:guide id="4" pos="249">
          <p15:clr>
            <a:srgbClr val="A4A3A4"/>
          </p15:clr>
        </p15:guide>
        <p15:guide id="5" pos="5511">
          <p15:clr>
            <a:srgbClr val="A4A3A4"/>
          </p15:clr>
        </p15:guide>
        <p15:guide id="6" pos="39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ah  Eastham" initials="HE" lastIdx="8" clrIdx="0"/>
  <p:cmAuthor id="1" name="alys.turner@gmail.com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FF"/>
    <a:srgbClr val="339933"/>
    <a:srgbClr val="F5F561"/>
    <a:srgbClr val="2E3092"/>
    <a:srgbClr val="808080"/>
    <a:srgbClr val="993399"/>
    <a:srgbClr val="0099FF"/>
    <a:srgbClr val="9B3333"/>
    <a:srgbClr val="FF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/>
    <p:restoredTop sz="84444" autoAdjust="0"/>
  </p:normalViewPr>
  <p:slideViewPr>
    <p:cSldViewPr>
      <p:cViewPr>
        <p:scale>
          <a:sx n="155" d="100"/>
          <a:sy n="155" d="100"/>
        </p:scale>
        <p:origin x="-8" y="-2832"/>
      </p:cViewPr>
      <p:guideLst>
        <p:guide orient="horz" pos="2160"/>
        <p:guide orient="horz" pos="1797"/>
        <p:guide pos="2880"/>
        <p:guide pos="249"/>
        <p:guide pos="5511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2280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7B629-9E9D-4683-BE45-69BBBC2A9C33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BBD79-A804-45E9-B8E3-9A16A3218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3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asia.com/video/?v=542897#_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Pronunciation:</a:t>
            </a:r>
            <a:r>
              <a:rPr lang="en-GB" b="1" baseline="0" dirty="0"/>
              <a:t> </a:t>
            </a:r>
            <a:r>
              <a:rPr lang="en-GB" i="1" baseline="0" dirty="0"/>
              <a:t>hat-sue you-may</a:t>
            </a:r>
            <a:endParaRPr lang="en-GB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Teacher’s Note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Display this on the screen/board as students enter the classroom so that they can begin straight away, leaving space for the date and title if they are writing their answer in their books.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14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may be printed to support LA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10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each box to reveal the colour coded answers. Opportunity for self/peer assessment.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2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Teacher’s Notes</a:t>
            </a:r>
          </a:p>
          <a:p>
            <a:r>
              <a:rPr lang="en-GB" dirty="0"/>
              <a:t>Students can write their answers in their book, use mini whiteboards or answer during class discussion.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Teacher’s Notes</a:t>
            </a:r>
          </a:p>
          <a:p>
            <a:r>
              <a:rPr lang="en-GB" dirty="0"/>
              <a:t>Alternatively, students could create their own </a:t>
            </a:r>
            <a:r>
              <a:rPr lang="en-GB" dirty="0" err="1"/>
              <a:t>yuru-chara</a:t>
            </a:r>
            <a:r>
              <a:rPr lang="en-GB" dirty="0"/>
              <a:t> for either the volcano or the town so that they reflect what they have learnt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744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Teacher’s Note</a:t>
            </a:r>
          </a:p>
          <a:p>
            <a:r>
              <a:rPr lang="en-GB" dirty="0"/>
              <a:t>Woodblock print by Hiroshige (1797-1858) entitled </a:t>
            </a:r>
            <a:r>
              <a:rPr lang="en-GB" i="1" dirty="0" err="1"/>
              <a:t>Noge</a:t>
            </a:r>
            <a:r>
              <a:rPr lang="en-GB" i="1" dirty="0"/>
              <a:t> and Yokohama </a:t>
            </a:r>
            <a:r>
              <a:rPr lang="en-GB" dirty="0"/>
              <a:t>from the series</a:t>
            </a:r>
            <a:r>
              <a:rPr lang="en-GB" baseline="0" dirty="0"/>
              <a:t> 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 Views of Mount Fuji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254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Teacher’s Note</a:t>
            </a:r>
          </a:p>
          <a:p>
            <a:r>
              <a:rPr lang="en-GB" dirty="0"/>
              <a:t>Opportunity for self or peer assessment if students write their answers in their books. Alternatively, complete this task through</a:t>
            </a:r>
            <a:r>
              <a:rPr lang="en-GB" baseline="0" dirty="0"/>
              <a:t> </a:t>
            </a:r>
            <a:r>
              <a:rPr lang="en-GB" dirty="0"/>
              <a:t>class discussion or using mini whiteboards.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776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900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Teacher’s Notes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is an optional slide for use with classes who aren’t familiar with composite volcanoes.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144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how the volcanoes are similar or different. Students should then write a description of Sakurajima.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46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72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Teacher’s Notes</a:t>
            </a:r>
          </a:p>
          <a:p>
            <a:r>
              <a:rPr lang="en-GB" dirty="0"/>
              <a:t>See</a:t>
            </a:r>
            <a:r>
              <a:rPr lang="en-GB" baseline="0" dirty="0"/>
              <a:t> the short BBC video below for footage of Sakurajima and local school children. </a:t>
            </a:r>
          </a:p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https://www.bbcasia.com/video/?v=542897#_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BBC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‘2:59)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251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1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169F-3839-4658-AC0A-0FF04194B9FC}" type="datetime1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90024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C46D-EC9F-49BA-86B3-A75F54C979E5}" type="datetime1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1515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C6CD-3DCE-4FB1-B8BB-635B285A0B7F}" type="datetime1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68830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7508-A0E3-4009-9DC3-A2610D6CFE27}" type="datetime1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62077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86BC-2642-4467-899D-A8459E7941EB}" type="datetime1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17049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673A-C541-41BA-BBF9-7AFF5A8030F0}" type="datetime1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43272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4E87-B409-47C6-A894-1EAEF21F30E1}" type="datetime1">
              <a:rPr lang="en-GB" smtClean="0"/>
              <a:t>16/06/2021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22174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9040-582D-413C-958E-DB2174441A2C}" type="datetime1">
              <a:rPr lang="en-GB" smtClean="0"/>
              <a:t>16/06/2021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939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678EE-2BE8-4A0A-9338-C585C359B5CF}" type="datetime1">
              <a:rPr lang="en-GB" smtClean="0"/>
              <a:t>16/06/2021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8432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10B8-CBDD-4FF9-9931-A987E3FB19C3}" type="datetime1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75689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B686-D078-46AA-BF53-5F9AB630EA9A}" type="datetime1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04437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64717-8A59-4AD7-A22D-A834D31A7910}" type="datetime1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6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36179943@N00/219265991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unsplash.com/?utm_source=unsplash&amp;utm_medium=referral&amp;utm_content=creditCopyText" TargetMode="External"/><Relationship Id="rId12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nsplash.com/@gronemo?utm_source=unsplash&amp;utm_medium=referral&amp;utm_content=creditCopyText" TargetMode="External"/><Relationship Id="rId11" Type="http://schemas.openxmlformats.org/officeDocument/2006/relationships/image" Target="../media/image3.jpeg"/><Relationship Id="rId5" Type="http://schemas.openxmlformats.org/officeDocument/2006/relationships/hyperlink" Target="https://unsplash.com/@colt10jordan?utm_source=unsplash&amp;utm_medium=referral&amp;utm_content=creditCopyText" TargetMode="External"/><Relationship Id="rId10" Type="http://schemas.openxmlformats.org/officeDocument/2006/relationships/hyperlink" Target="https://creativecommons.org/licenses/by-nc-nd/2.0/?ref=ccsearch&amp;atype=rich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s://www.flickr.com/photos/36179943@N0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hyperlink" Target="https://greboo.com/profile/" TargetMode="External"/><Relationship Id="rId4" Type="http://schemas.openxmlformats.org/officeDocument/2006/relationships/hyperlink" Target="https://localchara.jp/catalog/1797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s://creativecommons.org/licenses/by-sa/4.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s://commons.wikimedia.org/wiki/File:Kagoshima_and_Sakurajima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User:Flappiefh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akurajima_September_2013_3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2.jpeg"/><Relationship Id="rId4" Type="http://schemas.openxmlformats.org/officeDocument/2006/relationships/hyperlink" Target="https://creativecommons.org/licenses/by/3.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67543" y="3680973"/>
            <a:ext cx="2621246" cy="1644883"/>
            <a:chOff x="467543" y="3680973"/>
            <a:chExt cx="2621246" cy="16448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3" y="3680973"/>
              <a:ext cx="2621246" cy="1644883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467543" y="3680973"/>
              <a:ext cx="10081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Kozuka Gothic Pro B" pitchFamily="34" charset="-128"/>
                  <a:ea typeface="Kozuka Gothic Pro B" pitchFamily="34" charset="-128"/>
                </a:rPr>
                <a:t>A Hawk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40968" y="2353312"/>
            <a:ext cx="4473141" cy="2975992"/>
            <a:chOff x="4440968" y="2353312"/>
            <a:chExt cx="4473141" cy="297599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0121" y="2353312"/>
              <a:ext cx="4463988" cy="2975992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4440968" y="2444955"/>
              <a:ext cx="33615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Kozuka Gothic Pro B" pitchFamily="34" charset="-128"/>
                  <a:ea typeface="Kozuka Gothic Pro B" pitchFamily="34" charset="-128"/>
                </a:rPr>
                <a:t>Mount Fuji 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3" y="400554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Warm Up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" y="6453336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Hawk photo by </a:t>
            </a:r>
            <a:r>
              <a:rPr lang="en-GB" dirty="0">
                <a:solidFill>
                  <a:schemeClr val="bg1"/>
                </a:solidFill>
                <a:hlinkClick r:id="rId5"/>
              </a:rPr>
              <a:t>Colton Jones</a:t>
            </a:r>
            <a:r>
              <a:rPr lang="en-GB" dirty="0">
                <a:solidFill>
                  <a:schemeClr val="bg1"/>
                </a:solidFill>
              </a:rPr>
              <a:t>, Mount Fuji photo by </a:t>
            </a:r>
            <a:r>
              <a:rPr lang="en-GB" dirty="0" err="1">
                <a:solidFill>
                  <a:schemeClr val="bg1"/>
                </a:solidFill>
                <a:hlinkClick r:id="rId6"/>
              </a:rPr>
              <a:t>Roméo</a:t>
            </a:r>
            <a:r>
              <a:rPr lang="en-GB" dirty="0">
                <a:solidFill>
                  <a:schemeClr val="bg1"/>
                </a:solidFill>
                <a:hlinkClick r:id="rId6"/>
              </a:rPr>
              <a:t> A.</a:t>
            </a:r>
            <a:r>
              <a:rPr lang="en-GB" dirty="0">
                <a:solidFill>
                  <a:schemeClr val="bg1"/>
                </a:solidFill>
              </a:rPr>
              <a:t>, both via </a:t>
            </a:r>
            <a:r>
              <a:rPr lang="en-GB" dirty="0" err="1">
                <a:solidFill>
                  <a:schemeClr val="bg1"/>
                </a:solidFill>
                <a:hlinkClick r:id="rId7"/>
              </a:rPr>
              <a:t>Unsplash</a:t>
            </a:r>
            <a:r>
              <a:rPr lang="en-GB" dirty="0">
                <a:solidFill>
                  <a:schemeClr val="bg1"/>
                </a:solidFill>
              </a:rPr>
              <a:t>  </a:t>
            </a:r>
          </a:p>
          <a:p>
            <a:r>
              <a:rPr lang="en-GB" dirty="0">
                <a:solidFill>
                  <a:schemeClr val="bg1"/>
                </a:solidFill>
                <a:hlinkClick r:id="rId8"/>
              </a:rPr>
              <a:t>"Aubergine </a:t>
            </a:r>
            <a:r>
              <a:rPr lang="en-GB" dirty="0" err="1">
                <a:solidFill>
                  <a:schemeClr val="bg1"/>
                </a:solidFill>
                <a:hlinkClick r:id="rId8"/>
              </a:rPr>
              <a:t>Berenjena</a:t>
            </a:r>
            <a:r>
              <a:rPr lang="en-GB" dirty="0">
                <a:solidFill>
                  <a:schemeClr val="bg1"/>
                </a:solidFill>
                <a:hlinkClick r:id="rId8"/>
              </a:rPr>
              <a:t> </a:t>
            </a:r>
            <a:r>
              <a:rPr lang="en-GB" dirty="0" err="1">
                <a:solidFill>
                  <a:schemeClr val="bg1"/>
                </a:solidFill>
                <a:hlinkClick r:id="rId8"/>
              </a:rPr>
              <a:t>Berinjela</a:t>
            </a:r>
            <a:r>
              <a:rPr lang="en-GB" dirty="0">
                <a:solidFill>
                  <a:schemeClr val="bg1"/>
                </a:solidFill>
                <a:hlinkClick r:id="rId8"/>
              </a:rPr>
              <a:t> Eggplant </a:t>
            </a:r>
            <a:r>
              <a:rPr lang="en-GB" dirty="0" err="1">
                <a:solidFill>
                  <a:schemeClr val="bg1"/>
                </a:solidFill>
                <a:hlinkClick r:id="rId8"/>
              </a:rPr>
              <a:t>Melanzana</a:t>
            </a:r>
            <a:r>
              <a:rPr lang="en-GB" dirty="0">
                <a:solidFill>
                  <a:schemeClr val="bg1"/>
                </a:solidFill>
                <a:hlinkClick r:id="rId8"/>
              </a:rPr>
              <a:t>"</a:t>
            </a:r>
            <a:r>
              <a:rPr lang="en-GB" dirty="0">
                <a:solidFill>
                  <a:schemeClr val="bg1"/>
                </a:solidFill>
              </a:rPr>
              <a:t> by </a:t>
            </a:r>
            <a:r>
              <a:rPr lang="en-GB" dirty="0">
                <a:solidFill>
                  <a:schemeClr val="bg1"/>
                </a:solidFill>
                <a:hlinkClick r:id="rId9"/>
              </a:rPr>
              <a:t>Esteban </a:t>
            </a:r>
            <a:r>
              <a:rPr lang="en-GB" dirty="0" err="1">
                <a:solidFill>
                  <a:schemeClr val="bg1"/>
                </a:solidFill>
                <a:hlinkClick r:id="rId9"/>
              </a:rPr>
              <a:t>Cavrico</a:t>
            </a:r>
            <a:r>
              <a:rPr lang="en-GB" dirty="0">
                <a:solidFill>
                  <a:schemeClr val="bg1"/>
                </a:solidFill>
              </a:rPr>
              <a:t> is licensed under </a:t>
            </a:r>
            <a:r>
              <a:rPr lang="en-GB" dirty="0">
                <a:solidFill>
                  <a:schemeClr val="bg1"/>
                </a:solidFill>
                <a:hlinkClick r:id="rId10"/>
              </a:rPr>
              <a:t>CC BY-NC-ND 2.0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579" y="260648"/>
            <a:ext cx="850900" cy="850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BF3DFC-F1D7-43A0-B77E-D52B63483458}"/>
              </a:ext>
            </a:extLst>
          </p:cNvPr>
          <p:cNvSpPr txBox="1"/>
          <p:nvPr/>
        </p:nvSpPr>
        <p:spPr>
          <a:xfrm>
            <a:off x="467542" y="1245316"/>
            <a:ext cx="84249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err="1">
                <a:latin typeface="Kozuka Gothic Pro B" pitchFamily="34" charset="-128"/>
                <a:ea typeface="Kozuka Gothic Pro B" pitchFamily="34" charset="-128"/>
              </a:rPr>
              <a:t>Hatsu-yume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 is the first dream of the new year. Some are considered lucky; what would you consider a lucky thing to dream about?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96B56D-7499-46B0-A39B-3939B73F33E3}"/>
              </a:ext>
            </a:extLst>
          </p:cNvPr>
          <p:cNvSpPr txBox="1"/>
          <p:nvPr/>
        </p:nvSpPr>
        <p:spPr>
          <a:xfrm>
            <a:off x="467543" y="2455986"/>
            <a:ext cx="4032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Here are the top 3 luckiest things to dream about in Japanese culture: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800756" y="4376491"/>
            <a:ext cx="2320921" cy="1696728"/>
            <a:chOff x="2800756" y="4376491"/>
            <a:chExt cx="2320921" cy="169672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808" y="4376491"/>
              <a:ext cx="2277869" cy="166740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2800756" y="5703887"/>
              <a:ext cx="1699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Kozuka Gothic Pro B" pitchFamily="34" charset="-128"/>
                  <a:ea typeface="Kozuka Gothic Pro B" pitchFamily="34" charset="-128"/>
                </a:rPr>
                <a:t>An aubergine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2778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10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37101"/>
            <a:ext cx="9144000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Katie Holmberg in collaboration with the Japan Society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991" y="163270"/>
            <a:ext cx="6876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Task 2: </a:t>
            </a:r>
            <a:r>
              <a:rPr lang="en-GB" sz="40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Fact File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70CEBA-E212-4FF1-AEE3-D4AAB35298BC}"/>
              </a:ext>
            </a:extLst>
          </p:cNvPr>
          <p:cNvSpPr txBox="1"/>
          <p:nvPr/>
        </p:nvSpPr>
        <p:spPr>
          <a:xfrm>
            <a:off x="323941" y="1690374"/>
            <a:ext cx="261682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People living in Kagoshima have to practice evacuations regularly.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29DB41-A73A-4C01-BA15-FDC445EFD583}"/>
              </a:ext>
            </a:extLst>
          </p:cNvPr>
          <p:cNvSpPr txBox="1"/>
          <p:nvPr/>
        </p:nvSpPr>
        <p:spPr>
          <a:xfrm>
            <a:off x="323896" y="5264852"/>
            <a:ext cx="2616825" cy="8771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700" dirty="0">
                <a:latin typeface="Kozuka Gothic Pro R" pitchFamily="34" charset="-128"/>
                <a:ea typeface="Kozuka Gothic Pro R" pitchFamily="34" charset="-128"/>
              </a:rPr>
              <a:t>Evacuation shelters have been built to protect people.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18CA12-E873-49B2-B29C-8AD07BD7D5BC}"/>
              </a:ext>
            </a:extLst>
          </p:cNvPr>
          <p:cNvSpPr txBox="1"/>
          <p:nvPr/>
        </p:nvSpPr>
        <p:spPr>
          <a:xfrm>
            <a:off x="6256953" y="3954133"/>
            <a:ext cx="2616825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700" dirty="0">
                <a:latin typeface="Kozuka Gothic Pro R" pitchFamily="34" charset="-128"/>
                <a:ea typeface="Kozuka Gothic Pro R" pitchFamily="34" charset="-128"/>
              </a:rPr>
              <a:t>The area has many hot springs known as onsen which attract many tourists.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24B545-9581-47F3-8A52-856598CF440C}"/>
              </a:ext>
            </a:extLst>
          </p:cNvPr>
          <p:cNvSpPr txBox="1"/>
          <p:nvPr/>
        </p:nvSpPr>
        <p:spPr>
          <a:xfrm>
            <a:off x="323895" y="4219476"/>
            <a:ext cx="2616825" cy="8771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700" dirty="0">
                <a:latin typeface="Kozuka Gothic Pro R" pitchFamily="34" charset="-128"/>
                <a:ea typeface="Kozuka Gothic Pro R" pitchFamily="34" charset="-128"/>
              </a:rPr>
              <a:t>The volcanic ash has made the soil very fertile and great for farming.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5A49EA-ADE0-4B88-93DA-70935E09B1F0}"/>
              </a:ext>
            </a:extLst>
          </p:cNvPr>
          <p:cNvSpPr txBox="1"/>
          <p:nvPr/>
        </p:nvSpPr>
        <p:spPr>
          <a:xfrm>
            <a:off x="3263586" y="1726153"/>
            <a:ext cx="2616825" cy="8771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700" dirty="0">
                <a:latin typeface="Kozuka Gothic Pro R" pitchFamily="34" charset="-128"/>
                <a:ea typeface="Kozuka Gothic Pro R" pitchFamily="34" charset="-128"/>
              </a:rPr>
              <a:t>Friction inside the ash cloud can cause lightning.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A400E2-0CE7-4237-B56A-531112E71678}"/>
              </a:ext>
            </a:extLst>
          </p:cNvPr>
          <p:cNvSpPr txBox="1"/>
          <p:nvPr/>
        </p:nvSpPr>
        <p:spPr>
          <a:xfrm>
            <a:off x="323896" y="2973368"/>
            <a:ext cx="2616825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700" dirty="0">
                <a:latin typeface="Kozuka Gothic Pro R" pitchFamily="34" charset="-128"/>
                <a:ea typeface="Kozuka Gothic Pro R" pitchFamily="34" charset="-128"/>
              </a:rPr>
              <a:t>The ash sometimes falls on the city, causing health concerns as people breathe it in.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D4472F-1ACE-4A82-AF07-16C4BCC49396}"/>
              </a:ext>
            </a:extLst>
          </p:cNvPr>
          <p:cNvSpPr txBox="1"/>
          <p:nvPr/>
        </p:nvSpPr>
        <p:spPr>
          <a:xfrm>
            <a:off x="3263584" y="4234356"/>
            <a:ext cx="2616825" cy="19236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700" dirty="0">
                <a:latin typeface="Kozuka Gothic Pro R" pitchFamily="34" charset="-128"/>
                <a:ea typeface="Kozuka Gothic Pro R" pitchFamily="34" charset="-128"/>
              </a:rPr>
              <a:t>Small rock fragments can fall from the air during eruptions and have been known to damage windows, solar panels and car windscreens which cost a lot to repair.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19167C-02AC-421D-8990-7B3EBACFE66E}"/>
              </a:ext>
            </a:extLst>
          </p:cNvPr>
          <p:cNvSpPr txBox="1"/>
          <p:nvPr/>
        </p:nvSpPr>
        <p:spPr>
          <a:xfrm>
            <a:off x="6237808" y="1721248"/>
            <a:ext cx="2616825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700" dirty="0">
                <a:latin typeface="Kozuka Gothic Pro R" pitchFamily="34" charset="-128"/>
                <a:ea typeface="Kozuka Gothic Pro R" pitchFamily="34" charset="-128"/>
              </a:rPr>
              <a:t>Boulders and lava bombs sometimes hit the city, causing people to be injured.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03DCBE-EE48-495C-8E8F-D0A461981278}"/>
              </a:ext>
            </a:extLst>
          </p:cNvPr>
          <p:cNvSpPr txBox="1"/>
          <p:nvPr/>
        </p:nvSpPr>
        <p:spPr>
          <a:xfrm>
            <a:off x="6237808" y="3104174"/>
            <a:ext cx="2616825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700" dirty="0">
                <a:latin typeface="Kozuka Gothic Pro R" pitchFamily="34" charset="-128"/>
                <a:ea typeface="Kozuka Gothic Pro R" pitchFamily="34" charset="-128"/>
              </a:rPr>
              <a:t>Trains and flights often have to be cancelled.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04759A-BC35-4D83-AE44-DE3AA6F65DA6}"/>
              </a:ext>
            </a:extLst>
          </p:cNvPr>
          <p:cNvSpPr txBox="1"/>
          <p:nvPr/>
        </p:nvSpPr>
        <p:spPr>
          <a:xfrm>
            <a:off x="6256952" y="5337650"/>
            <a:ext cx="2616825" cy="8771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700" dirty="0">
                <a:latin typeface="Kozuka Gothic Pro R" pitchFamily="34" charset="-128"/>
                <a:ea typeface="Kozuka Gothic Pro R" pitchFamily="34" charset="-128"/>
              </a:rPr>
              <a:t>Cars parked near to the base of the volcano have been burnt by lava.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BB75DB-C7BC-4C96-A751-A294FA445A9A}"/>
              </a:ext>
            </a:extLst>
          </p:cNvPr>
          <p:cNvSpPr txBox="1"/>
          <p:nvPr/>
        </p:nvSpPr>
        <p:spPr>
          <a:xfrm>
            <a:off x="3253290" y="2711758"/>
            <a:ext cx="2616825" cy="14003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700" dirty="0">
                <a:latin typeface="Kozuka Gothic Pro R" pitchFamily="34" charset="-128"/>
                <a:ea typeface="Kozuka Gothic Pro R" pitchFamily="34" charset="-128"/>
              </a:rPr>
              <a:t>The area is known for its radishes (Sakurajima Daikon) which can be as big as footballs thanks to the excellent soil.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6D73AE-B262-4682-A7F5-CE45E9BD86DC}"/>
              </a:ext>
            </a:extLst>
          </p:cNvPr>
          <p:cNvSpPr txBox="1"/>
          <p:nvPr/>
        </p:nvSpPr>
        <p:spPr>
          <a:xfrm>
            <a:off x="281776" y="994267"/>
            <a:ext cx="733837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ozuka Gothic Pro B" pitchFamily="34" charset="-128"/>
                <a:ea typeface="Kozuka Gothic Pro B" pitchFamily="34" charset="-128"/>
              </a:rPr>
              <a:t>Task: </a:t>
            </a: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Categorise the statements into effects (social, economic and environmental) and responses using the fact file worksheet.</a:t>
            </a:r>
          </a:p>
        </p:txBody>
      </p:sp>
    </p:spTree>
    <p:extLst>
      <p:ext uri="{BB962C8B-B14F-4D97-AF65-F5344CB8AC3E}">
        <p14:creationId xmlns:p14="http://schemas.microsoft.com/office/powerpoint/2010/main" val="400598846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11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14343" y="6437101"/>
            <a:ext cx="9144000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Katie Holmberg in collaboration with the Japan Society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991" y="163270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Task 2: </a:t>
            </a:r>
            <a:r>
              <a:rPr lang="en-GB" sz="40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Fact File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32656"/>
            <a:ext cx="850900" cy="850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70CEBA-E212-4FF1-AEE3-D4AAB35298BC}"/>
              </a:ext>
            </a:extLst>
          </p:cNvPr>
          <p:cNvSpPr txBox="1"/>
          <p:nvPr/>
        </p:nvSpPr>
        <p:spPr>
          <a:xfrm>
            <a:off x="307797" y="1756331"/>
            <a:ext cx="2616825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700" dirty="0">
                <a:latin typeface="Kozuka Gothic Pro R" pitchFamily="34" charset="-128"/>
                <a:ea typeface="Kozuka Gothic Pro R" pitchFamily="34" charset="-128"/>
              </a:rPr>
              <a:t>People living in Kagoshima have to  practice evacuations regularly.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29DB41-A73A-4C01-BA15-FDC445EFD583}"/>
              </a:ext>
            </a:extLst>
          </p:cNvPr>
          <p:cNvSpPr txBox="1"/>
          <p:nvPr/>
        </p:nvSpPr>
        <p:spPr>
          <a:xfrm>
            <a:off x="317422" y="5284150"/>
            <a:ext cx="2616825" cy="8771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700" dirty="0">
                <a:latin typeface="Kozuka Gothic Pro R" pitchFamily="34" charset="-128"/>
                <a:ea typeface="Kozuka Gothic Pro R" pitchFamily="34" charset="-128"/>
              </a:rPr>
              <a:t>Evacuation shelters have been built to protect people.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18CA12-E873-49B2-B29C-8AD07BD7D5BC}"/>
              </a:ext>
            </a:extLst>
          </p:cNvPr>
          <p:cNvSpPr txBox="1"/>
          <p:nvPr/>
        </p:nvSpPr>
        <p:spPr>
          <a:xfrm>
            <a:off x="6256953" y="3933693"/>
            <a:ext cx="2616825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700" dirty="0">
                <a:latin typeface="Kozuka Gothic Pro R" pitchFamily="34" charset="-128"/>
                <a:ea typeface="Kozuka Gothic Pro R" pitchFamily="34" charset="-128"/>
              </a:rPr>
              <a:t>The area has many hot springs known as onsen which attract many tourists.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24B545-9581-47F3-8A52-856598CF440C}"/>
              </a:ext>
            </a:extLst>
          </p:cNvPr>
          <p:cNvSpPr txBox="1"/>
          <p:nvPr/>
        </p:nvSpPr>
        <p:spPr>
          <a:xfrm>
            <a:off x="307797" y="4254378"/>
            <a:ext cx="2616825" cy="8771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700" dirty="0">
                <a:latin typeface="Kozuka Gothic Pro R" pitchFamily="34" charset="-128"/>
                <a:ea typeface="Kozuka Gothic Pro R" pitchFamily="34" charset="-128"/>
              </a:rPr>
              <a:t>The volcanic ash has made the soil very fertile and great for farming.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5A49EA-ADE0-4B88-93DA-70935E09B1F0}"/>
              </a:ext>
            </a:extLst>
          </p:cNvPr>
          <p:cNvSpPr txBox="1"/>
          <p:nvPr/>
        </p:nvSpPr>
        <p:spPr>
          <a:xfrm>
            <a:off x="3263586" y="1780304"/>
            <a:ext cx="2616825" cy="8771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700" dirty="0">
                <a:latin typeface="Kozuka Gothic Pro R" pitchFamily="34" charset="-128"/>
                <a:ea typeface="Kozuka Gothic Pro R" pitchFamily="34" charset="-128"/>
              </a:rPr>
              <a:t>Friction inside the ash cloud can cause lightning.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A400E2-0CE7-4237-B56A-531112E71678}"/>
              </a:ext>
            </a:extLst>
          </p:cNvPr>
          <p:cNvSpPr txBox="1"/>
          <p:nvPr/>
        </p:nvSpPr>
        <p:spPr>
          <a:xfrm>
            <a:off x="298991" y="3006702"/>
            <a:ext cx="2616825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700" dirty="0">
                <a:latin typeface="Kozuka Gothic Pro R" pitchFamily="34" charset="-128"/>
                <a:ea typeface="Kozuka Gothic Pro R" pitchFamily="34" charset="-128"/>
              </a:rPr>
              <a:t>The ash sometimes falls on the city, causing health concerns as people breathe it in.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D4472F-1ACE-4A82-AF07-16C4BCC49396}"/>
              </a:ext>
            </a:extLst>
          </p:cNvPr>
          <p:cNvSpPr txBox="1"/>
          <p:nvPr/>
        </p:nvSpPr>
        <p:spPr>
          <a:xfrm>
            <a:off x="3263584" y="4243766"/>
            <a:ext cx="2616825" cy="19236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700" dirty="0">
                <a:latin typeface="Kozuka Gothic Pro R" pitchFamily="34" charset="-128"/>
                <a:ea typeface="Kozuka Gothic Pro R" pitchFamily="34" charset="-128"/>
              </a:rPr>
              <a:t>Small rock fragments can fall from the air during eruptions and have been known to damage windows, solar panels and car windscreens which cost a lot to repair.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19167C-02AC-421D-8990-7B3EBACFE66E}"/>
              </a:ext>
            </a:extLst>
          </p:cNvPr>
          <p:cNvSpPr txBox="1"/>
          <p:nvPr/>
        </p:nvSpPr>
        <p:spPr>
          <a:xfrm>
            <a:off x="6237808" y="1775399"/>
            <a:ext cx="2616825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700" dirty="0">
                <a:latin typeface="Kozuka Gothic Pro R" pitchFamily="34" charset="-128"/>
                <a:ea typeface="Kozuka Gothic Pro R" pitchFamily="34" charset="-128"/>
              </a:rPr>
              <a:t>Boulders and lava bombs sometimes hit the city, causing people to be injured.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03DCBE-EE48-495C-8E8F-D0A461981278}"/>
              </a:ext>
            </a:extLst>
          </p:cNvPr>
          <p:cNvSpPr txBox="1"/>
          <p:nvPr/>
        </p:nvSpPr>
        <p:spPr>
          <a:xfrm>
            <a:off x="6237808" y="3158325"/>
            <a:ext cx="2616825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700" dirty="0">
                <a:latin typeface="Kozuka Gothic Pro R" pitchFamily="34" charset="-128"/>
                <a:ea typeface="Kozuka Gothic Pro R" pitchFamily="34" charset="-128"/>
              </a:rPr>
              <a:t>Trains and flights often have to be cancelled.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04759A-BC35-4D83-AE44-DE3AA6F65DA6}"/>
              </a:ext>
            </a:extLst>
          </p:cNvPr>
          <p:cNvSpPr txBox="1"/>
          <p:nvPr/>
        </p:nvSpPr>
        <p:spPr>
          <a:xfrm>
            <a:off x="6256952" y="5337650"/>
            <a:ext cx="2616825" cy="8771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700" dirty="0">
                <a:latin typeface="Kozuka Gothic Pro R" pitchFamily="34" charset="-128"/>
                <a:ea typeface="Kozuka Gothic Pro R" pitchFamily="34" charset="-128"/>
              </a:rPr>
              <a:t>Cars parked near to the base of the volcano have been burnt by lava.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BB75DB-C7BC-4C96-A751-A294FA445A9A}"/>
              </a:ext>
            </a:extLst>
          </p:cNvPr>
          <p:cNvSpPr txBox="1"/>
          <p:nvPr/>
        </p:nvSpPr>
        <p:spPr>
          <a:xfrm>
            <a:off x="3263585" y="2735263"/>
            <a:ext cx="2616825" cy="14003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700" dirty="0">
                <a:latin typeface="Kozuka Gothic Pro R" pitchFamily="34" charset="-128"/>
                <a:ea typeface="Kozuka Gothic Pro R" pitchFamily="34" charset="-128"/>
              </a:rPr>
              <a:t>The area is known for its radishes (Sakurajima Daikon) which can be as big as footballs thanks to the excellent soil.</a:t>
            </a:r>
          </a:p>
        </p:txBody>
      </p:sp>
      <p:graphicFrame>
        <p:nvGraphicFramePr>
          <p:cNvPr id="4" name="Table 19">
            <a:extLst>
              <a:ext uri="{FF2B5EF4-FFF2-40B4-BE49-F238E27FC236}">
                <a16:creationId xmlns:a16="http://schemas.microsoft.com/office/drawing/2014/main" id="{0DF93833-A03B-4A3E-865A-D3A38AC99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920095"/>
              </p:ext>
            </p:extLst>
          </p:nvPr>
        </p:nvGraphicFramePr>
        <p:xfrm>
          <a:off x="292170" y="969909"/>
          <a:ext cx="5572292" cy="671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1562">
                  <a:extLst>
                    <a:ext uri="{9D8B030D-6E8A-4147-A177-3AD203B41FA5}">
                      <a16:colId xmlns:a16="http://schemas.microsoft.com/office/drawing/2014/main" val="248415778"/>
                    </a:ext>
                  </a:extLst>
                </a:gridCol>
                <a:gridCol w="435194">
                  <a:extLst>
                    <a:ext uri="{9D8B030D-6E8A-4147-A177-3AD203B41FA5}">
                      <a16:colId xmlns:a16="http://schemas.microsoft.com/office/drawing/2014/main" val="271184373"/>
                    </a:ext>
                  </a:extLst>
                </a:gridCol>
                <a:gridCol w="1813306">
                  <a:extLst>
                    <a:ext uri="{9D8B030D-6E8A-4147-A177-3AD203B41FA5}">
                      <a16:colId xmlns:a16="http://schemas.microsoft.com/office/drawing/2014/main" val="2529928246"/>
                    </a:ext>
                  </a:extLst>
                </a:gridCol>
                <a:gridCol w="435194">
                  <a:extLst>
                    <a:ext uri="{9D8B030D-6E8A-4147-A177-3AD203B41FA5}">
                      <a16:colId xmlns:a16="http://schemas.microsoft.com/office/drawing/2014/main" val="3205280046"/>
                    </a:ext>
                  </a:extLst>
                </a:gridCol>
                <a:gridCol w="2357036">
                  <a:extLst>
                    <a:ext uri="{9D8B030D-6E8A-4147-A177-3AD203B41FA5}">
                      <a16:colId xmlns:a16="http://schemas.microsoft.com/office/drawing/2014/main" val="428900169"/>
                    </a:ext>
                  </a:extLst>
                </a:gridCol>
              </a:tblGrid>
              <a:tr h="335536">
                <a:tc rowSpan="2">
                  <a:txBody>
                    <a:bodyPr/>
                    <a:lstStyle/>
                    <a:p>
                      <a:r>
                        <a:rPr lang="en-GB" sz="1600" dirty="0">
                          <a:latin typeface="Kozuka Gothic Pro B" pitchFamily="34" charset="-128"/>
                          <a:ea typeface="Kozuka Gothic Pro B" pitchFamily="34" charset="-128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Kozuka Gothic Pro R" pitchFamily="34" charset="-128"/>
                        <a:ea typeface="Kozuka Gothic Pro R" pitchFamily="34" charset="-128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Kozuka Gothic Pro R" pitchFamily="34" charset="-128"/>
                          <a:ea typeface="Kozuka Gothic Pro R" pitchFamily="34" charset="-128"/>
                        </a:rPr>
                        <a:t>Social 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Kozuka Gothic Pro R" pitchFamily="34" charset="-128"/>
                        <a:ea typeface="Kozuka Gothic Pro R" pitchFamily="34" charset="-128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Kozuka Gothic Pro R" pitchFamily="34" charset="-128"/>
                          <a:ea typeface="Kozuka Gothic Pro R" pitchFamily="34" charset="-128"/>
                        </a:rPr>
                        <a:t>Environmental effects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791710"/>
                  </a:ext>
                </a:extLst>
              </a:tr>
              <a:tr h="335536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Kozuka Gothic Pro R" pitchFamily="34" charset="-128"/>
                        <a:ea typeface="Kozuka Gothic Pro R" pitchFamily="34" charset="-128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Kozuka Gothic Pro R" pitchFamily="34" charset="-128"/>
                          <a:ea typeface="Kozuka Gothic Pro R" pitchFamily="34" charset="-128"/>
                        </a:rPr>
                        <a:t>Economic 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Kozuka Gothic Pro R" pitchFamily="34" charset="-128"/>
                        <a:ea typeface="Kozuka Gothic Pro R" pitchFamily="34" charset="-12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Kozuka Gothic Pro R" pitchFamily="34" charset="-128"/>
                          <a:ea typeface="Kozuka Gothic Pro R" pitchFamily="34" charset="-128"/>
                        </a:rPr>
                        <a:t>Responses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3095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F1D27C5-43A9-4138-8AFD-26A67F157F29}"/>
              </a:ext>
            </a:extLst>
          </p:cNvPr>
          <p:cNvSpPr txBox="1"/>
          <p:nvPr/>
        </p:nvSpPr>
        <p:spPr>
          <a:xfrm>
            <a:off x="6123316" y="1215452"/>
            <a:ext cx="2993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Check your answers</a:t>
            </a:r>
          </a:p>
        </p:txBody>
      </p:sp>
    </p:spTree>
    <p:extLst>
      <p:ext uri="{BB962C8B-B14F-4D97-AF65-F5344CB8AC3E}">
        <p14:creationId xmlns:p14="http://schemas.microsoft.com/office/powerpoint/2010/main" val="468232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CDDC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A1C7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A1C7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A1C7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CDDC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A1C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A1C7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12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 Katie Holmberg in collaboration with the Japan Society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760" y="334045"/>
            <a:ext cx="6876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Task 3: </a:t>
            </a:r>
            <a:r>
              <a:rPr lang="en-GB" sz="40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True or False?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804742-1B3C-4AC3-B038-B6EC273B808E}"/>
              </a:ext>
            </a:extLst>
          </p:cNvPr>
          <p:cNvSpPr txBox="1"/>
          <p:nvPr/>
        </p:nvSpPr>
        <p:spPr>
          <a:xfrm>
            <a:off x="749824" y="1700808"/>
            <a:ext cx="6161549" cy="8002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People have had to abandon their homes because of the recent eruption of Sakurajima</a:t>
            </a:r>
            <a:r>
              <a:rPr lang="en-GB" sz="24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70A7C-46D4-4727-A56C-F9551430B2EC}"/>
              </a:ext>
            </a:extLst>
          </p:cNvPr>
          <p:cNvSpPr txBox="1"/>
          <p:nvPr/>
        </p:nvSpPr>
        <p:spPr>
          <a:xfrm>
            <a:off x="749824" y="2725469"/>
            <a:ext cx="6161377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Sakurajima is the same type of volcano as Mount Fuji.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9A3550-041E-43D1-90E9-C360D9C2A6C2}"/>
              </a:ext>
            </a:extLst>
          </p:cNvPr>
          <p:cNvSpPr txBox="1"/>
          <p:nvPr/>
        </p:nvSpPr>
        <p:spPr>
          <a:xfrm>
            <a:off x="749825" y="3750130"/>
            <a:ext cx="6161376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Many people have died as a result of the recent eruption of Sakurajima.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01D445-0D49-48A6-BC29-EC4FC2881336}"/>
              </a:ext>
            </a:extLst>
          </p:cNvPr>
          <p:cNvSpPr txBox="1"/>
          <p:nvPr/>
        </p:nvSpPr>
        <p:spPr>
          <a:xfrm>
            <a:off x="749825" y="4774791"/>
            <a:ext cx="6161376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The fertile soils of the area have helped people to grow huge turnips.</a:t>
            </a:r>
          </a:p>
        </p:txBody>
      </p:sp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BC70C79C-B3D0-4235-B761-9F28E2943A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81297" y="2699945"/>
            <a:ext cx="914400" cy="914400"/>
          </a:xfrm>
          <a:prstGeom prst="rect">
            <a:avLst/>
          </a:prstGeom>
        </p:spPr>
      </p:pic>
      <p:pic>
        <p:nvPicPr>
          <p:cNvPr id="14" name="Graphic 13" descr="Close with solid fill">
            <a:extLst>
              <a:ext uri="{FF2B5EF4-FFF2-40B4-BE49-F238E27FC236}">
                <a16:creationId xmlns:a16="http://schemas.microsoft.com/office/drawing/2014/main" id="{73A1DC6E-53BB-40A7-A7A3-C79AFA25FC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13984" y="4741722"/>
            <a:ext cx="914400" cy="914400"/>
          </a:xfrm>
          <a:prstGeom prst="rect">
            <a:avLst/>
          </a:prstGeom>
        </p:spPr>
      </p:pic>
      <p:pic>
        <p:nvPicPr>
          <p:cNvPr id="15" name="Graphic 14" descr="Close with solid fill">
            <a:extLst>
              <a:ext uri="{FF2B5EF4-FFF2-40B4-BE49-F238E27FC236}">
                <a16:creationId xmlns:a16="http://schemas.microsoft.com/office/drawing/2014/main" id="{E1E23F92-9352-4A78-B085-65FA106B7F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13984" y="3694803"/>
            <a:ext cx="914400" cy="914400"/>
          </a:xfrm>
          <a:prstGeom prst="rect">
            <a:avLst/>
          </a:prstGeom>
        </p:spPr>
      </p:pic>
      <p:pic>
        <p:nvPicPr>
          <p:cNvPr id="16" name="Graphic 15" descr="Close with solid fill">
            <a:extLst>
              <a:ext uri="{FF2B5EF4-FFF2-40B4-BE49-F238E27FC236}">
                <a16:creationId xmlns:a16="http://schemas.microsoft.com/office/drawing/2014/main" id="{504FD460-97F2-4F08-9063-69C35A3034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81297" y="16437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23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13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37101"/>
            <a:ext cx="9033728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Katie Holmberg in collaboration with the Japan Society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5" y="332656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Plenary: </a:t>
            </a:r>
            <a:r>
              <a:rPr lang="en-GB" sz="4800" b="1" dirty="0" err="1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Yuru-chara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48964C-79FA-4D2F-BABC-931CC20F3BC9}"/>
              </a:ext>
            </a:extLst>
          </p:cNvPr>
          <p:cNvSpPr txBox="1"/>
          <p:nvPr/>
        </p:nvSpPr>
        <p:spPr>
          <a:xfrm>
            <a:off x="395536" y="1282296"/>
            <a:ext cx="45365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Kozuka Gothic Pro R" pitchFamily="34" charset="-128"/>
                <a:ea typeface="Kozuka Gothic Pro R" pitchFamily="34" charset="-128"/>
              </a:rPr>
              <a:t>Yuru-chara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 are cartoonish mascots which are really popular in Japan. Anything can have a </a:t>
            </a:r>
            <a:r>
              <a:rPr lang="en-GB" sz="2000" dirty="0" err="1">
                <a:latin typeface="Kozuka Gothic Pro R" pitchFamily="34" charset="-128"/>
                <a:ea typeface="Kozuka Gothic Pro R" pitchFamily="34" charset="-128"/>
              </a:rPr>
              <a:t>yuru-chara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, including schools, cities and volcanoes!</a:t>
            </a:r>
          </a:p>
          <a:p>
            <a:endParaRPr lang="en-GB" sz="20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Click to see </a:t>
            </a:r>
            <a:r>
              <a:rPr lang="en-GB" sz="2000" b="1" dirty="0" err="1">
                <a:latin typeface="Kozuka Gothic Pro B" pitchFamily="34" charset="-128"/>
                <a:ea typeface="Kozuka Gothic Pro B" pitchFamily="34" charset="-128"/>
                <a:hlinkClick r:id="rId4"/>
              </a:rPr>
              <a:t>Sakurajiman</a:t>
            </a:r>
            <a:r>
              <a:rPr lang="en-GB" sz="2000" b="1" dirty="0"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and </a:t>
            </a:r>
            <a:r>
              <a:rPr lang="en-GB" sz="2000" dirty="0" err="1">
                <a:latin typeface="Kozuka Gothic Pro B" pitchFamily="34" charset="-128"/>
                <a:ea typeface="Kozuka Gothic Pro B" pitchFamily="34" charset="-128"/>
                <a:hlinkClick r:id="rId5"/>
              </a:rPr>
              <a:t>Guribu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, the mascots for Sakurajima and the nearby city of Kagoshima. </a:t>
            </a:r>
          </a:p>
          <a:p>
            <a:endParaRPr lang="en-US" sz="20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This is </a:t>
            </a:r>
            <a:r>
              <a:rPr lang="en-GB" sz="2000" dirty="0" err="1">
                <a:latin typeface="Kozuka Gothic Pro R" pitchFamily="34" charset="-128"/>
                <a:ea typeface="Kozuka Gothic Pro R" pitchFamily="34" charset="-128"/>
              </a:rPr>
              <a:t>Noj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, an example mascot to represent Norwich in the UK.</a:t>
            </a:r>
          </a:p>
          <a:p>
            <a:endParaRPr lang="en-GB" sz="20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000" b="1" dirty="0">
                <a:latin typeface="Kozuka Gothic Pro B" pitchFamily="34" charset="-128"/>
                <a:ea typeface="Kozuka Gothic Pro B" pitchFamily="34" charset="-128"/>
              </a:rPr>
              <a:t>Task: 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Design your own </a:t>
            </a:r>
            <a:r>
              <a:rPr lang="en-GB" sz="2000" dirty="0" err="1">
                <a:latin typeface="Kozuka Gothic Pro R" pitchFamily="34" charset="-128"/>
                <a:ea typeface="Kozuka Gothic Pro R" pitchFamily="34" charset="-128"/>
              </a:rPr>
              <a:t>yuru-chara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 for either your school or the town where you live.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294" y="1910226"/>
            <a:ext cx="3058421" cy="37608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84324" y="5445224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Kozuka Gothic Pro B" pitchFamily="34" charset="-128"/>
                <a:ea typeface="Kozuka Gothic Pro B" pitchFamily="34" charset="-128"/>
              </a:rPr>
              <a:t>Canary</a:t>
            </a:r>
            <a:r>
              <a:rPr lang="en-GB" sz="1400" dirty="0">
                <a:latin typeface="Kozuka Gothic Pro R" pitchFamily="34" charset="-128"/>
                <a:ea typeface="Kozuka Gothic Pro R" pitchFamily="34" charset="-128"/>
              </a:rPr>
              <a:t> </a:t>
            </a:r>
          </a:p>
          <a:p>
            <a:r>
              <a:rPr lang="en-GB" sz="1400" dirty="0">
                <a:latin typeface="Kozuka Gothic Pro R" pitchFamily="34" charset="-128"/>
                <a:ea typeface="Kozuka Gothic Pro R" pitchFamily="34" charset="-128"/>
              </a:rPr>
              <a:t>The mascot for Norwich City Football Club is a canary bird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92336" y="2780928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Kozuka Gothic Pro B" pitchFamily="34" charset="-128"/>
                <a:ea typeface="Kozuka Gothic Pro B" pitchFamily="34" charset="-128"/>
              </a:rPr>
              <a:t>Stripy suit</a:t>
            </a:r>
          </a:p>
          <a:p>
            <a:r>
              <a:rPr lang="en-GB" sz="1400" dirty="0">
                <a:latin typeface="Kozuka Gothic Pro R" pitchFamily="34" charset="-128"/>
                <a:ea typeface="Kozuka Gothic Pro R" pitchFamily="34" charset="-128"/>
              </a:rPr>
              <a:t>Represents market stalls in Norwich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91034" y="1700808"/>
            <a:ext cx="1693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Kozuka Gothic Pro B" pitchFamily="34" charset="-128"/>
                <a:ea typeface="Kozuka Gothic Pro B" pitchFamily="34" charset="-128"/>
              </a:rPr>
              <a:t>Art supplies </a:t>
            </a:r>
          </a:p>
          <a:p>
            <a:r>
              <a:rPr lang="en-GB" sz="1400" dirty="0">
                <a:latin typeface="Kozuka Gothic Pro R" pitchFamily="34" charset="-128"/>
                <a:ea typeface="Kozuka Gothic Pro R" pitchFamily="34" charset="-128"/>
              </a:rPr>
              <a:t>University of the Arts is in Norwich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92336" y="1628800"/>
            <a:ext cx="16956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Kozuka Gothic Pro B" pitchFamily="34" charset="-128"/>
                <a:ea typeface="Kozuka Gothic Pro B" pitchFamily="34" charset="-128"/>
              </a:rPr>
              <a:t>Mustard hat </a:t>
            </a:r>
            <a:endParaRPr lang="en-GB" sz="14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1400" dirty="0">
                <a:latin typeface="Kozuka Gothic Pro R" pitchFamily="34" charset="-128"/>
                <a:ea typeface="Kozuka Gothic Pro R" pitchFamily="34" charset="-128"/>
              </a:rPr>
              <a:t>Norwich is famous for mustard</a:t>
            </a:r>
          </a:p>
        </p:txBody>
      </p:sp>
    </p:spTree>
    <p:extLst>
      <p:ext uri="{BB962C8B-B14F-4D97-AF65-F5344CB8AC3E}">
        <p14:creationId xmlns:p14="http://schemas.microsoft.com/office/powerpoint/2010/main" val="2912765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1603" y="2060848"/>
            <a:ext cx="6120929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This resource was authored by Katie Holmberg in collaboration with the Japan Society</a:t>
            </a:r>
          </a:p>
          <a:p>
            <a:endParaRPr lang="en-GB" dirty="0">
              <a:solidFill>
                <a:srgbClr val="FF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The Japan Society</a:t>
            </a:r>
            <a:br>
              <a:rPr lang="en-GB" dirty="0">
                <a:latin typeface="Kozuka Gothic Pro R" pitchFamily="34" charset="-128"/>
                <a:ea typeface="Kozuka Gothic Pro R" pitchFamily="34" charset="-128"/>
              </a:rPr>
            </a:b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13/14 Cornwall Terrace, London NW1 4QP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Tel: 020 7935 0475   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Email: education@japansociety.org.uk    </a:t>
            </a:r>
          </a:p>
          <a:p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www.japansociety.org.uk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24662" y="5099473"/>
            <a:ext cx="31609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rgbClr val="808080"/>
                </a:solidFill>
                <a:latin typeface="Kozuka Gothic Pro B" pitchFamily="34" charset="-128"/>
                <a:ea typeface="Kozuka Gothic Pro B" pitchFamily="34" charset="-128"/>
              </a:rPr>
              <a:t>Follow us on:</a:t>
            </a:r>
            <a:endParaRPr lang="en-GB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4" name="Picture 13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" t="15930" r="83462" b="15411"/>
          <a:stretch/>
        </p:blipFill>
        <p:spPr>
          <a:xfrm>
            <a:off x="2844747" y="5445143"/>
            <a:ext cx="360000" cy="360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75856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5" r="83495" b="10463"/>
          <a:stretch/>
        </p:blipFill>
        <p:spPr>
          <a:xfrm>
            <a:off x="5442068" y="5445143"/>
            <a:ext cx="360000" cy="360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868144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JapanSocietyLondon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26" name="Picture 2" descr="\\js_sql\data\former long term staff\William\Booklet design\Japan_Society_Illustration\Characters\characters_jpg\character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77043"/>
            <a:ext cx="2418075" cy="41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0"/>
          <a:stretch/>
        </p:blipFill>
        <p:spPr>
          <a:xfrm rot="5400000">
            <a:off x="894640" y="-886930"/>
            <a:ext cx="1796876" cy="357301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93077" y="6356351"/>
            <a:ext cx="5722147" cy="263313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endParaRPr lang="en-GB" dirty="0">
              <a:solidFill>
                <a:schemeClr val="bg1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dirty="0">
                <a:solidFill>
                  <a:schemeClr val="bg1"/>
                </a:solidFill>
              </a:rPr>
              <a:t>©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Katie Holmberg in collaboration with the Japan Society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796250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213920" y="1572553"/>
            <a:ext cx="4678560" cy="144655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Volcanoes </a:t>
            </a:r>
          </a:p>
          <a:p>
            <a:pPr algn="ctr"/>
            <a:r>
              <a:rPr lang="en-GB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of Japan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992" y="260648"/>
            <a:ext cx="1233488" cy="123348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2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©Katie Holmberg in collaboration with the Japan Society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427984" y="3267660"/>
            <a:ext cx="43207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Your Learning Objectives:</a:t>
            </a:r>
          </a:p>
          <a:p>
            <a:endParaRPr lang="en-GB" dirty="0">
              <a:latin typeface="Kozuka Gothic Pro B" pitchFamily="34" charset="-128"/>
              <a:ea typeface="Kozuka Gothic Pro B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Describe a volcano and its location.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Categorise the effects and responses of an eruption.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Evaluate the advantages and disadvantages of living near a volcano.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C58B9C8-9D55-4EF6-A191-6AD293CCA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7161"/>
            <a:ext cx="3962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97525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892C56-B854-490C-A5D1-DB29E3944C81}"/>
              </a:ext>
            </a:extLst>
          </p:cNvPr>
          <p:cNvSpPr/>
          <p:nvPr/>
        </p:nvSpPr>
        <p:spPr>
          <a:xfrm>
            <a:off x="0" y="6264260"/>
            <a:ext cx="9144000" cy="59374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9679DD-77A3-4A32-8EBB-6B4E98010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©Katie Holmberg in collaboration with the Japan Society</a:t>
            </a: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6F8A7B-7A96-48C1-81DF-2C60587AC925}"/>
              </a:ext>
            </a:extLst>
          </p:cNvPr>
          <p:cNvSpPr txBox="1"/>
          <p:nvPr/>
        </p:nvSpPr>
        <p:spPr>
          <a:xfrm>
            <a:off x="395535" y="116632"/>
            <a:ext cx="6779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Starter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36D06C-4411-4128-AD8B-8BB37D7E45C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58577"/>
            <a:ext cx="850900" cy="850900"/>
          </a:xfrm>
          <a:prstGeom prst="rect">
            <a:avLst/>
          </a:prstGeom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EAA145DE-EA69-4016-B071-5E28C0736D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530412"/>
              </p:ext>
            </p:extLst>
          </p:nvPr>
        </p:nvGraphicFramePr>
        <p:xfrm>
          <a:off x="3923928" y="1336739"/>
          <a:ext cx="5015880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15880">
                  <a:extLst>
                    <a:ext uri="{9D8B030D-6E8A-4147-A177-3AD203B41FA5}">
                      <a16:colId xmlns:a16="http://schemas.microsoft.com/office/drawing/2014/main" val="3286613211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Kozuka Gothic Pro R" pitchFamily="34" charset="-128"/>
                          <a:ea typeface="Kozuka Gothic Pro R" pitchFamily="34" charset="-128"/>
                        </a:rPr>
                        <a:t>The reasons why something happened.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688900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Kozuka Gothic Pro R" pitchFamily="34" charset="-128"/>
                          <a:ea typeface="Kozuka Gothic Pro R" pitchFamily="34" charset="-128"/>
                        </a:rPr>
                        <a:t>The damage, positive and negative things that happen as a result of something.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2029787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Kozuka Gothic Pro R" pitchFamily="34" charset="-128"/>
                          <a:ea typeface="Kozuka Gothic Pro R" pitchFamily="34" charset="-128"/>
                        </a:rPr>
                        <a:t>The things that people do to try to reduce or prevent damage and other negative outcomes.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9927147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Kozuka Gothic Pro R" pitchFamily="34" charset="-128"/>
                          <a:ea typeface="Kozuka Gothic Pro R" pitchFamily="34" charset="-128"/>
                        </a:rPr>
                        <a:t>Things to do with people, such as their lives, health and wellbeing.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5477148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Kozuka Gothic Pro R" pitchFamily="34" charset="-128"/>
                          <a:ea typeface="Kozuka Gothic Pro R" pitchFamily="34" charset="-128"/>
                        </a:rPr>
                        <a:t>Things to do with jobs, money and trade.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4787628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Kozuka Gothic Pro R" pitchFamily="34" charset="-128"/>
                          <a:ea typeface="Kozuka Gothic Pro R" pitchFamily="34" charset="-128"/>
                        </a:rPr>
                        <a:t>Things to do with nature and habitats.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110770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FD61B77-AA0A-4179-838E-E3C820989836}"/>
              </a:ext>
            </a:extLst>
          </p:cNvPr>
          <p:cNvSpPr txBox="1"/>
          <p:nvPr/>
        </p:nvSpPr>
        <p:spPr>
          <a:xfrm>
            <a:off x="298991" y="1453625"/>
            <a:ext cx="2040761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Kozuka Gothic Pro B" pitchFamily="34" charset="-128"/>
                <a:ea typeface="Kozuka Gothic Pro B" pitchFamily="34" charset="-128"/>
              </a:rPr>
              <a:t>Environmental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051809-D0DA-448F-B401-4D39FFCDE913}"/>
              </a:ext>
            </a:extLst>
          </p:cNvPr>
          <p:cNvSpPr txBox="1"/>
          <p:nvPr/>
        </p:nvSpPr>
        <p:spPr>
          <a:xfrm>
            <a:off x="298991" y="2151383"/>
            <a:ext cx="2040761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Kozuka Gothic Pro B" pitchFamily="34" charset="-128"/>
                <a:ea typeface="Kozuka Gothic Pro B" pitchFamily="34" charset="-128"/>
              </a:rPr>
              <a:t>Responses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75E677-056E-4905-A8E3-8D497DF444A7}"/>
              </a:ext>
            </a:extLst>
          </p:cNvPr>
          <p:cNvSpPr txBox="1"/>
          <p:nvPr/>
        </p:nvSpPr>
        <p:spPr>
          <a:xfrm>
            <a:off x="298991" y="2849141"/>
            <a:ext cx="2040761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Kozuka Gothic Pro B" pitchFamily="34" charset="-128"/>
                <a:ea typeface="Kozuka Gothic Pro B" pitchFamily="34" charset="-128"/>
              </a:rPr>
              <a:t>Social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1FAA74-73BB-48D6-9638-582B3F7C5208}"/>
              </a:ext>
            </a:extLst>
          </p:cNvPr>
          <p:cNvSpPr txBox="1"/>
          <p:nvPr/>
        </p:nvSpPr>
        <p:spPr>
          <a:xfrm>
            <a:off x="298991" y="3546899"/>
            <a:ext cx="2040761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Kozuka Gothic Pro B" pitchFamily="34" charset="-128"/>
                <a:ea typeface="Kozuka Gothic Pro B" pitchFamily="34" charset="-128"/>
              </a:rPr>
              <a:t>Causes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00BCCE-F5CD-4BAD-9947-3AE818C4F3E2}"/>
              </a:ext>
            </a:extLst>
          </p:cNvPr>
          <p:cNvSpPr txBox="1"/>
          <p:nvPr/>
        </p:nvSpPr>
        <p:spPr>
          <a:xfrm>
            <a:off x="313637" y="4951195"/>
            <a:ext cx="2040761" cy="400110"/>
          </a:xfrm>
          <a:prstGeom prst="rect">
            <a:avLst/>
          </a:prstGeom>
          <a:solidFill>
            <a:srgbClr val="F5F5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Kozuka Gothic Pro B" pitchFamily="34" charset="-128"/>
                <a:ea typeface="Kozuka Gothic Pro B" pitchFamily="34" charset="-128"/>
              </a:rPr>
              <a:t>Economic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9FB66C-FCEF-46C0-BCCD-94F6B0C3C9B8}"/>
              </a:ext>
            </a:extLst>
          </p:cNvPr>
          <p:cNvSpPr txBox="1"/>
          <p:nvPr/>
        </p:nvSpPr>
        <p:spPr>
          <a:xfrm>
            <a:off x="298991" y="4249047"/>
            <a:ext cx="2040761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Kozuka Gothic Pro B" pitchFamily="34" charset="-128"/>
                <a:ea typeface="Kozuka Gothic Pro B" pitchFamily="34" charset="-128"/>
              </a:rPr>
              <a:t>Effects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78C821-D5D6-428C-A3A6-5E4017C3A457}"/>
              </a:ext>
            </a:extLst>
          </p:cNvPr>
          <p:cNvSpPr txBox="1"/>
          <p:nvPr/>
        </p:nvSpPr>
        <p:spPr>
          <a:xfrm>
            <a:off x="298991" y="908720"/>
            <a:ext cx="6643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ozuka Gothic Pro B" pitchFamily="34" charset="-128"/>
                <a:ea typeface="Kozuka Gothic Pro B" pitchFamily="34" charset="-128"/>
              </a:rPr>
              <a:t>Task: 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Match up the key terms with the definitions.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F243279-92CB-44CF-BE9F-110AEED6FDBB}"/>
              </a:ext>
            </a:extLst>
          </p:cNvPr>
          <p:cNvCxnSpPr>
            <a:cxnSpLocks/>
          </p:cNvCxnSpPr>
          <p:nvPr/>
        </p:nvCxnSpPr>
        <p:spPr>
          <a:xfrm>
            <a:off x="2267744" y="1684458"/>
            <a:ext cx="1641538" cy="3557867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2F9159A-F905-466D-ADC9-4CE63915D071}"/>
              </a:ext>
            </a:extLst>
          </p:cNvPr>
          <p:cNvCxnSpPr>
            <a:cxnSpLocks/>
          </p:cNvCxnSpPr>
          <p:nvPr/>
        </p:nvCxnSpPr>
        <p:spPr>
          <a:xfrm>
            <a:off x="2257773" y="2374332"/>
            <a:ext cx="1651509" cy="774719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13832AF-83CE-45A6-A27B-58E0F5731DD1}"/>
              </a:ext>
            </a:extLst>
          </p:cNvPr>
          <p:cNvCxnSpPr>
            <a:cxnSpLocks/>
          </p:cNvCxnSpPr>
          <p:nvPr/>
        </p:nvCxnSpPr>
        <p:spPr>
          <a:xfrm>
            <a:off x="2311071" y="3092574"/>
            <a:ext cx="1598211" cy="731048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74E9E70-AADA-4597-9906-CD5C4EFCD112}"/>
              </a:ext>
            </a:extLst>
          </p:cNvPr>
          <p:cNvCxnSpPr>
            <a:cxnSpLocks/>
          </p:cNvCxnSpPr>
          <p:nvPr/>
        </p:nvCxnSpPr>
        <p:spPr>
          <a:xfrm flipV="1">
            <a:off x="2303116" y="1737696"/>
            <a:ext cx="1579516" cy="2052636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4D8F69E-4AAF-4441-9691-377E655B86A0}"/>
              </a:ext>
            </a:extLst>
          </p:cNvPr>
          <p:cNvCxnSpPr>
            <a:cxnSpLocks/>
          </p:cNvCxnSpPr>
          <p:nvPr/>
        </p:nvCxnSpPr>
        <p:spPr>
          <a:xfrm flipV="1">
            <a:off x="2267744" y="2410922"/>
            <a:ext cx="1610573" cy="2133645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3E43F09-FDE6-44A8-BDE3-6457DCFD85D4}"/>
              </a:ext>
            </a:extLst>
          </p:cNvPr>
          <p:cNvCxnSpPr>
            <a:cxnSpLocks/>
          </p:cNvCxnSpPr>
          <p:nvPr/>
        </p:nvCxnSpPr>
        <p:spPr>
          <a:xfrm flipV="1">
            <a:off x="2364369" y="4479879"/>
            <a:ext cx="1513948" cy="729822"/>
          </a:xfrm>
          <a:prstGeom prst="straightConnector1">
            <a:avLst/>
          </a:prstGeom>
          <a:ln w="57150">
            <a:solidFill>
              <a:srgbClr val="F5F5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33DD54C-2F7A-4F13-B05F-9208E01BC260}"/>
              </a:ext>
            </a:extLst>
          </p:cNvPr>
          <p:cNvSpPr txBox="1"/>
          <p:nvPr/>
        </p:nvSpPr>
        <p:spPr>
          <a:xfrm>
            <a:off x="195322" y="5556374"/>
            <a:ext cx="8744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ozuka Gothic Pro B" pitchFamily="34" charset="-128"/>
                <a:ea typeface="Kozuka Gothic Pro B" pitchFamily="34" charset="-128"/>
              </a:rPr>
              <a:t>Challenge task: 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What other key terms do you think will be useful when studying a volcano?</a:t>
            </a:r>
          </a:p>
        </p:txBody>
      </p:sp>
    </p:spTree>
    <p:extLst>
      <p:ext uri="{BB962C8B-B14F-4D97-AF65-F5344CB8AC3E}">
        <p14:creationId xmlns:p14="http://schemas.microsoft.com/office/powerpoint/2010/main" val="2819112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30845" y="373542"/>
            <a:ext cx="7776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Describing Volcanoes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 Katie Holmberg in collaboration with the Japan Society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30528"/>
            <a:ext cx="850900" cy="850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2A01D1-46C4-4CB4-BC5F-9CEF0DF7D7C9}"/>
              </a:ext>
            </a:extLst>
          </p:cNvPr>
          <p:cNvSpPr txBox="1"/>
          <p:nvPr/>
        </p:nvSpPr>
        <p:spPr>
          <a:xfrm>
            <a:off x="5904360" y="1231551"/>
            <a:ext cx="30594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Mount Fuji is the most famous and recognisable volcano in Japan. </a:t>
            </a:r>
          </a:p>
          <a:p>
            <a:endParaRPr lang="en-GB" sz="20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It has </a:t>
            </a:r>
            <a:r>
              <a:rPr lang="en-GB" sz="2000" dirty="0">
                <a:latin typeface="Kozuka Gothic Pro B" pitchFamily="34" charset="-128"/>
                <a:ea typeface="Kozuka Gothic Pro B" pitchFamily="34" charset="-128"/>
              </a:rPr>
              <a:t>steep sides 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with a </a:t>
            </a:r>
            <a:r>
              <a:rPr lang="en-GB" sz="2000" dirty="0">
                <a:latin typeface="Kozuka Gothic Pro B" pitchFamily="34" charset="-128"/>
                <a:ea typeface="Kozuka Gothic Pro B" pitchFamily="34" charset="-128"/>
              </a:rPr>
              <a:t>narrow crater 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(opening) at the top. The </a:t>
            </a:r>
            <a:r>
              <a:rPr lang="en-GB" sz="2000" dirty="0">
                <a:latin typeface="Kozuka Gothic Pro B" pitchFamily="34" charset="-128"/>
                <a:ea typeface="Kozuka Gothic Pro B" pitchFamily="34" charset="-128"/>
              </a:rPr>
              <a:t>base 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is much </a:t>
            </a:r>
            <a:r>
              <a:rPr lang="en-GB" sz="2000" dirty="0">
                <a:latin typeface="Kozuka Gothic Pro B" pitchFamily="34" charset="-128"/>
                <a:ea typeface="Kozuka Gothic Pro B" pitchFamily="34" charset="-128"/>
              </a:rPr>
              <a:t>wider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. The </a:t>
            </a:r>
            <a:r>
              <a:rPr lang="en-GB" sz="2000" dirty="0">
                <a:latin typeface="Kozuka Gothic Pro B" pitchFamily="34" charset="-128"/>
                <a:ea typeface="Kozuka Gothic Pro B" pitchFamily="34" charset="-128"/>
              </a:rPr>
              <a:t>slopes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 curve inwards, making them </a:t>
            </a:r>
            <a:r>
              <a:rPr lang="en-GB" sz="2000" b="1" dirty="0">
                <a:latin typeface="Kozuka Gothic Pro B" pitchFamily="34" charset="-128"/>
                <a:ea typeface="Kozuka Gothic Pro B" pitchFamily="34" charset="-128"/>
              </a:rPr>
              <a:t>concave</a:t>
            </a:r>
            <a:r>
              <a:rPr lang="en-GB" sz="2000" dirty="0">
                <a:latin typeface="Kozuka Gothic Pro B" pitchFamily="34" charset="-128"/>
                <a:ea typeface="Kozuka Gothic Pro B" pitchFamily="34" charset="-128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281B3E-1F36-48FA-8516-2E3E23C030C9}"/>
              </a:ext>
            </a:extLst>
          </p:cNvPr>
          <p:cNvSpPr txBox="1"/>
          <p:nvPr/>
        </p:nvSpPr>
        <p:spPr>
          <a:xfrm>
            <a:off x="5904360" y="4512677"/>
            <a:ext cx="31926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However, Mount Fuji hasn’t erupted since 1707, so we’re going to focus on a more active volcano today; Sakurajima.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39351" y="1567195"/>
            <a:ext cx="5941424" cy="4119572"/>
            <a:chOff x="70736" y="1556792"/>
            <a:chExt cx="5941424" cy="4119572"/>
          </a:xfrm>
        </p:grpSpPr>
        <p:grpSp>
          <p:nvGrpSpPr>
            <p:cNvPr id="9" name="Group 8"/>
            <p:cNvGrpSpPr/>
            <p:nvPr/>
          </p:nvGrpSpPr>
          <p:grpSpPr>
            <a:xfrm>
              <a:off x="75937" y="1556792"/>
              <a:ext cx="5936223" cy="4119572"/>
              <a:chOff x="75937" y="1556792"/>
              <a:chExt cx="5936223" cy="4119572"/>
            </a:xfrm>
          </p:grpSpPr>
          <p:pic>
            <p:nvPicPr>
              <p:cNvPr id="8" name="Picture 7" descr="A picture containing sky, outdoor, mountain, nature&#10;&#10;Description automatically generated">
                <a:extLst>
                  <a:ext uri="{FF2B5EF4-FFF2-40B4-BE49-F238E27FC236}">
                    <a16:creationId xmlns:a16="http://schemas.microsoft.com/office/drawing/2014/main" id="{B6A3C28B-74BA-4211-AD1A-5C90BF0D1F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7" y="1556792"/>
                <a:ext cx="5688297" cy="4119572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4139952" y="1578630"/>
                <a:ext cx="187220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schemeClr val="bg1"/>
                    </a:solidFill>
                  </a:rPr>
                  <a:t>©</a:t>
                </a:r>
                <a:r>
                  <a:rPr lang="en-GB" sz="1000" dirty="0" err="1">
                    <a:solidFill>
                      <a:schemeClr val="bg1"/>
                    </a:solidFill>
                  </a:rPr>
                  <a:t>Fujiyoshida</a:t>
                </a:r>
                <a:r>
                  <a:rPr lang="en-GB" sz="1000" dirty="0">
                    <a:solidFill>
                      <a:schemeClr val="bg1"/>
                    </a:solidFill>
                  </a:rPr>
                  <a:t> City/© JNTO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4F0478-F133-4042-A35A-61127D9AF0FE}"/>
                </a:ext>
              </a:extLst>
            </p:cNvPr>
            <p:cNvSpPr txBox="1"/>
            <p:nvPr/>
          </p:nvSpPr>
          <p:spPr>
            <a:xfrm>
              <a:off x="1580010" y="1722461"/>
              <a:ext cx="10248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Narrow crater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40485A-67B2-43A5-A0B8-40D4942EDA28}"/>
                </a:ext>
              </a:extLst>
            </p:cNvPr>
            <p:cNvSpPr txBox="1"/>
            <p:nvPr/>
          </p:nvSpPr>
          <p:spPr>
            <a:xfrm>
              <a:off x="817239" y="4295673"/>
              <a:ext cx="10248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Wide base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96CC03-B731-4EBD-9A22-ADD611E45A9B}"/>
                </a:ext>
              </a:extLst>
            </p:cNvPr>
            <p:cNvSpPr txBox="1"/>
            <p:nvPr/>
          </p:nvSpPr>
          <p:spPr>
            <a:xfrm>
              <a:off x="2773327" y="2272376"/>
              <a:ext cx="10248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Steep sides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AC3E36-848E-4A68-AB31-979C556CA9E3}"/>
                </a:ext>
              </a:extLst>
            </p:cNvPr>
            <p:cNvSpPr txBox="1"/>
            <p:nvPr/>
          </p:nvSpPr>
          <p:spPr>
            <a:xfrm>
              <a:off x="162230" y="2176986"/>
              <a:ext cx="12209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Concave slopes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0ED4509-100F-4C59-8328-393809735C1A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2092449" y="2430347"/>
              <a:ext cx="0" cy="386253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42B8EA8-A8C4-4D3C-A390-941CA281ED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6512" y="2658610"/>
              <a:ext cx="314626" cy="446064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C30A6E0-F68E-4547-B101-D82DC0AA308D}"/>
                </a:ext>
              </a:extLst>
            </p:cNvPr>
            <p:cNvCxnSpPr>
              <a:cxnSpLocks/>
            </p:cNvCxnSpPr>
            <p:nvPr/>
          </p:nvCxnSpPr>
          <p:spPr>
            <a:xfrm>
              <a:off x="1187624" y="2759689"/>
              <a:ext cx="195571" cy="309848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ED5C7A8-9E1D-45A1-80A1-0ED791B229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39453" y="3891518"/>
              <a:ext cx="140557" cy="404156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99E4DE3-2CDF-427E-9226-4C3B61F31EA5}"/>
                </a:ext>
              </a:extLst>
            </p:cNvPr>
            <p:cNvSpPr txBox="1"/>
            <p:nvPr/>
          </p:nvSpPr>
          <p:spPr>
            <a:xfrm>
              <a:off x="70736" y="5091560"/>
              <a:ext cx="223377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  <a:latin typeface="Kristen ITC" panose="03050502040202030202" pitchFamily="66" charset="0"/>
                  <a:ea typeface="Kozuka Gothic Pro B" pitchFamily="34" charset="-128"/>
                </a:rPr>
                <a:t>Mount Fuji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809212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198765-40B8-C24B-BEA6-BBDB56A80C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1" r="31888" b="1500"/>
          <a:stretch/>
        </p:blipFill>
        <p:spPr>
          <a:xfrm>
            <a:off x="2915816" y="0"/>
            <a:ext cx="6228183" cy="550226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3" y="400554"/>
            <a:ext cx="6588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Describing Volcanoes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Structure volcano unlabelled is licensed under: </a:t>
            </a:r>
            <a:r>
              <a:rPr lang="en-GB" u="sng" dirty="0">
                <a:hlinkClick r:id="rId4"/>
              </a:rPr>
              <a:t>CC BY-SA 4.0</a:t>
            </a:r>
            <a:r>
              <a:rPr lang="en-GB" u="sng" dirty="0"/>
              <a:t>,</a:t>
            </a:r>
            <a:endParaRPr lang="en-GB" dirty="0"/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2A01D1-46C4-4CB4-BC5F-9CEF0DF7D7C9}"/>
              </a:ext>
            </a:extLst>
          </p:cNvPr>
          <p:cNvSpPr txBox="1"/>
          <p:nvPr/>
        </p:nvSpPr>
        <p:spPr>
          <a:xfrm>
            <a:off x="179513" y="1268759"/>
            <a:ext cx="41764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ozuka Gothic Pro B" pitchFamily="34" charset="-128"/>
                <a:ea typeface="Kozuka Gothic Pro B" pitchFamily="34" charset="-128"/>
              </a:rPr>
              <a:t>Sakurajima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 and Mount Fuji are both examples of </a:t>
            </a:r>
            <a:r>
              <a:rPr lang="en-GB" sz="2000" dirty="0">
                <a:latin typeface="Kozuka Gothic Pro B" pitchFamily="34" charset="-128"/>
                <a:ea typeface="Kozuka Gothic Pro B" pitchFamily="34" charset="-128"/>
              </a:rPr>
              <a:t>composite volcanoes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, which means they:</a:t>
            </a:r>
          </a:p>
          <a:p>
            <a:endParaRPr lang="en-GB" sz="2000" dirty="0">
              <a:latin typeface="Kozuka Gothic Pro R" pitchFamily="34" charset="-128"/>
              <a:ea typeface="Kozuka Gothic Pro R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Were formed at destructive plate boundaries, where one plate is being subducted (going underneath) another,</a:t>
            </a:r>
          </a:p>
          <a:p>
            <a:endParaRPr lang="en-GB" sz="2000" dirty="0">
              <a:latin typeface="Kozuka Gothic Pro R" pitchFamily="34" charset="-128"/>
              <a:ea typeface="Kozuka Gothic Pro R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Erupt violently, creating huge ash clouds,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Kozuka Gothic Pro R" pitchFamily="34" charset="-128"/>
              <a:ea typeface="Kozuka Gothic Pro R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Are made up of layers of cooled lava and ash that has settled on the ground.</a:t>
            </a:r>
          </a:p>
        </p:txBody>
      </p:sp>
      <p:sp>
        <p:nvSpPr>
          <p:cNvPr id="5" name="Rectangle 4"/>
          <p:cNvSpPr/>
          <p:nvPr/>
        </p:nvSpPr>
        <p:spPr>
          <a:xfrm>
            <a:off x="7384679" y="5502267"/>
            <a:ext cx="128272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</a:t>
            </a:r>
            <a:r>
              <a:rPr lang="en-GB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William </a:t>
            </a:r>
            <a:r>
              <a:rPr lang="en-GB" sz="9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Crochot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58514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8760" y="1707197"/>
            <a:ext cx="5986315" cy="4230459"/>
            <a:chOff x="328760" y="1707197"/>
            <a:chExt cx="5986315" cy="4230459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7A369960-B34D-44DD-8053-9189D021C1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70" r="1799"/>
            <a:stretch/>
          </p:blipFill>
          <p:spPr bwMode="auto">
            <a:xfrm>
              <a:off x="328760" y="1707197"/>
              <a:ext cx="5986315" cy="4230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2C8AF31-DFB9-4E07-A7F6-5B39F4B60E11}"/>
                </a:ext>
              </a:extLst>
            </p:cNvPr>
            <p:cNvSpPr txBox="1"/>
            <p:nvPr/>
          </p:nvSpPr>
          <p:spPr>
            <a:xfrm>
              <a:off x="467544" y="1844824"/>
              <a:ext cx="45877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  <a:latin typeface="Kristen ITC" panose="03050502040202030202" pitchFamily="66" charset="0"/>
                  <a:ea typeface="Kozuka Gothic Pro B" pitchFamily="34" charset="-128"/>
                </a:rPr>
                <a:t>Sakurajima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28760" y="260648"/>
            <a:ext cx="68762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Task 1: </a:t>
            </a:r>
          </a:p>
          <a:p>
            <a:r>
              <a:rPr lang="en-GB" sz="40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Describing Volcanoes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/>
              <a:t> </a:t>
            </a:r>
          </a:p>
          <a:p>
            <a:r>
              <a:rPr lang="en-GB" dirty="0">
                <a:solidFill>
                  <a:schemeClr val="bg1"/>
                </a:solidFill>
              </a:rPr>
              <a:t>Image by </a:t>
            </a:r>
            <a:r>
              <a:rPr lang="en-GB" u="sng" dirty="0" err="1">
                <a:solidFill>
                  <a:schemeClr val="bg1"/>
                </a:solidFill>
                <a:hlinkClick r:id="rId4"/>
              </a:rPr>
              <a:t>Takobou</a:t>
            </a:r>
            <a:r>
              <a:rPr lang="en-GB" dirty="0">
                <a:solidFill>
                  <a:schemeClr val="bg1"/>
                </a:solidFill>
              </a:rPr>
              <a:t>, CC BY-SA 3.0, via Wikimedia Commons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88071B-09E1-40BD-8BE5-6E0A9E5E2AA3}"/>
              </a:ext>
            </a:extLst>
          </p:cNvPr>
          <p:cNvSpPr txBox="1"/>
          <p:nvPr/>
        </p:nvSpPr>
        <p:spPr>
          <a:xfrm>
            <a:off x="6418236" y="3493553"/>
            <a:ext cx="27192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Task: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Describe the Sakurajima volcano on your worksheet. Refer to it’s shape, the type of volcano that it is and it’s structure.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609B1DF9-9A74-4FDB-809A-43860A2B8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971570"/>
              </p:ext>
            </p:extLst>
          </p:nvPr>
        </p:nvGraphicFramePr>
        <p:xfrm>
          <a:off x="1547664" y="4509120"/>
          <a:ext cx="4032448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38494543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1724769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Include these key terms in your answer:</a:t>
                      </a:r>
                    </a:p>
                  </a:txBody>
                  <a:tcPr>
                    <a:solidFill>
                      <a:schemeClr val="bg1">
                        <a:alpha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523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Kozuka Gothic Pro R" pitchFamily="34" charset="-128"/>
                          <a:ea typeface="Kozuka Gothic Pro R" pitchFamily="34" charset="-128"/>
                        </a:rPr>
                        <a:t>Steep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Kozuka Gothic Pro R" pitchFamily="34" charset="-128"/>
                          <a:ea typeface="Kozuka Gothic Pro R" pitchFamily="34" charset="-128"/>
                        </a:rPr>
                        <a:t>Base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Kozuka Gothic Pro R" pitchFamily="34" charset="-128"/>
                          <a:ea typeface="Kozuka Gothic Pro R" pitchFamily="34" charset="-128"/>
                        </a:rPr>
                        <a:t>Lava</a:t>
                      </a:r>
                    </a:p>
                  </a:txBody>
                  <a:tcPr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Kozuka Gothic Pro R" pitchFamily="34" charset="-128"/>
                          <a:ea typeface="Kozuka Gothic Pro R" pitchFamily="34" charset="-128"/>
                        </a:rPr>
                        <a:t>Crater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Kozuka Gothic Pro R" pitchFamily="34" charset="-128"/>
                          <a:ea typeface="Kozuka Gothic Pro R" pitchFamily="34" charset="-128"/>
                        </a:rPr>
                        <a:t>Composite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Kozuka Gothic Pro R" pitchFamily="34" charset="-128"/>
                          <a:ea typeface="Kozuka Gothic Pro R" pitchFamily="34" charset="-128"/>
                        </a:rPr>
                        <a:t>Ash</a:t>
                      </a:r>
                    </a:p>
                  </a:txBody>
                  <a:tcPr>
                    <a:solidFill>
                      <a:schemeClr val="bg1"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41046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A1052F1-5FFE-4D4F-8DA9-7BEAE06B6589}"/>
              </a:ext>
            </a:extLst>
          </p:cNvPr>
          <p:cNvSpPr txBox="1"/>
          <p:nvPr/>
        </p:nvSpPr>
        <p:spPr>
          <a:xfrm>
            <a:off x="6418236" y="1836271"/>
            <a:ext cx="25932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How is Sakurajima different similar to Mount Fuji?</a:t>
            </a:r>
          </a:p>
          <a:p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How is it different?</a:t>
            </a:r>
          </a:p>
        </p:txBody>
      </p:sp>
    </p:spTree>
    <p:extLst>
      <p:ext uri="{BB962C8B-B14F-4D97-AF65-F5344CB8AC3E}">
        <p14:creationId xmlns:p14="http://schemas.microsoft.com/office/powerpoint/2010/main" val="3637869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16028" y="131492"/>
            <a:ext cx="7452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Location of Sakurajima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Kyushu map by </a:t>
            </a:r>
            <a:r>
              <a:rPr lang="en-GB" dirty="0" err="1">
                <a:hlinkClick r:id="rId3"/>
              </a:rPr>
              <a:t>Flappiefh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, CC BY-SA 4.0 via Wikimedia Commons</a:t>
            </a:r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965" y="251835"/>
            <a:ext cx="850900" cy="8509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16028" y="1039954"/>
            <a:ext cx="4848211" cy="4680000"/>
            <a:chOff x="216028" y="1039954"/>
            <a:chExt cx="4848211" cy="46800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46" t="2933" r="4140"/>
            <a:stretch/>
          </p:blipFill>
          <p:spPr>
            <a:xfrm>
              <a:off x="216028" y="1039954"/>
              <a:ext cx="4848211" cy="468000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0CEC7E0-4958-45F5-A3DC-8D4E711E0AB1}"/>
                </a:ext>
              </a:extLst>
            </p:cNvPr>
            <p:cNvSpPr/>
            <p:nvPr/>
          </p:nvSpPr>
          <p:spPr>
            <a:xfrm>
              <a:off x="245785" y="3936138"/>
              <a:ext cx="936104" cy="100811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BF5F1A3-206D-45A2-A36B-FEAED0ED3CD0}"/>
                </a:ext>
              </a:extLst>
            </p:cNvPr>
            <p:cNvSpPr txBox="1"/>
            <p:nvPr/>
          </p:nvSpPr>
          <p:spPr>
            <a:xfrm>
              <a:off x="1204387" y="4073362"/>
              <a:ext cx="2389233" cy="733663"/>
            </a:xfrm>
            <a:prstGeom prst="leftArrow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Kozuka Gothic Pro B" pitchFamily="34" charset="-128"/>
                  <a:ea typeface="Kozuka Gothic Pro B" pitchFamily="34" charset="-128"/>
                </a:rPr>
                <a:t>Island of Kyushu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0C5E90C-4689-4329-B2C5-79E39FB53B01}"/>
              </a:ext>
            </a:extLst>
          </p:cNvPr>
          <p:cNvSpPr txBox="1"/>
          <p:nvPr/>
        </p:nvSpPr>
        <p:spPr>
          <a:xfrm>
            <a:off x="5178607" y="1194883"/>
            <a:ext cx="3737760" cy="70788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The volcano is just 8km from the city of Kagoshima.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2412776" y="17728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205322" y="1219954"/>
            <a:ext cx="3850842" cy="4500000"/>
            <a:chOff x="5205322" y="1219954"/>
            <a:chExt cx="3850842" cy="4500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90" b="5543"/>
            <a:stretch/>
          </p:blipFill>
          <p:spPr>
            <a:xfrm>
              <a:off x="5205322" y="1219954"/>
              <a:ext cx="3614808" cy="45000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F5F1A3-206D-45A2-A36B-FEAED0ED3CD0}"/>
                </a:ext>
              </a:extLst>
            </p:cNvPr>
            <p:cNvSpPr txBox="1"/>
            <p:nvPr/>
          </p:nvSpPr>
          <p:spPr>
            <a:xfrm rot="20713814">
              <a:off x="6998195" y="4188362"/>
              <a:ext cx="2057969" cy="611386"/>
            </a:xfrm>
            <a:prstGeom prst="leftArrow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Kozuka Gothic Pro B" pitchFamily="34" charset="-128"/>
                  <a:ea typeface="Kozuka Gothic Pro B" pitchFamily="34" charset="-128"/>
                </a:rPr>
                <a:t>Sakurajima volcano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D21D5D6-4BAB-42CC-A9A6-1ADD9E6FE28F}"/>
              </a:ext>
            </a:extLst>
          </p:cNvPr>
          <p:cNvSpPr txBox="1"/>
          <p:nvPr/>
        </p:nvSpPr>
        <p:spPr>
          <a:xfrm>
            <a:off x="3419872" y="5335233"/>
            <a:ext cx="5597723" cy="769441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Task: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Write a description of the location of Sakurajima on your worksheet.</a:t>
            </a:r>
          </a:p>
        </p:txBody>
      </p:sp>
    </p:spTree>
    <p:extLst>
      <p:ext uri="{BB962C8B-B14F-4D97-AF65-F5344CB8AC3E}">
        <p14:creationId xmlns:p14="http://schemas.microsoft.com/office/powerpoint/2010/main" val="152989649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16028" y="247870"/>
            <a:ext cx="7164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Eruption of Sakurajima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-1" y="6461968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Image by </a:t>
            </a:r>
            <a:r>
              <a:rPr lang="en-GB" dirty="0">
                <a:solidFill>
                  <a:schemeClr val="bg1"/>
                </a:solidFill>
                <a:hlinkClick r:id="rId3"/>
              </a:rPr>
              <a:t>Ion </a:t>
            </a:r>
            <a:r>
              <a:rPr lang="en-GB" dirty="0" err="1">
                <a:solidFill>
                  <a:schemeClr val="bg1"/>
                </a:solidFill>
                <a:hlinkClick r:id="rId3"/>
              </a:rPr>
              <a:t>Tichy</a:t>
            </a:r>
            <a:r>
              <a:rPr lang="en-GB" dirty="0">
                <a:solidFill>
                  <a:schemeClr val="bg1"/>
                </a:solidFill>
              </a:rPr>
              <a:t>, </a:t>
            </a:r>
            <a:r>
              <a:rPr lang="en-GB" dirty="0">
                <a:solidFill>
                  <a:schemeClr val="bg1"/>
                </a:solidFill>
                <a:hlinkClick r:id="rId4"/>
              </a:rPr>
              <a:t>CC BY 3.0</a:t>
            </a:r>
            <a:r>
              <a:rPr lang="en-GB" dirty="0">
                <a:solidFill>
                  <a:schemeClr val="bg1"/>
                </a:solidFill>
              </a:rPr>
              <a:t>, via Wikimedia Commons</a:t>
            </a: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E2B8DF4-9DB5-402C-9863-5275951E4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95" y="1196752"/>
            <a:ext cx="734940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0316CB-5C75-4811-8D9D-F8C0E4394EEF}"/>
              </a:ext>
            </a:extLst>
          </p:cNvPr>
          <p:cNvSpPr txBox="1"/>
          <p:nvPr/>
        </p:nvSpPr>
        <p:spPr>
          <a:xfrm>
            <a:off x="4427984" y="1340768"/>
            <a:ext cx="3625502" cy="1631216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Sakurajima is one of the most active volcanoes in the world.</a:t>
            </a:r>
          </a:p>
          <a:p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It has been erupting since 1955, with explosions happening every few hours.</a:t>
            </a:r>
          </a:p>
        </p:txBody>
      </p:sp>
      <p:pic>
        <p:nvPicPr>
          <p:cNvPr id="7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47870"/>
            <a:ext cx="8509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9497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9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Katie Holmberg in collaboration with The Japan Society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991" y="321939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Task 2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B79312-4122-4B2F-B1AC-8276F081BB82}"/>
              </a:ext>
            </a:extLst>
          </p:cNvPr>
          <p:cNvSpPr txBox="1"/>
          <p:nvPr/>
        </p:nvSpPr>
        <p:spPr>
          <a:xfrm>
            <a:off x="305005" y="1284216"/>
            <a:ext cx="84434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ozuka Gothic Pro B" pitchFamily="34" charset="-128"/>
                <a:ea typeface="Kozuka Gothic Pro B" pitchFamily="34" charset="-128"/>
              </a:rPr>
              <a:t>Task: 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Categorise the statements into effects (social/economic/ environmental) and responses. Look back at your work from the starter if you’re not sure what those terms mean.</a:t>
            </a:r>
          </a:p>
          <a:p>
            <a:endParaRPr lang="en-GB" sz="2000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9E9EAF-C0C8-48F5-9CC4-7BA76B2B9C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92" t="22294" r="16883" b="10475"/>
          <a:stretch/>
        </p:blipFill>
        <p:spPr>
          <a:xfrm rot="310752">
            <a:off x="3887646" y="2699519"/>
            <a:ext cx="4724328" cy="32394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C13184-F184-4703-9D08-A20731DFD2CB}"/>
              </a:ext>
            </a:extLst>
          </p:cNvPr>
          <p:cNvSpPr txBox="1"/>
          <p:nvPr/>
        </p:nvSpPr>
        <p:spPr>
          <a:xfrm>
            <a:off x="339707" y="4189401"/>
            <a:ext cx="35529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Kozuka Gothic Pro B" pitchFamily="34" charset="-128"/>
                <a:ea typeface="Kozuka Gothic Pro B" pitchFamily="34" charset="-128"/>
              </a:rPr>
              <a:t>Challenge task</a:t>
            </a:r>
            <a:r>
              <a:rPr lang="en-GB" sz="2000" dirty="0">
                <a:latin typeface="Kozuka Gothic Pro B" pitchFamily="34" charset="-128"/>
                <a:ea typeface="Kozuka Gothic Pro B" pitchFamily="34" charset="-128"/>
              </a:rPr>
              <a:t>: 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Identify which of the effects are positive and which are negative. In your opinion, does the volcano do more harm than good?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005" y="2511754"/>
            <a:ext cx="35469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Complete the key to show the colours or symbols that you use to complete the task.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93244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1571</Words>
  <Application>Microsoft Macintosh PowerPoint</Application>
  <PresentationFormat>On-screen Show (4:3)</PresentationFormat>
  <Paragraphs>199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Kozuka Gothic Pro B</vt:lpstr>
      <vt:lpstr>Kozuka Gothic Pro R</vt:lpstr>
      <vt:lpstr>Arial</vt:lpstr>
      <vt:lpstr>Calibri</vt:lpstr>
      <vt:lpstr>Kristen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Japan Society</dc:creator>
  <cp:lastModifiedBy>Microsoft Office User</cp:lastModifiedBy>
  <cp:revision>146</cp:revision>
  <dcterms:created xsi:type="dcterms:W3CDTF">2017-05-31T10:45:44Z</dcterms:created>
  <dcterms:modified xsi:type="dcterms:W3CDTF">2021-06-16T11:50:06Z</dcterms:modified>
</cp:coreProperties>
</file>