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0" r:id="rId2"/>
    <p:sldId id="271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282" r:id="rId12"/>
    <p:sldId id="298" r:id="rId13"/>
    <p:sldId id="266" r:id="rId14"/>
    <p:sldId id="299" r:id="rId15"/>
    <p:sldId id="300" r:id="rId16"/>
    <p:sldId id="302" r:id="rId17"/>
    <p:sldId id="303" r:id="rId18"/>
    <p:sldId id="287" r:id="rId19"/>
    <p:sldId id="290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CIGn/naBDRxmK6ScroUxQ==" hashData="OjHxpjsoCLFbz6Hztivtbat/pmU="/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797">
          <p15:clr>
            <a:srgbClr val="A4A3A4"/>
          </p15:clr>
        </p15:guide>
        <p15:guide id="3" pos="2880">
          <p15:clr>
            <a:srgbClr val="A4A3A4"/>
          </p15:clr>
        </p15:guide>
        <p15:guide id="4" pos="249">
          <p15:clr>
            <a:srgbClr val="A4A3A4"/>
          </p15:clr>
        </p15:guide>
        <p15:guide id="5" pos="5511">
          <p15:clr>
            <a:srgbClr val="A4A3A4"/>
          </p15:clr>
        </p15:guide>
        <p15:guide id="6" pos="39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 Eastham" initials="HE" lastIdx="8" clrIdx="0"/>
  <p:cmAuthor id="1" name="Alys Turner" initials="AT" lastIdx="12" clrIdx="1"/>
  <p:cmAuthor id="2" name="alys.turner@gmail.com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9933"/>
    <a:srgbClr val="F0C93A"/>
    <a:srgbClr val="2E3092"/>
    <a:srgbClr val="FF6633"/>
    <a:srgbClr val="808080"/>
    <a:srgbClr val="993399"/>
    <a:srgbClr val="0099FF"/>
    <a:srgbClr val="9B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284" autoAdjust="0"/>
    <p:restoredTop sz="81541" autoAdjust="0"/>
  </p:normalViewPr>
  <p:slideViewPr>
    <p:cSldViewPr>
      <p:cViewPr>
        <p:scale>
          <a:sx n="77" d="100"/>
          <a:sy n="77" d="100"/>
        </p:scale>
        <p:origin x="-396" y="444"/>
      </p:cViewPr>
      <p:guideLst>
        <p:guide orient="horz" pos="2160"/>
        <p:guide orient="horz" pos="1797"/>
        <p:guide pos="2880"/>
        <p:guide pos="249"/>
        <p:guide pos="5511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228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7B629-9E9D-4683-BE45-69BBBC2A9C33}" type="datetimeFigureOut">
              <a:rPr lang="en-GB" smtClean="0"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BBD79-A804-45E9-B8E3-9A16A3218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03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311491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creativecommons.org/publicdomain/zero/1.0/deed.en?ref=ccsearch&amp;atype=rich" TargetMode="External"/><Relationship Id="rId4" Type="http://schemas.openxmlformats.org/officeDocument/2006/relationships/hyperlink" Target="https://commons.wikimedia.org/wiki/User:Toshinori_baba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QTbUUAyhNxM/W_UGBCSi_bI/AAAAAAABQUk/VJ3z3da73pwAUZ3tdTkYdwxv_EuMHMlMwCLcBGAs/s800/ofuro_onsen_animals.p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i_24LEAWYk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kyo2020.org/en/special/mascot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bzdxwj4422Q" TargetMode="External"/><Relationship Id="rId4" Type="http://schemas.openxmlformats.org/officeDocument/2006/relationships/hyperlink" Target="https://www.youtube.com/watch?v=ixE1a6_l7e4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ympic.org/tokyo-2020-medal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85129921" TargetMode="External"/><Relationship Id="rId3" Type="http://schemas.openxmlformats.org/officeDocument/2006/relationships/hyperlink" Target="https://commons.wikimedia.org/wiki/User:Tokyo-Good" TargetMode="External"/><Relationship Id="rId7" Type="http://schemas.openxmlformats.org/officeDocument/2006/relationships/hyperlink" Target="https://commons.wikimedia.org/w/index.php?curid=8512991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User:%E6%B1%9F%E6%88%B8%E6%9D%91%E3%81%AE%E3%81%A8%E3%81%8F%E3%81%9E%E3%81%86" TargetMode="External"/><Relationship Id="rId5" Type="http://schemas.openxmlformats.org/officeDocument/2006/relationships/hyperlink" Target="https://commons.wikimedia.org/wiki/File:National-Olympic-Stadium-2019-08-08.jpg" TargetMode="External"/><Relationship Id="rId4" Type="http://schemas.openxmlformats.org/officeDocument/2006/relationships/hyperlink" Target="https://creativecommons.org/licenses/by-sa/4.0/deed.en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CC-BY-SA-2.0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4046097@N00/3431200367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cc0/1.0/?ref=ccsearch&amp;atype=rich" TargetMode="External"/><Relationship Id="rId4" Type="http://schemas.openxmlformats.org/officeDocument/2006/relationships/hyperlink" Target="https://www.flickr.com/photos/24046097@N0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Kozuka Gothic Pro R" pitchFamily="34" charset="-128"/>
                <a:ea typeface="Kozuka Gothic Pro R" pitchFamily="34" charset="-128"/>
              </a:rPr>
              <a:t>Tell students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The name</a:t>
            </a: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 ‘bullet train’ comes from the shaped of the front of the train and because it travels so quickly.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>
                <a:latin typeface="Kozuka Gothic Pro R" pitchFamily="34" charset="-128"/>
                <a:ea typeface="Kozuka Gothic Pro R" pitchFamily="34" charset="-128"/>
              </a:rPr>
              <a:t>In Japanese, the name means ‘new main line’. </a:t>
            </a:r>
            <a:endParaRPr lang="en-GB" sz="1200" dirty="0" smtClean="0">
              <a:latin typeface="Kozuka Gothic Pro R" pitchFamily="34" charset="-128"/>
              <a:ea typeface="Kozuka Gothic Pro R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The first bullet train opened just before the Olympics in Tokyo in 1964!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"File:E2 J63 omiya.JPG"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toshinori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baba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marked with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CC0 1.0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public domain.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latin typeface="Kozuka Gothic Pro R" pitchFamily="34" charset="-128"/>
                <a:ea typeface="Kozuka Gothic Pro R" pitchFamily="34" charset="-128"/>
              </a:rPr>
              <a:t>Tell</a:t>
            </a:r>
            <a:r>
              <a:rPr lang="en-GB" sz="1200" b="1" baseline="0" dirty="0">
                <a:latin typeface="Kozuka Gothic Pro R" pitchFamily="34" charset="-128"/>
                <a:ea typeface="Kozuka Gothic Pro R" pitchFamily="34" charset="-128"/>
              </a:rPr>
              <a:t>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baseline="0" dirty="0">
                <a:latin typeface="Kozuka Gothic Pro R" pitchFamily="34" charset="-128"/>
                <a:ea typeface="Kozuka Gothic Pro R" pitchFamily="34" charset="-128"/>
              </a:rPr>
              <a:t>Mt. Fuji is also an active volcano</a:t>
            </a:r>
          </a:p>
          <a:p>
            <a:r>
              <a:rPr lang="en-GB" dirty="0"/>
              <a:t>There</a:t>
            </a:r>
            <a:r>
              <a:rPr lang="en-GB" baseline="0" dirty="0"/>
              <a:t> are more than 200 volcanoes in Japan.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 students</a:t>
            </a:r>
          </a:p>
          <a:p>
            <a:r>
              <a:rPr lang="en-GB" dirty="0"/>
              <a:t>A</a:t>
            </a:r>
            <a:r>
              <a:rPr lang="en-GB" baseline="0" dirty="0"/>
              <a:t> hot spring is like a pool of naturally hot water from the ground. </a:t>
            </a:r>
          </a:p>
          <a:p>
            <a:r>
              <a:rPr lang="en-GB" baseline="0" dirty="0"/>
              <a:t>People can relax in them, like in the picture</a:t>
            </a:r>
          </a:p>
          <a:p>
            <a:endParaRPr lang="en-GB" dirty="0"/>
          </a:p>
          <a:p>
            <a:r>
              <a:rPr lang="en-GB" dirty="0"/>
              <a:t>Images from </a:t>
            </a:r>
            <a:r>
              <a:rPr lang="en-GB" dirty="0" err="1"/>
              <a:t>Irasutoya</a:t>
            </a:r>
            <a:endParaRPr lang="en-GB" dirty="0"/>
          </a:p>
          <a:p>
            <a:r>
              <a:rPr lang="en-GB" dirty="0" err="1"/>
              <a:t>Onsen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https://3.bp.blogspot.com/-QTbUUAyhNxM/W_UGBCSi_bI/AAAAAAABQUk/VJ3z3da73pwAUZ3tdTkYdwxv_EuMHMlMwCLcBGAs/s800/ofuro_onsen_animals.png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 smtClean="0"/>
              <a:t>Show the video: </a:t>
            </a:r>
            <a:r>
              <a:rPr lang="en-GB" sz="1200" dirty="0" smtClean="0">
                <a:hlinkClick r:id="rId3"/>
              </a:rPr>
              <a:t>https://www.youtube.com/watch?v=ei_24LEAWYk</a:t>
            </a:r>
            <a:endParaRPr lang="en-GB" sz="1200" dirty="0" smtClean="0"/>
          </a:p>
          <a:p>
            <a:r>
              <a:rPr lang="en-GB" baseline="0" dirty="0" smtClean="0"/>
              <a:t>What </a:t>
            </a:r>
            <a:r>
              <a:rPr lang="en-GB" dirty="0"/>
              <a:t>impression of Japan do they have after</a:t>
            </a:r>
            <a:r>
              <a:rPr lang="en-GB" baseline="0" dirty="0"/>
              <a:t> </a:t>
            </a:r>
            <a:r>
              <a:rPr lang="en-GB" baseline="0" dirty="0" smtClean="0"/>
              <a:t>watching it</a:t>
            </a:r>
            <a:r>
              <a:rPr lang="en-GB" dirty="0" smtClean="0"/>
              <a:t>? 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Alternative</a:t>
            </a:r>
            <a:r>
              <a:rPr lang="en-GB" b="1" baseline="0" dirty="0"/>
              <a:t> video</a:t>
            </a:r>
            <a:r>
              <a:rPr lang="en-GB" baseline="0" dirty="0"/>
              <a:t>:</a:t>
            </a:r>
          </a:p>
          <a:p>
            <a:r>
              <a:rPr lang="en-GB" baseline="0" dirty="0"/>
              <a:t>Produced by the Japanese National Tourist Organisation: </a:t>
            </a:r>
            <a:r>
              <a:rPr lang="en-GB" dirty="0"/>
              <a:t>https://www.youtube.com/watch?v=WLIv7HnZ_fE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28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Tell</a:t>
            </a:r>
            <a:r>
              <a:rPr lang="en-GB" b="1" baseline="0" dirty="0"/>
              <a:t> students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robot versions of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mascots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will greet athletes and guests at sporting venues. They can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recognise people,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wave,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shake hands!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Someity’s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 comes from a type of cherry blossom and the words ‘so mighty’.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Someity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loves being in nature, and can communicate with natural elements, such as stones and the wind.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Miraitowa’s</a:t>
            </a:r>
            <a:r>
              <a:rPr lang="en-GB" b="0" baseline="0" dirty="0"/>
              <a:t> name comes from the Japanese words for future (</a:t>
            </a:r>
            <a:r>
              <a:rPr lang="en-GB" b="0" baseline="0" dirty="0" err="1"/>
              <a:t>mirai</a:t>
            </a:r>
            <a:r>
              <a:rPr lang="en-GB" b="0" baseline="0" dirty="0"/>
              <a:t>) and eternity (</a:t>
            </a:r>
            <a:r>
              <a:rPr lang="en-GB" b="0" baseline="0" dirty="0" err="1"/>
              <a:t>towa</a:t>
            </a:r>
            <a:r>
              <a:rPr lang="en-GB" b="0" baseline="0" dirty="0"/>
              <a:t>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err="1"/>
              <a:t>Miraitowa’s</a:t>
            </a:r>
            <a:r>
              <a:rPr lang="en-GB" b="0" baseline="0" dirty="0"/>
              <a:t> special power is being able to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instantly teleport anywhere it wants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info: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  <a:hlinkClick r:id="rId3"/>
              </a:rPr>
              <a:t>https://tokyo2020.org/en/special/mascot</a:t>
            </a:r>
            <a:endParaRPr lang="en-GB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Optional video links: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introducing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Miraitowa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Olympics: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4"/>
              </a:rPr>
              <a:t>https://www.youtube.com/watch?v=ixE1a6_l7e4</a:t>
            </a:r>
            <a:endParaRPr lang="en-GB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introducing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Someity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Paralympics: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5"/>
              </a:rPr>
              <a:t>https://www.youtube.com/watch?v=bzdxwj4422Q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</a:t>
            </a:r>
            <a:r>
              <a:rPr lang="en-GB" b="1" baseline="0" dirty="0"/>
              <a:t> students</a:t>
            </a:r>
          </a:p>
          <a:p>
            <a:r>
              <a:rPr lang="en-GB" baseline="0" dirty="0"/>
              <a:t>The metal came from old electronics that people didn’t use anymore.</a:t>
            </a:r>
          </a:p>
          <a:p>
            <a:r>
              <a:rPr lang="en-GB" baseline="0" dirty="0"/>
              <a:t>Lots of old phones,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cameras, handheld games and laptops were collected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metal was removed and melted down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link to see the medals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</a:rPr>
              <a:t>: </a:t>
            </a:r>
            <a:r>
              <a:rPr lang="en-GB" dirty="0" smtClean="0">
                <a:latin typeface="Kozuka Gothic Pro R" pitchFamily="34" charset="-128"/>
                <a:ea typeface="Kozuka Gothic Pro R" pitchFamily="34" charset="-128"/>
                <a:hlinkClick r:id="rId3"/>
              </a:rPr>
              <a:t>https://www.olympic.org/tokyo-2020-medals</a:t>
            </a:r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Tell</a:t>
            </a:r>
            <a:r>
              <a:rPr lang="en-GB" b="1" baseline="0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Kozuka Gothic Pro R" pitchFamily="34" charset="-128"/>
                <a:ea typeface="Kozuka Gothic Pro R" pitchFamily="34" charset="-128"/>
              </a:rPr>
              <a:t>It took almost 3 years to build the new Olympic Stadium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prstClr val="black"/>
                </a:solidFill>
                <a:latin typeface="Agency FB" panose="020B0503020202020204" pitchFamily="34" charset="0"/>
              </a:rPr>
              <a:t>It will be used for the opening and closing ceremonies,</a:t>
            </a:r>
            <a:r>
              <a:rPr lang="en-GB" sz="1200" b="0" baseline="0" dirty="0">
                <a:solidFill>
                  <a:prstClr val="black"/>
                </a:solidFill>
                <a:latin typeface="Agency FB" panose="020B0503020202020204" pitchFamily="34" charset="0"/>
              </a:rPr>
              <a:t> athletics events, rugby and some football matches.</a:t>
            </a:r>
            <a:endParaRPr lang="en-GB" sz="1200" b="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solidFill>
                  <a:prstClr val="black"/>
                </a:solidFill>
                <a:latin typeface="Agency FB" panose="020B0503020202020204" pitchFamily="34" charset="0"/>
              </a:rPr>
              <a:t>Images:</a:t>
            </a:r>
          </a:p>
          <a:p>
            <a:r>
              <a:rPr lang="en-GB" b="0" dirty="0">
                <a:hlinkClick r:id="rId3" tooltip="User:Tokyo-Good"/>
              </a:rPr>
              <a:t>© Tokyo-Good</a:t>
            </a:r>
            <a:r>
              <a:rPr lang="en-GB" b="0" dirty="0"/>
              <a:t> – own work /</a:t>
            </a:r>
            <a:r>
              <a:rPr lang="en-GB" b="0" dirty="0">
                <a:hlinkClick r:id="rId4"/>
              </a:rPr>
              <a:t>CC BY-SA 4.0</a:t>
            </a:r>
            <a:r>
              <a:rPr lang="en-GB" b="0" dirty="0"/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https://commons.wikimedia.org/wiki/File:National-Olympic-Stadium-2019-08-08.jpg</a:t>
            </a:r>
            <a:endParaRPr lang="en-GB" b="0" dirty="0"/>
          </a:p>
          <a:p>
            <a:r>
              <a:rPr lang="en-GB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ser:江戸村のとくぞう"/>
              </a:rPr>
              <a:t>© </a:t>
            </a:r>
            <a:r>
              <a:rPr lang="ja-JP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ser:江戸村のとくぞう"/>
              </a:rPr>
              <a:t>江戸村のとくぞう</a:t>
            </a:r>
            <a:r>
              <a:rPr lang="ja-JP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b="0" dirty="0"/>
              <a:t>- </a:t>
            </a:r>
            <a:r>
              <a:rPr lang="en-GB" altLang="ja-JP" b="0" dirty="0"/>
              <a:t>o</a:t>
            </a:r>
            <a:r>
              <a:rPr lang="en-GB" b="0" dirty="0"/>
              <a:t>wn work/ </a:t>
            </a:r>
            <a:r>
              <a:rPr lang="en-GB" b="0" dirty="0">
                <a:hlinkClick r:id="rId4"/>
              </a:rPr>
              <a:t>CC BY-SA 4.0</a:t>
            </a:r>
            <a:r>
              <a:rPr lang="en-GB" b="0" dirty="0"/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https://commons.wikimedia.org/w/index.php?curid=85129915</a:t>
            </a:r>
            <a:r>
              <a:rPr lang="en-GB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b="0" dirty="0"/>
              <a:t>(cropped)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ser:江戸村のとくぞう"/>
              </a:rPr>
              <a:t>© </a:t>
            </a:r>
            <a:r>
              <a:rPr lang="ja-JP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ser:江戸村のとくぞう"/>
              </a:rPr>
              <a:t>江戸村のとくぞう</a:t>
            </a:r>
            <a:r>
              <a:rPr lang="ja-JP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altLang="ja-JP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own work/</a:t>
            </a:r>
            <a:r>
              <a:rPr lang="en-GB" b="0" dirty="0">
                <a:hlinkClick r:id="rId4"/>
              </a:rPr>
              <a:t>CC BY-SA 4.0</a:t>
            </a:r>
            <a:r>
              <a:rPr lang="en-GB" b="0" baseline="0" dirty="0"/>
              <a:t>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https://commons.wikimedia.org/w/index.php?curid=85129921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Agency FB" panose="020B0503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744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80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Ask</a:t>
            </a:r>
            <a:r>
              <a:rPr lang="en-GB" b="1" baseline="0" dirty="0"/>
              <a:t> students</a:t>
            </a:r>
            <a:endParaRPr lang="en-GB" b="1" dirty="0"/>
          </a:p>
          <a:p>
            <a:r>
              <a:rPr lang="en-GB" dirty="0"/>
              <a:t>What do you know about Japan? </a:t>
            </a:r>
          </a:p>
          <a:p>
            <a:r>
              <a:rPr lang="en-GB" dirty="0"/>
              <a:t>Point</a:t>
            </a:r>
            <a:r>
              <a:rPr lang="en-GB" baseline="0" dirty="0"/>
              <a:t> to the images and prompt students: ‘What do you think this is?’. See </a:t>
            </a:r>
            <a:r>
              <a:rPr lang="en-GB" baseline="0" dirty="0" smtClean="0"/>
              <a:t>teacher’s notes</a:t>
            </a:r>
            <a:r>
              <a:rPr lang="en-GB" baseline="0" dirty="0"/>
              <a:t> </a:t>
            </a:r>
            <a:r>
              <a:rPr lang="en-GB" baseline="0" dirty="0" smtClean="0"/>
              <a:t>word </a:t>
            </a:r>
            <a:r>
              <a:rPr lang="en-GB" baseline="0" dirty="0"/>
              <a:t>document for information about each picture. 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Images </a:t>
            </a:r>
            <a:r>
              <a:rPr lang="en-GB" dirty="0"/>
              <a:t>from </a:t>
            </a:r>
            <a:r>
              <a:rPr lang="en-GB" dirty="0" err="1" smtClean="0"/>
              <a:t>Irasutoya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14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9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3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3453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84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tegory:CC-BY-SA-2.0"/>
              </a:rPr>
              <a:t>CC-BY-SA-2.0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46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013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443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94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6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Ask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Which island is the biggest? Honshu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Which island is the smallest? Shikoku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Teacher’s Notes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There are thousands of other smaller islands (not all of them are inhabited).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group of southern islands below Kyushu are called Okinawa.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81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92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62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3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Agency FB" panose="020B0503020202020204" pitchFamily="34" charset="0"/>
              </a:rPr>
              <a:t>Ask students</a:t>
            </a:r>
            <a:r>
              <a:rPr lang="en-GB" b="1" baseline="0" dirty="0" smtClean="0">
                <a:latin typeface="Agency FB" panose="020B0503020202020204" pitchFamily="34" charset="0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>
                <a:latin typeface="Agency FB" panose="020B0503020202020204" pitchFamily="34" charset="0"/>
              </a:rPr>
              <a:t>If they can still see Japan and it’s neighbours.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gency FB" panose="020B0503020202020204" pitchFamily="34" charset="0"/>
              </a:rPr>
              <a:t>If they can see the equator. </a:t>
            </a:r>
            <a:endParaRPr lang="en-GB" baseline="0" dirty="0" smtClean="0">
              <a:latin typeface="Agency FB" panose="020B0503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>
              <a:latin typeface="Agency FB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Winter in Okinawa is usually between 15 – 20 degrees, similar to May or June in the UK.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 smtClean="0"/>
              <a:t>There are lots of beaches and many people visit to go diving.</a:t>
            </a:r>
            <a:endParaRPr lang="en-GB" b="1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People make enormous snow and ice sculptures for the snow festival (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yuki</a:t>
            </a:r>
            <a:r>
              <a:rPr lang="en-GB" sz="1200" i="1" dirty="0" smtClean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 smtClean="0">
                <a:latin typeface="Kozuka Gothic Pro R" pitchFamily="34" charset="-128"/>
                <a:ea typeface="Kozuka Gothic Pro R" pitchFamily="34" charset="-128"/>
              </a:rPr>
              <a:t>matsuri</a:t>
            </a:r>
            <a:r>
              <a:rPr lang="en-GB" sz="1200" dirty="0" smtClean="0">
                <a:latin typeface="Kozuka Gothic Pro R" pitchFamily="34" charset="-128"/>
                <a:ea typeface="Kozuka Gothic Pro R" pitchFamily="34" charset="-128"/>
              </a:rPr>
              <a:t>).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People from all over Japan and many foreign visitors attend the festival every year.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</a:t>
            </a:r>
            <a:r>
              <a:rPr lang="en-GB" baseline="0" dirty="0" smtClean="0"/>
              <a:t> is an image of the volcano, taken in summer.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These people are on</a:t>
            </a:r>
            <a:r>
              <a:rPr lang="en-GB" baseline="0" dirty="0" smtClean="0"/>
              <a:t> pilgrimage and are </a:t>
            </a:r>
            <a:r>
              <a:rPr lang="en-GB" dirty="0" smtClean="0"/>
              <a:t>wearing traditional white pilgrim</a:t>
            </a:r>
            <a:r>
              <a:rPr lang="en-GB" baseline="0" dirty="0" smtClean="0"/>
              <a:t> clothes.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Walking the whole route would</a:t>
            </a:r>
            <a:r>
              <a:rPr lang="en-GB" baseline="0" dirty="0" smtClean="0"/>
              <a:t> take 6 weeks – many people won’t visit all </a:t>
            </a:r>
            <a:r>
              <a:rPr lang="en-GB" baseline="0" smtClean="0"/>
              <a:t>the temples.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Tell students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is an image of Tokyo.</a:t>
            </a:r>
            <a:r>
              <a:rPr lang="en-GB" baseline="0" dirty="0" smtClean="0"/>
              <a:t> The red tower is called ‘Tokyo Tower’. Does it look familiar? (Students may notice it looks like the Eiffel Tower)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"The City"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romainguy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marked with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CC0 1.0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public domain.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BBD79-A804-45E9-B8E3-9A16A3218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7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8418-5855-4AA5-B31F-8BFEC108B7B2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90024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EE9F-FBF2-4B6E-8816-32B004BA6500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1515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97907-FF86-4399-9083-6BFDE16DB38E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8830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D988E-DEBF-49B7-AC61-84D8AC30F1B8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07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E977-10E1-4937-8EF9-1F370BC817D3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704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B72C6-7F16-46BA-959F-8E5ABB94F064}" type="datetime1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3272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E8C-2D8F-4466-8F11-F7B5393AC2DB}" type="datetime1">
              <a:rPr lang="en-GB" smtClean="0"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2174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287A-BE2E-4691-B0FC-54E23F2F6F62}" type="datetime1">
              <a:rPr lang="en-GB" smtClean="0"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39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379C-2E3B-41C4-A425-5D4E108A8AB0}" type="datetime1">
              <a:rPr lang="en-GB" smtClean="0"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43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1761-F7F8-4B86-9FDE-AD05DA37FEC8}" type="datetime1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568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326E-5E20-4CA7-99E8-5C7A94505676}" type="datetime1">
              <a:rPr lang="en-GB" smtClean="0"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The Japan Society with Katy Simpson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4437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5F09-AFD0-4581-BA1C-CA4E5B2D02C7}" type="datetime1">
              <a:rPr lang="en-GB" smtClean="0"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The Japan Society with Katy Simpson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D4DA-CA93-4100-9923-91CA0C97A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i_24LEAWYk" TargetMode="Externa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flickr.com/photos/148728465@N03/48811218753" TargetMode="External"/><Relationship Id="rId7" Type="http://schemas.openxmlformats.org/officeDocument/2006/relationships/hyperlink" Target="https://search.creativecommons.org/photos/cff4fdf0-6489-481a-8082-3e87db80ac3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publicdomain/mark/1.0/?ref=ccsearch&amp;atype=rich" TargetMode="External"/><Relationship Id="rId5" Type="http://schemas.openxmlformats.org/officeDocument/2006/relationships/hyperlink" Target="https://www.flickr.com/photos/148728465@N03" TargetMode="External"/><Relationship Id="rId10" Type="http://schemas.openxmlformats.org/officeDocument/2006/relationships/image" Target="../media/image34.jpeg"/><Relationship Id="rId4" Type="http://schemas.openxmlformats.org/officeDocument/2006/relationships/hyperlink" Target="https://www.flickr.com/photos/148728465@N03/48811571351" TargetMode="Externa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:%20https:/www.olympic.org/tokyo-2020-medal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.jpe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eople/21065622@N0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3.jpeg"/><Relationship Id="rId4" Type="http://schemas.openxmlformats.org/officeDocument/2006/relationships/hyperlink" Target="https://commons.wikimedia.org/wiki/Category:CC-BY-SA-2.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s://commons.wikimedia.org/wiki/File:%E3%81%AF%E3%82%93%E3%81%93_(16917140618).jpg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s://commons.wikimedia.org/wiki/File:Inkan.JPG" TargetMode="External"/><Relationship Id="rId4" Type="http://schemas.openxmlformats.org/officeDocument/2006/relationships/hyperlink" Target="https://creativecommons.org/licenses/by-sa/2.0" TargetMode="External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9269" y="6401237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 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7664" y="5157192"/>
            <a:ext cx="5823544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The Tokyo Games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6DF107DB-2C6E-EF4E-B526-4CE04EB63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5"/>
          <a:stretch/>
        </p:blipFill>
        <p:spPr>
          <a:xfrm>
            <a:off x="1056576" y="1196752"/>
            <a:ext cx="7128235" cy="35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5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10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7" y="391298"/>
            <a:ext cx="8298341" cy="5701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37" y="391298"/>
            <a:ext cx="8298341" cy="76944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Different parts of Japan are well-connected by trains. The fastest train is called the </a:t>
            </a:r>
            <a:r>
              <a:rPr lang="en-GB" sz="2200" dirty="0" smtClean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bullet train</a:t>
            </a:r>
            <a:r>
              <a:rPr lang="en-GB" sz="22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, or </a:t>
            </a:r>
            <a:r>
              <a:rPr lang="en-GB" sz="2200" dirty="0" err="1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shinkansen</a:t>
            </a:r>
            <a:r>
              <a:rPr lang="en-GB" sz="22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2200" dirty="0" smtClean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in Japanese. </a:t>
            </a:r>
          </a:p>
        </p:txBody>
      </p:sp>
    </p:spTree>
    <p:extLst>
      <p:ext uri="{BB962C8B-B14F-4D97-AF65-F5344CB8AC3E}">
        <p14:creationId xmlns:p14="http://schemas.microsoft.com/office/powerpoint/2010/main" val="1310252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414" y="6389968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2293"/>
            <a:ext cx="850900" cy="85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2" y="260648"/>
            <a:ext cx="8644336" cy="57606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2497" y="326888"/>
            <a:ext cx="6969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Kozuka Gothic Pro B" pitchFamily="34" charset="-128"/>
                <a:ea typeface="Kozuka Gothic Pro B" pitchFamily="34" charset="-128"/>
              </a:rPr>
              <a:t>Mt. Fuji</a:t>
            </a:r>
            <a:r>
              <a:rPr lang="en-GB" sz="2400" dirty="0">
                <a:solidFill>
                  <a:schemeClr val="bg1"/>
                </a:solidFill>
                <a:latin typeface="Kozuka Gothic Pro R" pitchFamily="34" charset="-128"/>
                <a:ea typeface="Kozuka Gothic Pro R" pitchFamily="34" charset="-128"/>
              </a:rPr>
              <a:t> is the tallest mountain in Japan</a:t>
            </a:r>
          </a:p>
        </p:txBody>
      </p:sp>
    </p:spTree>
    <p:extLst>
      <p:ext uri="{BB962C8B-B14F-4D97-AF65-F5344CB8AC3E}">
        <p14:creationId xmlns:p14="http://schemas.microsoft.com/office/powerpoint/2010/main" val="346466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414" y="6389968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The 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2293"/>
            <a:ext cx="850900" cy="85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0682" y="2765171"/>
            <a:ext cx="2924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There are many </a:t>
            </a:r>
            <a:r>
              <a:rPr lang="en-GB" sz="28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hot springs</a:t>
            </a:r>
            <a:endParaRPr lang="en-GB" dirty="0"/>
          </a:p>
        </p:txBody>
      </p:sp>
      <p:pic>
        <p:nvPicPr>
          <p:cNvPr id="2054" name="Picture 6" descr="æ¸©æ³ã«å¥ãåç©ãã¡ã®ã¤ã©ã¹ã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41" y="4197375"/>
            <a:ext cx="2122468" cy="16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/>
          <a:stretch/>
        </p:blipFill>
        <p:spPr>
          <a:xfrm>
            <a:off x="827584" y="362293"/>
            <a:ext cx="4608512" cy="56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3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1720" y="374543"/>
            <a:ext cx="6050013" cy="5885081"/>
            <a:chOff x="-449793" y="188640"/>
            <a:chExt cx="6050013" cy="58850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4" b="7243"/>
            <a:stretch/>
          </p:blipFill>
          <p:spPr>
            <a:xfrm>
              <a:off x="-449793" y="188640"/>
              <a:ext cx="5351983" cy="58850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18686" y="3573016"/>
              <a:ext cx="1181534" cy="52322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FF0000"/>
                  </a:solidFill>
                  <a:latin typeface="Kozuka Gothic Pro B" pitchFamily="34" charset="-128"/>
                  <a:ea typeface="Kozuka Gothic Pro B" pitchFamily="34" charset="-128"/>
                  <a:cs typeface="Adobe Arabic" pitchFamily="18" charset="-78"/>
                </a:rPr>
                <a:t>Tokyo</a:t>
              </a:r>
              <a:endParaRPr lang="en-GB" sz="2800" b="1" dirty="0">
                <a:latin typeface="Kozuka Gothic Pro B" pitchFamily="34" charset="-128"/>
                <a:ea typeface="Kozuka Gothic Pro B" pitchFamily="34" charset="-128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3294623" y="3255572"/>
              <a:ext cx="1109662" cy="50405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© The Japan Society with Katy Simpson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4395" y="356463"/>
            <a:ext cx="687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Tokyo Games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559" y="336560"/>
            <a:ext cx="850900" cy="85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4719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The countdown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is now on </a:t>
            </a: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to the start of the summer </a:t>
            </a: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O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lympic and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P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aralympic games...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5537" y="5157192"/>
            <a:ext cx="4680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800" b="1" dirty="0">
                <a:latin typeface="Kristen ITC" panose="03050502040202030202" pitchFamily="66" charset="0"/>
                <a:ea typeface="Kozuka Gothic Pro R" pitchFamily="34" charset="-128"/>
                <a:hlinkClick r:id="rId5"/>
              </a:rPr>
              <a:t>Watch this </a:t>
            </a:r>
            <a:r>
              <a:rPr lang="en-GB" sz="2800" b="1" dirty="0" smtClean="0">
                <a:latin typeface="Kristen ITC" panose="03050502040202030202" pitchFamily="66" charset="0"/>
                <a:ea typeface="Kozuka Gothic Pro R" pitchFamily="34" charset="-128"/>
                <a:hlinkClick r:id="rId5"/>
              </a:rPr>
              <a:t>video</a:t>
            </a:r>
            <a:endParaRPr lang="en-GB" sz="2800" b="1" dirty="0">
              <a:latin typeface="Kristen ITC" panose="03050502040202030202" pitchFamily="66" charset="0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2603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US" altLang="ja-JP" i="1" dirty="0" smtClean="0">
              <a:solidFill>
                <a:schemeClr val="tx1"/>
              </a:solidFill>
              <a:hlinkClick r:id="rId3"/>
            </a:endParaRPr>
          </a:p>
          <a:p>
            <a:endParaRPr lang="en-US" altLang="ja-JP" i="1" dirty="0">
              <a:solidFill>
                <a:schemeClr val="tx1"/>
              </a:solidFill>
              <a:hlinkClick r:id="rId3"/>
            </a:endParaRPr>
          </a:p>
          <a:p>
            <a:r>
              <a:rPr lang="en-US" altLang="ja-JP" i="1" dirty="0" smtClean="0">
                <a:solidFill>
                  <a:schemeClr val="bg1"/>
                </a:solidFill>
                <a:hlinkClick r:id="rId3"/>
              </a:rPr>
              <a:t>"</a:t>
            </a:r>
            <a:r>
              <a:rPr lang="ja-JP" altLang="en-US" i="1" dirty="0">
                <a:solidFill>
                  <a:schemeClr val="bg1"/>
                </a:solidFill>
                <a:hlinkClick r:id="rId3"/>
              </a:rPr>
              <a:t>ソメイティ</a:t>
            </a:r>
            <a:r>
              <a:rPr lang="en-US" altLang="ja-JP" i="1" dirty="0">
                <a:solidFill>
                  <a:schemeClr val="bg1"/>
                </a:solidFill>
                <a:hlinkClick r:id="rId3"/>
              </a:rPr>
              <a:t>"</a:t>
            </a:r>
            <a:r>
              <a:rPr lang="ja-JP" altLang="en-US" i="1" dirty="0">
                <a:solidFill>
                  <a:schemeClr val="bg1"/>
                </a:solidFill>
              </a:rPr>
              <a:t> </a:t>
            </a:r>
            <a:r>
              <a:rPr lang="en-GB" altLang="ja-JP" i="1" dirty="0">
                <a:solidFill>
                  <a:schemeClr val="bg1"/>
                </a:solidFill>
              </a:rPr>
              <a:t>and</a:t>
            </a:r>
            <a:r>
              <a:rPr lang="en-GB" altLang="ja-JP" dirty="0">
                <a:solidFill>
                  <a:schemeClr val="bg1"/>
                </a:solidFill>
              </a:rPr>
              <a:t> </a:t>
            </a:r>
            <a:r>
              <a:rPr lang="en-US" altLang="ja-JP" i="1" dirty="0">
                <a:solidFill>
                  <a:schemeClr val="bg1"/>
                </a:solidFill>
                <a:hlinkClick r:id="rId4"/>
              </a:rPr>
              <a:t>"</a:t>
            </a:r>
            <a:r>
              <a:rPr lang="ja-JP" altLang="en-US" i="1" dirty="0">
                <a:solidFill>
                  <a:schemeClr val="bg1"/>
                </a:solidFill>
                <a:hlinkClick r:id="rId4"/>
              </a:rPr>
              <a:t>ミライトワ</a:t>
            </a:r>
            <a:r>
              <a:rPr lang="en-US" altLang="ja-JP" i="1" dirty="0">
                <a:solidFill>
                  <a:schemeClr val="bg1"/>
                </a:solidFill>
                <a:hlinkClick r:id="rId4"/>
              </a:rPr>
              <a:t>"</a:t>
            </a:r>
            <a:r>
              <a:rPr lang="ja-JP" altLang="en-US" i="1" dirty="0">
                <a:solidFill>
                  <a:schemeClr val="bg1"/>
                </a:solidFill>
              </a:rPr>
              <a:t> </a:t>
            </a:r>
            <a:r>
              <a:rPr lang="en-GB" i="1" dirty="0">
                <a:solidFill>
                  <a:schemeClr val="bg1"/>
                </a:solidFill>
              </a:rPr>
              <a:t>by </a:t>
            </a:r>
            <a:r>
              <a:rPr lang="en-GB" i="1" dirty="0" err="1">
                <a:solidFill>
                  <a:schemeClr val="bg1"/>
                </a:solidFill>
                <a:hlinkClick r:id="rId5"/>
              </a:rPr>
              <a:t>morischan</a:t>
            </a:r>
            <a:r>
              <a:rPr lang="en-GB" i="1" dirty="0">
                <a:solidFill>
                  <a:schemeClr val="bg1"/>
                </a:solidFill>
              </a:rPr>
              <a:t> are </a:t>
            </a:r>
            <a:r>
              <a:rPr lang="en-GB" i="1" dirty="0" smtClean="0">
                <a:solidFill>
                  <a:schemeClr val="bg1"/>
                </a:solidFill>
              </a:rPr>
              <a:t>licensed </a:t>
            </a:r>
            <a:r>
              <a:rPr lang="en-GB" i="1" dirty="0">
                <a:solidFill>
                  <a:schemeClr val="bg1"/>
                </a:solidFill>
              </a:rPr>
              <a:t>as public domain under </a:t>
            </a:r>
            <a:r>
              <a:rPr lang="en-GB" i="1" cap="all" dirty="0">
                <a:solidFill>
                  <a:schemeClr val="bg1"/>
                </a:solidFill>
                <a:hlinkClick r:id="rId6"/>
              </a:rPr>
              <a:t>CC PDM 1.0 </a:t>
            </a:r>
            <a:r>
              <a:rPr lang="en-GB" i="1" cap="all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  <a:hlinkClick r:id="rId7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79" y="391904"/>
            <a:ext cx="850900" cy="850900"/>
          </a:xfrm>
          <a:prstGeom prst="rect">
            <a:avLst/>
          </a:prstGeom>
        </p:spPr>
      </p:pic>
      <p:pic>
        <p:nvPicPr>
          <p:cNvPr id="1028" name="Picture 4" descr="ミライトワ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16713" r="16087" b="16493"/>
          <a:stretch/>
        </p:blipFill>
        <p:spPr bwMode="auto">
          <a:xfrm>
            <a:off x="4499992" y="391904"/>
            <a:ext cx="3149789" cy="42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8523" y="4670269"/>
            <a:ext cx="3232725" cy="1099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Olympic Mascot</a:t>
            </a:r>
          </a:p>
          <a:p>
            <a:pPr algn="ctr"/>
            <a:r>
              <a:rPr lang="en-GB" sz="3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Miraitowa</a:t>
            </a:r>
            <a:endParaRPr lang="en-GB" sz="3600" dirty="0">
              <a:solidFill>
                <a:schemeClr val="tx2">
                  <a:lumMod val="60000"/>
                  <a:lumOff val="40000"/>
                </a:schemeClr>
              </a:solidFill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ソメイティ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1" t="10892" b="17249"/>
          <a:stretch/>
        </p:blipFill>
        <p:spPr bwMode="auto">
          <a:xfrm>
            <a:off x="913945" y="391904"/>
            <a:ext cx="3384376" cy="42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5707" y="4645061"/>
            <a:ext cx="340261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3399"/>
                </a:solidFill>
                <a:latin typeface="Kozuka Gothic Pro B" pitchFamily="34" charset="-128"/>
                <a:ea typeface="Kozuka Gothic Pro B" pitchFamily="34" charset="-128"/>
              </a:rPr>
              <a:t>Paralympic Mascot</a:t>
            </a:r>
          </a:p>
          <a:p>
            <a:pPr algn="ctr"/>
            <a:r>
              <a:rPr lang="en-GB" sz="3600" dirty="0" err="1">
                <a:solidFill>
                  <a:srgbClr val="FF3399"/>
                </a:solidFill>
                <a:latin typeface="Kozuka Gothic Pro B" pitchFamily="34" charset="-128"/>
                <a:ea typeface="Kozuka Gothic Pro B" pitchFamily="34" charset="-128"/>
              </a:rPr>
              <a:t>Someity</a:t>
            </a:r>
            <a:endParaRPr lang="en-GB" sz="36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872" y="4897172"/>
            <a:ext cx="4446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Olympic Facts</a:t>
            </a:r>
          </a:p>
        </p:txBody>
      </p:sp>
    </p:spTree>
    <p:extLst>
      <p:ext uri="{BB962C8B-B14F-4D97-AF65-F5344CB8AC3E}">
        <p14:creationId xmlns:p14="http://schemas.microsoft.com/office/powerpoint/2010/main" val="102050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The 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Olympic Facts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79" y="391904"/>
            <a:ext cx="850900" cy="85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349" y="1488398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Kozuka Gothic Pro R" pitchFamily="34" charset="-128"/>
                <a:ea typeface="Kozuka Gothic Pro R" pitchFamily="34" charset="-128"/>
              </a:rPr>
              <a:t>All the medals will be made from </a:t>
            </a:r>
          </a:p>
          <a:p>
            <a:pPr algn="ctr"/>
            <a:r>
              <a:rPr lang="en-GB" sz="3200" dirty="0">
                <a:latin typeface="Kozuka Gothic Pro R" pitchFamily="34" charset="-128"/>
                <a:ea typeface="Kozuka Gothic Pro R" pitchFamily="34" charset="-128"/>
              </a:rPr>
              <a:t>recycled metal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906830" y="5589240"/>
            <a:ext cx="740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Kristen ITC" panose="03050502040202030202" pitchFamily="66" charset="0"/>
                <a:ea typeface="Kozuka Gothic Pro R" pitchFamily="34" charset="-128"/>
                <a:hlinkClick r:id="rId4" action="ppaction://hlinkfile"/>
              </a:rPr>
              <a:t>See </a:t>
            </a:r>
            <a:r>
              <a:rPr lang="en-GB" sz="3200" dirty="0" smtClean="0">
                <a:latin typeface="Kristen ITC" panose="03050502040202030202" pitchFamily="66" charset="0"/>
                <a:ea typeface="Kozuka Gothic Pro R" pitchFamily="34" charset="-128"/>
                <a:hlinkClick r:id="rId4" action="ppaction://hlinkfile"/>
              </a:rPr>
              <a:t>the medals</a:t>
            </a:r>
            <a:endParaRPr lang="en-GB" sz="3200" dirty="0">
              <a:latin typeface="Kristen ITC" panose="03050502040202030202" pitchFamily="66" charset="0"/>
              <a:ea typeface="Kozuka Gothic Pro R" pitchFamily="34" charset="-128"/>
            </a:endParaRPr>
          </a:p>
        </p:txBody>
      </p:sp>
      <p:pic>
        <p:nvPicPr>
          <p:cNvPr id="2050" name="Picture 2" descr="表彰台に乗る選手のイラスト（女性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26" y="1636479"/>
            <a:ext cx="3522353" cy="35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87733"/>
            <a:ext cx="1852768" cy="17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7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© </a:t>
            </a:r>
            <a:r>
              <a:rPr lang="en-GB" dirty="0">
                <a:solidFill>
                  <a:schemeClr val="bg1"/>
                </a:solidFill>
              </a:rPr>
              <a:t>The Japan </a:t>
            </a:r>
            <a:r>
              <a:rPr lang="en-GB" dirty="0" smtClean="0">
                <a:solidFill>
                  <a:schemeClr val="bg1"/>
                </a:solidFill>
              </a:rPr>
              <a:t>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32656"/>
            <a:ext cx="6588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Olympic Facts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79" y="391904"/>
            <a:ext cx="850900" cy="85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3518" y="2348880"/>
            <a:ext cx="3016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ozuka Gothic Pro R" pitchFamily="34" charset="-128"/>
                <a:ea typeface="Kozuka Gothic Pro R" pitchFamily="34" charset="-128"/>
              </a:rPr>
              <a:t>The stadium roof is made from wood collected from all 47 prefectures </a:t>
            </a:r>
          </a:p>
        </p:txBody>
      </p:sp>
      <p:pic>
        <p:nvPicPr>
          <p:cNvPr id="3074" name="Picture 2" descr="File:National-Olympic-Stadium-2019-08-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1" y="1700808"/>
            <a:ext cx="5437235" cy="40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62575"/>
            <a:ext cx="1944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© Tokyo-Good/CC BY-SA 4.0</a:t>
            </a:r>
          </a:p>
        </p:txBody>
      </p:sp>
      <p:pic>
        <p:nvPicPr>
          <p:cNvPr id="1026" name="Picture 2" descr="File:Kokuritsu Kasumigaoka Rikujo Kyogijo 191221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22"/>
          <a:stretch/>
        </p:blipFill>
        <p:spPr bwMode="auto">
          <a:xfrm>
            <a:off x="730281" y="1272123"/>
            <a:ext cx="4569574" cy="48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750" y="1340768"/>
            <a:ext cx="2168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ja-JP" sz="1100" dirty="0">
                <a:solidFill>
                  <a:schemeClr val="bg1"/>
                </a:solidFill>
              </a:rPr>
              <a:t>© </a:t>
            </a:r>
            <a:r>
              <a:rPr lang="ja-JP" altLang="en-US" sz="1100" dirty="0">
                <a:solidFill>
                  <a:schemeClr val="bg1"/>
                </a:solidFill>
              </a:rPr>
              <a:t>江戸村のとくぞう</a:t>
            </a:r>
            <a:r>
              <a:rPr lang="en-GB" altLang="ja-JP" sz="1100" dirty="0">
                <a:solidFill>
                  <a:schemeClr val="bg1"/>
                </a:solidFill>
              </a:rPr>
              <a:t>/</a:t>
            </a:r>
            <a:r>
              <a:rPr lang="en-GB" sz="1100" dirty="0">
                <a:solidFill>
                  <a:schemeClr val="bg1"/>
                </a:solidFill>
              </a:rPr>
              <a:t>CC BY-SA 4.0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upload.wikimedia.org/wikipedia/commons/thumb/b/b8/Kokuritsu_Kasumigaoka_Rikujo_Kyogijo_191221g.jpg/1024px-Kokuritsu_Kasumigaoka_Rikujo_Kyogijo_191221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0" y="391904"/>
            <a:ext cx="8683519" cy="5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22052" y="386467"/>
            <a:ext cx="2168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ja-JP" sz="1100" dirty="0">
                <a:solidFill>
                  <a:schemeClr val="bg1"/>
                </a:solidFill>
              </a:rPr>
              <a:t>© </a:t>
            </a:r>
            <a:r>
              <a:rPr lang="ja-JP" altLang="en-US" sz="1100" dirty="0">
                <a:solidFill>
                  <a:schemeClr val="bg1"/>
                </a:solidFill>
              </a:rPr>
              <a:t>江戸村のとくぞう</a:t>
            </a:r>
            <a:r>
              <a:rPr lang="en-GB" altLang="ja-JP" sz="1100" dirty="0">
                <a:solidFill>
                  <a:schemeClr val="bg1"/>
                </a:solidFill>
              </a:rPr>
              <a:t>/</a:t>
            </a:r>
            <a:r>
              <a:rPr lang="en-GB" sz="1100" dirty="0">
                <a:solidFill>
                  <a:schemeClr val="bg1"/>
                </a:solidFill>
              </a:rPr>
              <a:t>CC BY-SA 4.0</a:t>
            </a:r>
          </a:p>
          <a:p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7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6847"/>
            <a:ext cx="1311958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168" y="5046847"/>
            <a:ext cx="145986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30828"/>
            <a:ext cx="9143999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© The Japan Society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2630522"/>
            <a:ext cx="7704856" cy="7694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Kristen ITC" panose="03050502040202030202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Quiz Time!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547664" y="4705711"/>
            <a:ext cx="1080000" cy="108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0232" y="4581128"/>
            <a:ext cx="1080000" cy="108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8094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61" y="2204864"/>
            <a:ext cx="8822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Japan is an archipelago with 4 main islands and many smaller islands. </a:t>
            </a:r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How many islands are there in Japan?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28EEFF-75B4-D64B-9A78-AD22D1AF442A}"/>
              </a:ext>
            </a:extLst>
          </p:cNvPr>
          <p:cNvSpPr txBox="1"/>
          <p:nvPr/>
        </p:nvSpPr>
        <p:spPr>
          <a:xfrm>
            <a:off x="179512" y="3327375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Less than 400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islands.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3C7D67-737B-754A-80CC-A00CE0DF8223}"/>
              </a:ext>
            </a:extLst>
          </p:cNvPr>
          <p:cNvSpPr txBox="1"/>
          <p:nvPr/>
        </p:nvSpPr>
        <p:spPr>
          <a:xfrm>
            <a:off x="179512" y="3975447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Around 1000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islands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6F1864-EEA1-DA4B-9F1A-963A2E2841C8}"/>
              </a:ext>
            </a:extLst>
          </p:cNvPr>
          <p:cNvSpPr txBox="1"/>
          <p:nvPr/>
        </p:nvSpPr>
        <p:spPr>
          <a:xfrm>
            <a:off x="179512" y="4623519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Over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6000 islands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645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373285"/>
            <a:ext cx="676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C. Over 6000!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8610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 has approximately 6,852 islands in total!</a:t>
            </a:r>
          </a:p>
        </p:txBody>
      </p:sp>
    </p:spTree>
    <p:extLst>
      <p:ext uri="{BB962C8B-B14F-4D97-AF65-F5344CB8AC3E}">
        <p14:creationId xmlns:p14="http://schemas.microsoft.com/office/powerpoint/2010/main" val="2492368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88133" y="346832"/>
            <a:ext cx="578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What do you know about Japan?</a:t>
            </a:r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23" y="346832"/>
            <a:ext cx="850900" cy="850900"/>
          </a:xfrm>
          <a:prstGeom prst="rect">
            <a:avLst/>
          </a:prstGeom>
        </p:spPr>
      </p:pic>
      <p:pic>
        <p:nvPicPr>
          <p:cNvPr id="1034" name="Picture 10" descr="ã²ãã£ã¨ãè¸ãã®ã¤ã©ã¹ã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34" y="1862672"/>
            <a:ext cx="1525554" cy="16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ãã¯å¯¿å¸ã®ã¤ã©ã¹ã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066" y="4487780"/>
            <a:ext cx="1850669" cy="14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ç¸æ²ã®åçµã®ã¤ã©ã¹ã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32" y="4487780"/>
            <a:ext cx="1312179" cy="13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2.bp.blogspot.com/-NeXm6n5FOS8/U0pS5DzxAkI/AAAAAAAAe-4/ms42QZDUEKE/s800/kara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4" y="1363099"/>
            <a:ext cx="1568831" cy="137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æ¾ã®çæ ½ã®ã¤ã©ã¹ã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32" y="4303864"/>
            <a:ext cx="1368151" cy="14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4.bp.blogspot.com/-EAdl9eeR1fc/VYJrhRtB_1I/AAAAAAAAufA/bWzkzIRhrlI/s800/kimono_iko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52" y="1942494"/>
            <a:ext cx="1643729" cy="14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2.bp.blogspot.com/-G_2onGG9IZo/WFo_NfMa12I/AAAAAAABAkc/zlkTk4hsNqMAfkdbER-UKkCE23wzxSEOwCLcB/s800/origami_senbadur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1455"/>
            <a:ext cx="1432394" cy="18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02" y="3859643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Foods?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8691" y="5025843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Sports?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45366" y="3607383"/>
            <a:ext cx="187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</a:rPr>
              <a:t>Traditional</a:t>
            </a:r>
            <a:r>
              <a:rPr lang="en-GB" sz="2400" b="1" dirty="0">
                <a:solidFill>
                  <a:srgbClr val="339933"/>
                </a:solidFill>
                <a:latin typeface="Agency FB" panose="020B0503020202020204" pitchFamily="34" charset="0"/>
              </a:rPr>
              <a:t>?</a:t>
            </a:r>
          </a:p>
        </p:txBody>
      </p:sp>
      <p:pic>
        <p:nvPicPr>
          <p:cNvPr id="1048" name="Picture 24" descr="https://2.bp.blogspot.com/-qoxECGunNzE/UvTeJLrLZ3I/AAAAAAAAdkU/Bdwv6FR0Mi8/s800/food_tenpur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37" y="2246616"/>
            <a:ext cx="1495926" cy="123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3.bp.blogspot.com/-mtZt-zKPTMM/W8hDjpXo6lI/AAAAAAABPdc/uXvqwbVd7zsnLKNEeHawJCp25qhlPnN2ACLcBGAs/s800/baseball_hit_woma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943" y="2978377"/>
            <a:ext cx="1533877" cy="16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691" y="2156943"/>
            <a:ext cx="433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682" y="4195392"/>
            <a:ext cx="415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53482" y="5166558"/>
            <a:ext cx="402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4210" y="2885427"/>
            <a:ext cx="4427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08176" y="4617549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61607" y="2569427"/>
            <a:ext cx="373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3699" y="4011476"/>
            <a:ext cx="4459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0826" y="2071090"/>
            <a:ext cx="444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34218" y="4325161"/>
            <a:ext cx="293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778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7" y="2564904"/>
            <a:ext cx="8530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Fish and rice are an important part of the Japanese diet. </a:t>
            </a:r>
            <a:r>
              <a:rPr lang="en-GB" sz="2600" dirty="0" smtClean="0">
                <a:latin typeface="Kozuka Gothic Pro B" pitchFamily="34" charset="-128"/>
                <a:ea typeface="Kozuka Gothic Pro B" pitchFamily="34" charset="-128"/>
              </a:rPr>
              <a:t>A traditional breakfast in Japan includes fish and rice. </a:t>
            </a:r>
            <a:endParaRPr lang="en-GB" sz="2600" dirty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endParaRPr lang="en-GB" sz="2600" b="1" dirty="0" smtClean="0">
              <a:latin typeface="Kozuka Gothic Pro B" pitchFamily="34" charset="-128"/>
              <a:ea typeface="Kozuka Gothic Pro B" pitchFamily="34" charset="-128"/>
            </a:endParaRPr>
          </a:p>
          <a:p>
            <a:pPr algn="ctr"/>
            <a:r>
              <a:rPr lang="en-GB" sz="2600" b="1" dirty="0" smtClean="0">
                <a:latin typeface="Kozuka Gothic Pro B" pitchFamily="34" charset="-128"/>
                <a:ea typeface="Kozuka Gothic Pro B" pitchFamily="34" charset="-128"/>
              </a:rPr>
              <a:t>True </a:t>
            </a:r>
            <a:r>
              <a:rPr lang="en-GB" sz="2600" b="1" dirty="0">
                <a:latin typeface="Kozuka Gothic Pro B" pitchFamily="34" charset="-128"/>
                <a:ea typeface="Kozuka Gothic Pro B" pitchFamily="34" charset="-128"/>
              </a:rPr>
              <a:t>or false?</a:t>
            </a:r>
          </a:p>
        </p:txBody>
      </p:sp>
    </p:spTree>
    <p:extLst>
      <p:ext uri="{BB962C8B-B14F-4D97-AF65-F5344CB8AC3E}">
        <p14:creationId xmlns:p14="http://schemas.microsoft.com/office/powerpoint/2010/main" val="4134934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tx1"/>
              </a:solidFill>
              <a:hlinkClick r:id="rId3"/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Image by  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Matt </a:t>
            </a:r>
            <a:r>
              <a:rPr lang="en-GB" dirty="0">
                <a:solidFill>
                  <a:schemeClr val="bg1"/>
                </a:solidFill>
                <a:hlinkClick r:id="rId3"/>
              </a:rPr>
              <a:t>@ PEK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own </a:t>
            </a:r>
            <a:r>
              <a:rPr lang="en-GB" dirty="0" smtClean="0">
                <a:solidFill>
                  <a:schemeClr val="bg1"/>
                </a:solidFill>
              </a:rPr>
              <a:t>work, is licensed under </a:t>
            </a:r>
            <a:r>
              <a:rPr lang="en-GB" u="sng" dirty="0" smtClean="0">
                <a:solidFill>
                  <a:schemeClr val="bg1"/>
                </a:solidFill>
                <a:hlinkClick r:id="rId4" tooltip="Category:CC-BY-SA-2.0"/>
              </a:rPr>
              <a:t>CC-BY-SA-2.0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037052"/>
            <a:ext cx="676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52481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 traditional Japanese breakfast usually consists of grilled fish served with miso soup, eggs, vegetables, and  pickles.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9CA6299-8E29-7442-BAEC-474C6D66A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4" y="332655"/>
            <a:ext cx="8153115" cy="595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8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453" y="1784813"/>
            <a:ext cx="8822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The Japanese invented many </a:t>
            </a:r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things </a:t>
            </a: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we use today.</a:t>
            </a:r>
          </a:p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Which </a:t>
            </a:r>
            <a:r>
              <a:rPr lang="en-GB" sz="2600" dirty="0" smtClean="0">
                <a:latin typeface="Kozuka Gothic Pro B" pitchFamily="34" charset="-128"/>
                <a:ea typeface="Kozuka Gothic Pro B" pitchFamily="34" charset="-128"/>
              </a:rPr>
              <a:t>of the </a:t>
            </a:r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below was not invented by the Japanese?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28EEFF-75B4-D64B-9A78-AD22D1AF442A}"/>
              </a:ext>
            </a:extLst>
          </p:cNvPr>
          <p:cNvSpPr txBox="1"/>
          <p:nvPr/>
        </p:nvSpPr>
        <p:spPr>
          <a:xfrm>
            <a:off x="110482" y="2892282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A.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Emojis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6F1864-EEA1-DA4B-9F1A-963A2E2841C8}"/>
              </a:ext>
            </a:extLst>
          </p:cNvPr>
          <p:cNvSpPr txBox="1"/>
          <p:nvPr/>
        </p:nvSpPr>
        <p:spPr>
          <a:xfrm>
            <a:off x="93241" y="3645024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.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Selfie stick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4174F6-13BB-6D48-94A4-CBAF32F8BFFC}"/>
              </a:ext>
            </a:extLst>
          </p:cNvPr>
          <p:cNvSpPr txBox="1"/>
          <p:nvPr/>
        </p:nvSpPr>
        <p:spPr>
          <a:xfrm>
            <a:off x="127318" y="4293096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.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Laptop computer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4174F6-13BB-6D48-94A4-CBAF32F8BFFC}"/>
              </a:ext>
            </a:extLst>
          </p:cNvPr>
          <p:cNvSpPr txBox="1"/>
          <p:nvPr/>
        </p:nvSpPr>
        <p:spPr>
          <a:xfrm>
            <a:off x="108452" y="4968696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D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. All of these were invented by the Japanese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0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132856"/>
            <a:ext cx="67621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D. They </a:t>
            </a:r>
            <a:r>
              <a:rPr lang="en-GB" sz="5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were all invented by the Japanese!</a:t>
            </a:r>
          </a:p>
        </p:txBody>
      </p:sp>
    </p:spTree>
    <p:extLst>
      <p:ext uri="{BB962C8B-B14F-4D97-AF65-F5344CB8AC3E}">
        <p14:creationId xmlns:p14="http://schemas.microsoft.com/office/powerpoint/2010/main" val="214993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7" y="2564904"/>
            <a:ext cx="8530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In Japan, people don’t use signature on documents. They use personal stamps instead. </a:t>
            </a:r>
          </a:p>
          <a:p>
            <a:pPr algn="ctr"/>
            <a:endParaRPr lang="en-GB" sz="26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2726466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Wall of </a:t>
            </a:r>
            <a:r>
              <a:rPr lang="en-US" dirty="0" err="1" smtClean="0">
                <a:solidFill>
                  <a:schemeClr val="bg1"/>
                </a:solidFill>
              </a:rPr>
              <a:t>hanko</a:t>
            </a:r>
            <a:r>
              <a:rPr lang="en-US" dirty="0" smtClean="0">
                <a:solidFill>
                  <a:schemeClr val="bg1"/>
                </a:solidFill>
              </a:rPr>
              <a:t> image by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masataka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muto</a:t>
            </a:r>
            <a:r>
              <a:rPr lang="en-GB" dirty="0">
                <a:solidFill>
                  <a:schemeClr val="bg1"/>
                </a:solidFill>
                <a:hlinkClick r:id="rId3"/>
              </a:rPr>
              <a:t> from japan</a:t>
            </a:r>
            <a:r>
              <a:rPr lang="en-GB" dirty="0">
                <a:solidFill>
                  <a:schemeClr val="bg1"/>
                </a:solidFill>
              </a:rPr>
              <a:t>, </a:t>
            </a:r>
            <a:r>
              <a:rPr lang="en-GB" dirty="0" smtClean="0">
                <a:solidFill>
                  <a:schemeClr val="bg1"/>
                </a:solidFill>
              </a:rPr>
              <a:t>is licensed under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CC </a:t>
            </a:r>
            <a:r>
              <a:rPr lang="en-GB" dirty="0">
                <a:solidFill>
                  <a:schemeClr val="bg1"/>
                </a:solidFill>
                <a:hlinkClick r:id="rId4"/>
              </a:rPr>
              <a:t>BY-SA </a:t>
            </a:r>
            <a:r>
              <a:rPr lang="en-GB" dirty="0" smtClean="0">
                <a:solidFill>
                  <a:schemeClr val="bg1"/>
                </a:solidFill>
                <a:hlinkClick r:id="rId4"/>
              </a:rPr>
              <a:t>2.0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Single </a:t>
            </a:r>
            <a:r>
              <a:rPr lang="en-US" dirty="0" err="1" smtClean="0">
                <a:solidFill>
                  <a:schemeClr val="bg1"/>
                </a:solidFill>
              </a:rPr>
              <a:t>hanko</a:t>
            </a:r>
            <a:r>
              <a:rPr lang="en-US" dirty="0" smtClean="0">
                <a:solidFill>
                  <a:schemeClr val="bg1"/>
                </a:solidFill>
              </a:rPr>
              <a:t> image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by </a:t>
            </a:r>
            <a:r>
              <a:rPr lang="en-GB" dirty="0" err="1" smtClean="0">
                <a:solidFill>
                  <a:schemeClr val="bg1"/>
                </a:solidFill>
                <a:hlinkClick r:id="rId5"/>
              </a:rPr>
              <a:t>Haragayato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is licensed under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hlinkClick r:id="rId6"/>
              </a:rPr>
              <a:t>CC BY-SA </a:t>
            </a:r>
            <a:r>
              <a:rPr lang="en-GB" dirty="0" smtClean="0">
                <a:solidFill>
                  <a:schemeClr val="bg1"/>
                </a:solidFill>
                <a:hlinkClick r:id="rId6"/>
              </a:rPr>
              <a:t>3.0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037052"/>
            <a:ext cx="676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524815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In Japan, everyone has their own personal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seals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called ‘</a:t>
            </a:r>
            <a:r>
              <a:rPr lang="en-GB" sz="2400" dirty="0" err="1">
                <a:latin typeface="Kozuka Gothic Pro R" pitchFamily="34" charset="-128"/>
                <a:ea typeface="Kozuka Gothic Pro R" pitchFamily="34" charset="-128"/>
              </a:rPr>
              <a:t>hanko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’ which has their name in Japanese characters.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61769D-9AD4-0946-8BA9-24EB97F7C0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"/>
          <a:stretch/>
        </p:blipFill>
        <p:spPr>
          <a:xfrm>
            <a:off x="322628" y="240724"/>
            <a:ext cx="8498742" cy="6036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25850B-26A8-D74E-AC0F-F83C47915C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240724"/>
            <a:ext cx="8553349" cy="60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61" y="2204864"/>
            <a:ext cx="8822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How many times has Japan hosted the Olympic Games in the past? (not including Tokyo 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28EEFF-75B4-D64B-9A78-AD22D1AF442A}"/>
              </a:ext>
            </a:extLst>
          </p:cNvPr>
          <p:cNvSpPr txBox="1"/>
          <p:nvPr/>
        </p:nvSpPr>
        <p:spPr>
          <a:xfrm>
            <a:off x="179512" y="3327375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Four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times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3C7D67-737B-754A-80CC-A00CE0DF8223}"/>
              </a:ext>
            </a:extLst>
          </p:cNvPr>
          <p:cNvSpPr txBox="1"/>
          <p:nvPr/>
        </p:nvSpPr>
        <p:spPr>
          <a:xfrm>
            <a:off x="179512" y="3975447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Three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times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6F1864-EEA1-DA4B-9F1A-963A2E2841C8}"/>
              </a:ext>
            </a:extLst>
          </p:cNvPr>
          <p:cNvSpPr txBox="1"/>
          <p:nvPr/>
        </p:nvSpPr>
        <p:spPr>
          <a:xfrm>
            <a:off x="179512" y="4623519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C. T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wice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632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373285"/>
            <a:ext cx="676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B. 3 times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8610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has hosted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2 Winter Olympics and 1 Summer Olympics in the past.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Tokyo 2020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is the 4</a:t>
            </a:r>
            <a:r>
              <a:rPr lang="en-GB" sz="2400" baseline="30000" dirty="0">
                <a:latin typeface="Kozuka Gothic Pro R" pitchFamily="34" charset="-128"/>
                <a:ea typeface="Kozuka Gothic Pro R" pitchFamily="34" charset="-128"/>
              </a:rPr>
              <a:t>th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 time Japan will be hosting the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games. 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476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61" y="2204864"/>
            <a:ext cx="8822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In what year did Japan win its first gold medals?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28EEFF-75B4-D64B-9A78-AD22D1AF442A}"/>
              </a:ext>
            </a:extLst>
          </p:cNvPr>
          <p:cNvSpPr txBox="1"/>
          <p:nvPr/>
        </p:nvSpPr>
        <p:spPr>
          <a:xfrm>
            <a:off x="179512" y="3327375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A. 1928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3C7D67-737B-754A-80CC-A00CE0DF8223}"/>
              </a:ext>
            </a:extLst>
          </p:cNvPr>
          <p:cNvSpPr txBox="1"/>
          <p:nvPr/>
        </p:nvSpPr>
        <p:spPr>
          <a:xfrm>
            <a:off x="179512" y="3975447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B. 1938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6F1864-EEA1-DA4B-9F1A-963A2E2841C8}"/>
              </a:ext>
            </a:extLst>
          </p:cNvPr>
          <p:cNvSpPr txBox="1"/>
          <p:nvPr/>
        </p:nvSpPr>
        <p:spPr>
          <a:xfrm>
            <a:off x="179512" y="4623519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C. 1948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86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373285"/>
            <a:ext cx="6762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A. 1928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8610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Japan won its first gold medals in Swimming and Athletics in 1928.</a:t>
            </a:r>
          </a:p>
        </p:txBody>
      </p:sp>
    </p:spTree>
    <p:extLst>
      <p:ext uri="{BB962C8B-B14F-4D97-AF65-F5344CB8AC3E}">
        <p14:creationId xmlns:p14="http://schemas.microsoft.com/office/powerpoint/2010/main" val="1420871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7243"/>
          <a:stretch/>
        </p:blipFill>
        <p:spPr>
          <a:xfrm>
            <a:off x="2012516" y="188640"/>
            <a:ext cx="5351983" cy="58850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6028" y="345852"/>
            <a:ext cx="637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Geography </a:t>
            </a:r>
          </a:p>
          <a:p>
            <a:r>
              <a:rPr lang="en-GB" sz="4800" b="1" dirty="0" smtClean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of Japan</a:t>
            </a:r>
            <a:endParaRPr lang="en-GB" sz="4800" b="1" dirty="0">
              <a:solidFill>
                <a:srgbClr val="FF0000"/>
              </a:solidFill>
              <a:latin typeface="Kristen ITC" panose="03050502040202030202" pitchFamily="66" charset="0"/>
              <a:ea typeface="Kozuka Gothic Pro B" pitchFamily="34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3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 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36" y="345852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282" y="217112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are </a:t>
            </a:r>
            <a:r>
              <a:rPr lang="en-GB" sz="2400" dirty="0" smtClean="0">
                <a:latin typeface="Kozuka Gothic Pro B" pitchFamily="34" charset="-128"/>
                <a:ea typeface="Kozuka Gothic Pro B" pitchFamily="34" charset="-128"/>
              </a:rPr>
              <a:t>4 main islands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4781" y="2391405"/>
            <a:ext cx="187220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  <a:latin typeface="Kozuka Gothic Pro B" pitchFamily="34" charset="-128"/>
                <a:ea typeface="Kozuka Gothic Pro B" pitchFamily="34" charset="-128"/>
                <a:cs typeface="Adobe Arabic" pitchFamily="18" charset="-78"/>
              </a:rPr>
              <a:t> Hokkaido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8810" y="4285816"/>
            <a:ext cx="158417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5"/>
                </a:solidFill>
                <a:latin typeface="Kozuka Gothic Pro B" pitchFamily="34" charset="-128"/>
                <a:ea typeface="Kozuka Gothic Pro B" pitchFamily="34" charset="-128"/>
                <a:cs typeface="Adobe Arabic" pitchFamily="18" charset="-78"/>
              </a:rPr>
              <a:t> Honshu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2523" y="5320189"/>
            <a:ext cx="151216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  <a:cs typeface="Adobe Arabic" pitchFamily="18" charset="-78"/>
              </a:rPr>
              <a:t>Shikoku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54" y="4437112"/>
            <a:ext cx="144016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39933"/>
                </a:solidFill>
                <a:latin typeface="Kozuka Gothic Pro B" pitchFamily="34" charset="-128"/>
                <a:ea typeface="Kozuka Gothic Pro B" pitchFamily="34" charset="-128"/>
                <a:cs typeface="Adobe Arabic" pitchFamily="18" charset="-78"/>
              </a:rPr>
              <a:t>Kyushu</a:t>
            </a:r>
            <a:endParaRPr lang="en-GB" sz="2800" b="1" dirty="0">
              <a:latin typeface="Kozuka Gothic Pro B" pitchFamily="34" charset="-128"/>
              <a:ea typeface="Kozuka Gothic Pro B" pitchFamily="34" charset="-128"/>
            </a:endParaRPr>
          </a:p>
        </p:txBody>
      </p:sp>
      <p:cxnSp>
        <p:nvCxnSpPr>
          <p:cNvPr id="13" name="Straight Arrow Connector 12"/>
          <p:cNvCxnSpPr>
            <a:stCxn id="6" idx="0"/>
          </p:cNvCxnSpPr>
          <p:nvPr/>
        </p:nvCxnSpPr>
        <p:spPr>
          <a:xfrm flipH="1" flipV="1">
            <a:off x="6012160" y="3284985"/>
            <a:ext cx="1528738" cy="10008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0"/>
          </p:cNvCxnSpPr>
          <p:nvPr/>
        </p:nvCxnSpPr>
        <p:spPr>
          <a:xfrm flipH="1" flipV="1">
            <a:off x="6776529" y="1130682"/>
            <a:ext cx="1064356" cy="12607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427984" y="3861048"/>
            <a:ext cx="660624" cy="14447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</p:cNvCxnSpPr>
          <p:nvPr/>
        </p:nvCxnSpPr>
        <p:spPr>
          <a:xfrm flipV="1">
            <a:off x="1987414" y="4149080"/>
            <a:ext cx="1479364" cy="5496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13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61" y="2204864"/>
            <a:ext cx="84623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To date, how many medals has Japan won in the Olympic Games?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28EEFF-75B4-D64B-9A78-AD22D1AF442A}"/>
              </a:ext>
            </a:extLst>
          </p:cNvPr>
          <p:cNvSpPr txBox="1"/>
          <p:nvPr/>
        </p:nvSpPr>
        <p:spPr>
          <a:xfrm>
            <a:off x="179512" y="3327375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A.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Less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than 450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3C7D67-737B-754A-80CC-A00CE0DF8223}"/>
              </a:ext>
            </a:extLst>
          </p:cNvPr>
          <p:cNvSpPr txBox="1"/>
          <p:nvPr/>
        </p:nvSpPr>
        <p:spPr>
          <a:xfrm>
            <a:off x="179512" y="3975447"/>
            <a:ext cx="882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B.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More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than 450</a:t>
            </a:r>
            <a:endParaRPr lang="en-GB" sz="2400" dirty="0">
              <a:latin typeface="Kozuka Gothic Pro B" pitchFamily="34" charset="-128"/>
              <a:ea typeface="Kozuka Gothic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6285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373285"/>
            <a:ext cx="6762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B. </a:t>
            </a:r>
            <a:r>
              <a:rPr lang="en-GB" sz="5000" dirty="0" smtClean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More </a:t>
            </a:r>
            <a:r>
              <a:rPr lang="en-GB" sz="5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than 450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8610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To date, Japan has won a total of 497 medals: 439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at 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Summer Olympics and 58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at the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Winter Olympics.</a:t>
            </a:r>
          </a:p>
        </p:txBody>
      </p:sp>
    </p:spTree>
    <p:extLst>
      <p:ext uri="{BB962C8B-B14F-4D97-AF65-F5344CB8AC3E}">
        <p14:creationId xmlns:p14="http://schemas.microsoft.com/office/powerpoint/2010/main" val="191635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8" y="6356350"/>
            <a:ext cx="9033728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 The Japan Society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  <a:latin typeface="Kristen ITC" panose="03050502040202030202" pitchFamily="66" charset="0"/>
                <a:ea typeface="Kozuka Gothic Pro B" pitchFamily="34" charset="-128"/>
              </a:rPr>
              <a:t>Japan Quiz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15" y="349241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061" y="2204864"/>
            <a:ext cx="8822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Kozuka Gothic Pro R" pitchFamily="34" charset="-128"/>
                <a:ea typeface="Kozuka Gothic Pro R" pitchFamily="34" charset="-128"/>
              </a:rPr>
              <a:t>Japan has won most of its Olympic medals in Judo</a:t>
            </a:r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algn="ctr"/>
            <a:r>
              <a:rPr lang="en-GB" sz="2600" dirty="0">
                <a:latin typeface="Kozuka Gothic Pro R" pitchFamily="34" charset="-128"/>
                <a:ea typeface="Kozuka Gothic Pro R" pitchFamily="34" charset="-128"/>
              </a:rPr>
              <a:t> </a:t>
            </a:r>
          </a:p>
          <a:p>
            <a:pPr algn="ctr"/>
            <a:r>
              <a:rPr lang="en-GB" sz="2600" dirty="0">
                <a:latin typeface="Kozuka Gothic Pro B" pitchFamily="34" charset="-128"/>
                <a:ea typeface="Kozuka Gothic Pro B" pitchFamily="34" charset="-128"/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3597887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8782"/>
            <a:ext cx="9144000" cy="489218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>
                <a:solidFill>
                  <a:schemeClr val="bg1">
                    <a:lumMod val="95000"/>
                  </a:schemeClr>
                </a:solidFill>
              </a:rPr>
              <a:t>© The Japan 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54758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70" y="332656"/>
            <a:ext cx="850900" cy="85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922" y="2373285"/>
            <a:ext cx="67621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339933"/>
                </a:solidFill>
                <a:latin typeface="Kristen ITC" panose="03050502040202030202" pitchFamily="66" charset="0"/>
                <a:ea typeface="Kozuka Gothic Pro B" pitchFamily="34" charset="-128"/>
              </a:rPr>
              <a:t>True!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38610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To date, Japan has won a total of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84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medals in Judo:</a:t>
            </a:r>
          </a:p>
          <a:p>
            <a:pPr algn="ctr"/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39 gold, 19 silver, and 26 bronze.</a:t>
            </a:r>
          </a:p>
        </p:txBody>
      </p:sp>
    </p:spTree>
    <p:extLst>
      <p:ext uri="{BB962C8B-B14F-4D97-AF65-F5344CB8AC3E}">
        <p14:creationId xmlns:p14="http://schemas.microsoft.com/office/powerpoint/2010/main" val="238133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345745"/>
            <a:ext cx="1233488" cy="12334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1601" y="1988840"/>
            <a:ext cx="612092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 smtClean="0">
                <a:latin typeface="Kozuka Gothic Pro B" pitchFamily="34" charset="-128"/>
                <a:ea typeface="Kozuka Gothic Pro B" pitchFamily="34" charset="-128"/>
              </a:rPr>
              <a:t>This resource was developed by the Japan Society. </a:t>
            </a:r>
          </a:p>
          <a:p>
            <a:endParaRPr lang="en-GB" b="1" dirty="0">
              <a:solidFill>
                <a:srgbClr val="FF0000"/>
              </a:solidFill>
              <a:latin typeface="Kozuka Gothic Pro EL" pitchFamily="34" charset="-128"/>
              <a:ea typeface="Kozuka Gothic Pro EL" pitchFamily="34" charset="-128"/>
            </a:endParaRPr>
          </a:p>
          <a:p>
            <a:r>
              <a:rPr lang="en-GB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The Japan Society</a:t>
            </a:r>
            <a:r>
              <a:rPr lang="en-GB" b="1" dirty="0">
                <a:latin typeface="Kozuka Gothic Pro EL" pitchFamily="34" charset="-128"/>
                <a:ea typeface="Kozuka Gothic Pro EL" pitchFamily="34" charset="-128"/>
              </a:rPr>
              <a:t/>
            </a:r>
            <a:br>
              <a:rPr lang="en-GB" b="1" dirty="0">
                <a:latin typeface="Kozuka Gothic Pro EL" pitchFamily="34" charset="-128"/>
                <a:ea typeface="Kozuka Gothic Pro EL" pitchFamily="34" charset="-128"/>
              </a:rPr>
            </a:br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13/14 Cornwall Terrace, London NW1 4QP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Tel: 020 7935 0475   </a:t>
            </a:r>
          </a:p>
          <a:p>
            <a:r>
              <a:rPr lang="en-GB" dirty="0">
                <a:latin typeface="Kozuka Gothic Pro R" pitchFamily="34" charset="-128"/>
                <a:ea typeface="Kozuka Gothic Pro R" pitchFamily="34" charset="-128"/>
              </a:rPr>
              <a:t>Email: education@japansociety.org.uk    </a:t>
            </a:r>
          </a:p>
          <a:p>
            <a:endParaRPr lang="en-GB" dirty="0">
              <a:latin typeface="Kozuka Gothic Pro B" pitchFamily="34" charset="-128"/>
              <a:ea typeface="Kozuka Gothic Pro B" pitchFamily="34" charset="-128"/>
            </a:endParaRPr>
          </a:p>
          <a:p>
            <a:r>
              <a:rPr lang="en-GB" dirty="0">
                <a:latin typeface="Kozuka Gothic Pro B" pitchFamily="34" charset="-128"/>
                <a:ea typeface="Kozuka Gothic Pro B" pitchFamily="34" charset="-128"/>
              </a:rPr>
              <a:t>www.japansociety.org.uk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1602" y="5099473"/>
            <a:ext cx="32440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rgbClr val="808080"/>
                </a:solidFill>
                <a:latin typeface="Kozuka Gothic Pro B" pitchFamily="34" charset="-128"/>
                <a:ea typeface="Kozuka Gothic Pro B" pitchFamily="34" charset="-128"/>
              </a:rPr>
              <a:t>Follow us on</a:t>
            </a:r>
            <a:r>
              <a:rPr lang="en-GB" b="1" dirty="0">
                <a:solidFill>
                  <a:srgbClr val="808080"/>
                </a:solidFill>
                <a:latin typeface="Kozuka Gothic Pro M" pitchFamily="34" charset="-128"/>
                <a:ea typeface="Kozuka Gothic Pro M" pitchFamily="34" charset="-128"/>
              </a:rPr>
              <a:t>:</a:t>
            </a:r>
            <a:endParaRPr lang="en-GB" b="1" dirty="0">
              <a:latin typeface="Kozuka Gothic Pro EL" pitchFamily="34" charset="-128"/>
              <a:ea typeface="Kozuka Gothic Pro EL" pitchFamily="34" charset="-128"/>
            </a:endParaRPr>
          </a:p>
        </p:txBody>
      </p:sp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" t="15930" r="83462" b="15411"/>
          <a:stretch/>
        </p:blipFill>
        <p:spPr>
          <a:xfrm>
            <a:off x="2793894" y="5445143"/>
            <a:ext cx="360000" cy="36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03550" y="5502032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83495" b="10463"/>
          <a:stretch/>
        </p:blipFill>
        <p:spPr>
          <a:xfrm>
            <a:off x="5271196" y="5445143"/>
            <a:ext cx="360000" cy="360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662797" y="5502032"/>
            <a:ext cx="27369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Kozuka Gothic Pro B" pitchFamily="34" charset="-128"/>
                <a:ea typeface="Kozuka Gothic Pro B" pitchFamily="34" charset="-128"/>
              </a:rPr>
              <a:t>@</a:t>
            </a:r>
            <a:r>
              <a:rPr lang="en-GB" sz="1600" dirty="0" err="1">
                <a:latin typeface="Kozuka Gothic Pro B" pitchFamily="34" charset="-128"/>
                <a:ea typeface="Kozuka Gothic Pro B" pitchFamily="34" charset="-128"/>
              </a:rPr>
              <a:t>JapanSocietyLondon</a:t>
            </a:r>
            <a:endParaRPr lang="en-GB" sz="1600" dirty="0">
              <a:latin typeface="Kozuka Gothic Pro B" pitchFamily="34" charset="-128"/>
              <a:ea typeface="Kozuka Gothic Pro B" pitchFamily="34" charset="-128"/>
            </a:endParaRPr>
          </a:p>
        </p:txBody>
      </p:sp>
      <p:pic>
        <p:nvPicPr>
          <p:cNvPr id="1026" name="Picture 2" descr="\\js_sql\data\former long term staff\William\Booklet design\Japan_Society_Illustration\Characters\characters_jpg\characte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7043"/>
            <a:ext cx="2418075" cy="4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0"/>
          <a:stretch/>
        </p:blipFill>
        <p:spPr>
          <a:xfrm rot="5400000">
            <a:off x="894640" y="-886930"/>
            <a:ext cx="1796876" cy="357301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4896842" cy="365125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© The Japan Society with Katy Simpson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2" t="17687" r="16115" b="17578"/>
          <a:stretch/>
        </p:blipFill>
        <p:spPr bwMode="auto">
          <a:xfrm>
            <a:off x="481742" y="1340768"/>
            <a:ext cx="83825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4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Map Data ©Google 2021, INEGI</a:t>
            </a: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72" y="320348"/>
            <a:ext cx="850900" cy="850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371029"/>
            <a:ext cx="75840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dirty="0">
                <a:latin typeface="Kozuka Gothic Pro R" pitchFamily="34" charset="-128"/>
                <a:ea typeface="Kozuka Gothic Pro R" pitchFamily="34" charset="-128"/>
              </a:rPr>
              <a:t>Japan's closest </a:t>
            </a:r>
            <a:r>
              <a:rPr lang="en-GB" sz="2300" dirty="0" smtClean="0">
                <a:latin typeface="Kozuka Gothic Pro R" pitchFamily="34" charset="-128"/>
                <a:ea typeface="Kozuka Gothic Pro R" pitchFamily="34" charset="-128"/>
              </a:rPr>
              <a:t>neighbours </a:t>
            </a:r>
            <a:r>
              <a:rPr lang="en-GB" sz="2300" dirty="0">
                <a:latin typeface="Kozuka Gothic Pro R" pitchFamily="34" charset="-128"/>
                <a:ea typeface="Kozuka Gothic Pro R" pitchFamily="34" charset="-128"/>
              </a:rPr>
              <a:t>are </a:t>
            </a:r>
            <a:r>
              <a:rPr lang="en-GB" sz="2300" b="1" dirty="0">
                <a:solidFill>
                  <a:schemeClr val="accent5"/>
                </a:solidFill>
                <a:latin typeface="Kozuka Gothic Pro B" pitchFamily="34" charset="-128"/>
                <a:ea typeface="Kozuka Gothic Pro B" pitchFamily="34" charset="-128"/>
              </a:rPr>
              <a:t>Korea</a:t>
            </a:r>
            <a:r>
              <a:rPr lang="en-GB" sz="2300" dirty="0">
                <a:latin typeface="Kozuka Gothic Pro R" pitchFamily="34" charset="-128"/>
                <a:ea typeface="Kozuka Gothic Pro R" pitchFamily="34" charset="-128"/>
              </a:rPr>
              <a:t>, </a:t>
            </a:r>
            <a:r>
              <a:rPr lang="en-GB" sz="2300" b="1" dirty="0">
                <a:solidFill>
                  <a:schemeClr val="tx2"/>
                </a:solidFill>
                <a:latin typeface="Kozuka Gothic Pro B" pitchFamily="34" charset="-128"/>
                <a:ea typeface="Kozuka Gothic Pro B" pitchFamily="34" charset="-128"/>
              </a:rPr>
              <a:t>Russia</a:t>
            </a:r>
            <a:r>
              <a:rPr lang="en-GB" sz="2300" dirty="0">
                <a:latin typeface="Kozuka Gothic Pro R" pitchFamily="34" charset="-128"/>
                <a:ea typeface="Kozuka Gothic Pro R" pitchFamily="34" charset="-128"/>
              </a:rPr>
              <a:t> and </a:t>
            </a:r>
            <a:r>
              <a:rPr lang="en-GB" sz="2300" b="1" dirty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China</a:t>
            </a:r>
            <a:r>
              <a:rPr lang="en-GB" sz="23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r>
              <a:rPr lang="en-GB" sz="2300" dirty="0">
                <a:latin typeface="Kozuka Gothic Pro R" pitchFamily="34" charset="-128"/>
                <a:ea typeface="Kozuka Gothic Pro R" pitchFamily="34" charset="-128"/>
              </a:rPr>
              <a:t>Can you spot </a:t>
            </a:r>
            <a:r>
              <a:rPr lang="en-GB" sz="2300" dirty="0" smtClean="0">
                <a:latin typeface="Kozuka Gothic Pro R" pitchFamily="34" charset="-128"/>
                <a:ea typeface="Kozuka Gothic Pro R" pitchFamily="34" charset="-128"/>
              </a:rPr>
              <a:t>Japan on the map?</a:t>
            </a:r>
            <a:endParaRPr lang="en-GB" sz="23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 rot="1260000">
            <a:off x="7678007" y="3023482"/>
            <a:ext cx="956937" cy="14572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81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81531" y="2870511"/>
            <a:ext cx="2877838" cy="3240000"/>
            <a:chOff x="6081531" y="2870511"/>
            <a:chExt cx="2877838" cy="324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3" t="17424" r="3140" b="7020"/>
            <a:stretch/>
          </p:blipFill>
          <p:spPr>
            <a:xfrm>
              <a:off x="6105036" y="2870511"/>
              <a:ext cx="2854333" cy="32400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 rot="-1680000">
              <a:off x="6081531" y="5343092"/>
              <a:ext cx="1120761" cy="7005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5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Society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177" y="4725144"/>
            <a:ext cx="5976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Japan has hot places like </a:t>
            </a:r>
            <a:r>
              <a:rPr lang="en-GB" sz="2400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Okinawa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,</a:t>
            </a:r>
          </a:p>
          <a:p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here it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is never very cold, even in 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winter!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5628"/>
            <a:ext cx="6120680" cy="4126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47" y="391298"/>
            <a:ext cx="3771412" cy="5659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72586"/>
            <a:ext cx="8568952" cy="57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5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0" b="12319"/>
          <a:stretch/>
        </p:blipFill>
        <p:spPr>
          <a:xfrm>
            <a:off x="6118620" y="2971669"/>
            <a:ext cx="3025380" cy="324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6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977" y="4725144"/>
            <a:ext cx="6105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are also places like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Hokkaido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 where it is very cold and snows in </a:t>
            </a:r>
            <a:r>
              <a:rPr lang="en-GB" sz="2400" dirty="0">
                <a:latin typeface="Kozuka Gothic Pro R" pitchFamily="34" charset="-128"/>
                <a:ea typeface="Kozuka Gothic Pro R" pitchFamily="34" charset="-128"/>
              </a:rPr>
              <a:t>winter. </a:t>
            </a:r>
            <a:endParaRPr lang="en-GB" sz="2400" dirty="0" smtClean="0">
              <a:latin typeface="Kozuka Gothic Pro R" pitchFamily="34" charset="-128"/>
              <a:ea typeface="Kozuka Gothic Pro R" pitchFamily="34" charset="-128"/>
            </a:endParaRPr>
          </a:p>
          <a:p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There is a famous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o B" pitchFamily="34" charset="-128"/>
                <a:ea typeface="Kozuka Gothic Pro B" pitchFamily="34" charset="-128"/>
              </a:rPr>
              <a:t>Snow Festival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.</a:t>
            </a:r>
            <a:endParaRPr lang="en-GB" sz="2400" dirty="0">
              <a:latin typeface="Kozuka Gothic Pro R" pitchFamily="34" charset="-128"/>
              <a:ea typeface="Kozuka Gothic Pro R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" y="244113"/>
            <a:ext cx="6411515" cy="428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" y="244113"/>
            <a:ext cx="6424755" cy="426643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231743"/>
              </p:ext>
            </p:extLst>
          </p:nvPr>
        </p:nvGraphicFramePr>
        <p:xfrm>
          <a:off x="5508104" y="210323"/>
          <a:ext cx="1522512" cy="361950"/>
        </p:xfrm>
        <a:graphic>
          <a:graphicData uri="http://schemas.openxmlformats.org/drawingml/2006/table">
            <a:tbl>
              <a:tblPr/>
              <a:tblGrid>
                <a:gridCol w="1522512"/>
              </a:tblGrid>
              <a:tr h="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©Yasufumi Nishi/©JNTO</a:t>
                      </a:r>
                    </a:p>
                  </a:txBody>
                  <a:tcPr marL="0" marR="0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55555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77" y="234782"/>
            <a:ext cx="6573279" cy="43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7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074" y="4997750"/>
            <a:ext cx="610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Kyushu is very mountainous and Japan’s most active volcano, Mount </a:t>
            </a:r>
            <a:r>
              <a:rPr lang="en-GB" sz="2400" dirty="0" err="1" smtClean="0">
                <a:latin typeface="Kozuka Gothic Pro R" pitchFamily="34" charset="-128"/>
                <a:ea typeface="Kozuka Gothic Pro R" pitchFamily="34" charset="-128"/>
              </a:rPr>
              <a:t>Aso</a:t>
            </a:r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, is located there.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13188" r="3093" b="13733"/>
          <a:stretch/>
        </p:blipFill>
        <p:spPr>
          <a:xfrm>
            <a:off x="6181023" y="2780928"/>
            <a:ext cx="2962153" cy="3240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12510" y="260648"/>
            <a:ext cx="6266109" cy="4680000"/>
            <a:chOff x="312510" y="260648"/>
            <a:chExt cx="6266109" cy="468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10" y="260648"/>
              <a:ext cx="6266109" cy="46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09726" y="277452"/>
              <a:ext cx="66889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© JNTO</a:t>
              </a:r>
              <a:endParaRPr lang="en-GB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200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8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157192"/>
            <a:ext cx="519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Shikoku is famous for its pilgrimage route of 88 temples.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14058" r="2887" b="12683"/>
          <a:stretch/>
        </p:blipFill>
        <p:spPr>
          <a:xfrm>
            <a:off x="6169912" y="2852936"/>
            <a:ext cx="2974088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9" y="188640"/>
            <a:ext cx="4784631" cy="477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11" y="261271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</a:rPr>
              <a:t>©Ehime Prefecture/©JNTO</a:t>
            </a:r>
          </a:p>
        </p:txBody>
      </p:sp>
    </p:spTree>
    <p:extLst>
      <p:ext uri="{BB962C8B-B14F-4D97-AF65-F5344CB8AC3E}">
        <p14:creationId xmlns:p14="http://schemas.microsoft.com/office/powerpoint/2010/main" val="366346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D4DA-CA93-4100-9923-91CA0C97AC6D}" type="slidenum">
              <a:rPr lang="en-GB" smtClean="0"/>
              <a:t>9</a:t>
            </a:fld>
            <a:endParaRPr lang="en-GB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3999" cy="365125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©The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Japan Society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879" y="391298"/>
            <a:ext cx="850900" cy="850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858" y="4809708"/>
            <a:ext cx="596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ozuka Gothic Pro R" pitchFamily="34" charset="-128"/>
                <a:ea typeface="Kozuka Gothic Pro R" pitchFamily="34" charset="-128"/>
              </a:rPr>
              <a:t>Most people live on Honshu, the biggest island. Big cities like Tokyo, Osaka, and Kyoto are all on Honshu.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" t="13188" r="2682" b="13768"/>
          <a:stretch/>
        </p:blipFill>
        <p:spPr>
          <a:xfrm>
            <a:off x="6150050" y="2811362"/>
            <a:ext cx="2989285" cy="32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5" y="260648"/>
            <a:ext cx="646736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91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5588</TotalTime>
  <Words>1483</Words>
  <Application>Microsoft Office PowerPoint</Application>
  <PresentationFormat>On-screen Show (4:3)</PresentationFormat>
  <Paragraphs>287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Alys Turner</cp:lastModifiedBy>
  <cp:revision>278</cp:revision>
  <dcterms:created xsi:type="dcterms:W3CDTF">2017-05-31T10:45:44Z</dcterms:created>
  <dcterms:modified xsi:type="dcterms:W3CDTF">2021-08-17T11:44:36Z</dcterms:modified>
</cp:coreProperties>
</file>