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0" r:id="rId2"/>
    <p:sldId id="271" r:id="rId3"/>
    <p:sldId id="272" r:id="rId4"/>
    <p:sldId id="288" r:id="rId5"/>
    <p:sldId id="282" r:id="rId6"/>
    <p:sldId id="269" r:id="rId7"/>
    <p:sldId id="283" r:id="rId8"/>
    <p:sldId id="262" r:id="rId9"/>
    <p:sldId id="285" r:id="rId10"/>
    <p:sldId id="275" r:id="rId11"/>
    <p:sldId id="286" r:id="rId12"/>
    <p:sldId id="284" r:id="rId13"/>
    <p:sldId id="276" r:id="rId14"/>
    <p:sldId id="279" r:id="rId15"/>
    <p:sldId id="266" r:id="rId16"/>
    <p:sldId id="287" r:id="rId17"/>
    <p:sldId id="280" r:id="rId18"/>
    <p:sldId id="273" r:id="rId19"/>
    <p:sldId id="277" r:id="rId20"/>
    <p:sldId id="295" r:id="rId21"/>
    <p:sldId id="296" r:id="rId22"/>
    <p:sldId id="297" r:id="rId23"/>
    <p:sldId id="298" r:id="rId24"/>
    <p:sldId id="274" r:id="rId25"/>
    <p:sldId id="278" r:id="rId26"/>
    <p:sldId id="281" r:id="rId27"/>
    <p:sldId id="25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/O0JO3LcrLY84cxJH2tXVA==" hashData="0MUyEBCB+A4vwFpFfg6hjwaYDrc="/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797">
          <p15:clr>
            <a:srgbClr val="A4A3A4"/>
          </p15:clr>
        </p15:guide>
        <p15:guide id="3" pos="2880">
          <p15:clr>
            <a:srgbClr val="A4A3A4"/>
          </p15:clr>
        </p15:guide>
        <p15:guide id="4" pos="249">
          <p15:clr>
            <a:srgbClr val="A4A3A4"/>
          </p15:clr>
        </p15:guide>
        <p15:guide id="5" pos="5511">
          <p15:clr>
            <a:srgbClr val="A4A3A4"/>
          </p15:clr>
        </p15:guide>
        <p15:guide id="6" pos="396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ah  Eastham" initials="HE" lastIdx="8" clrIdx="0"/>
  <p:cmAuthor id="1" name="alys.turner@gmail.com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FF6633"/>
    <a:srgbClr val="273C85"/>
    <a:srgbClr val="2E3092"/>
    <a:srgbClr val="FFFFFF"/>
    <a:srgbClr val="808080"/>
    <a:srgbClr val="993399"/>
    <a:srgbClr val="0099FF"/>
    <a:srgbClr val="9B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6" autoAdjust="0"/>
    <p:restoredTop sz="82346" autoAdjust="0"/>
  </p:normalViewPr>
  <p:slideViewPr>
    <p:cSldViewPr>
      <p:cViewPr>
        <p:scale>
          <a:sx n="85" d="100"/>
          <a:sy n="85" d="100"/>
        </p:scale>
        <p:origin x="-1373" y="470"/>
      </p:cViewPr>
      <p:guideLst>
        <p:guide orient="horz" pos="2160"/>
        <p:guide orient="horz" pos="1797"/>
        <p:guide pos="2880"/>
        <p:guide pos="249"/>
        <p:guide pos="5511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2280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7B629-9E9D-4683-BE45-69BBBC2A9C33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BBD79-A804-45E9-B8E3-9A16A3218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3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Kikugor%C5%8D_Onoe_VI_as_Ume%C5%8D-maru.jp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254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10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10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This</a:t>
            </a:r>
            <a:r>
              <a:rPr lang="en-GB" baseline="0" dirty="0" smtClean="0"/>
              <a:t> slide can be skipped or drawn on if displayed on a whiteboard, or interactive whiteboard. 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121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39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Skip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 slide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working with younger students or if you have limited time.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432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Teacher’s Note</a:t>
            </a:r>
          </a:p>
          <a:p>
            <a:r>
              <a:rPr lang="en-US" dirty="0" err="1" smtClean="0"/>
              <a:t>Kikko</a:t>
            </a:r>
            <a:r>
              <a:rPr lang="en-US" dirty="0" smtClean="0"/>
              <a:t> means ‘turtle</a:t>
            </a:r>
            <a:r>
              <a:rPr lang="en-US" baseline="0" dirty="0" smtClean="0"/>
              <a:t> shell’ in Japanese. </a:t>
            </a:r>
          </a:p>
          <a:p>
            <a:r>
              <a:rPr lang="en-US" baseline="0" dirty="0" smtClean="0"/>
              <a:t>Turtles are also a symbol of longevity in Japan and there is a proverb that says they live for 10,000 years.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95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95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744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Answers:</a:t>
            </a:r>
            <a:r>
              <a:rPr lang="en-GB" b="1" baseline="0" dirty="0" smtClean="0"/>
              <a:t> </a:t>
            </a:r>
            <a:r>
              <a:rPr lang="en-GB" baseline="0" dirty="0" smtClean="0"/>
              <a:t>triangles (equilateral and isosceles), hexagons, squares, rectangles. </a:t>
            </a:r>
          </a:p>
          <a:p>
            <a:endParaRPr lang="en-GB" baseline="0" dirty="0" smtClean="0"/>
          </a:p>
          <a:p>
            <a:r>
              <a:rPr lang="en-GB" b="1" baseline="0" dirty="0" smtClean="0"/>
              <a:t>Teacher’s Notes</a:t>
            </a:r>
          </a:p>
          <a:p>
            <a:r>
              <a:rPr lang="en-GB" baseline="0" dirty="0" smtClean="0"/>
              <a:t>The other shapes are cherry blossom (</a:t>
            </a:r>
            <a:r>
              <a:rPr lang="en-GB" baseline="0" dirty="0" err="1" smtClean="0"/>
              <a:t>sakura</a:t>
            </a:r>
            <a:r>
              <a:rPr lang="en-GB" baseline="0" dirty="0" smtClean="0"/>
              <a:t>) and pine (</a:t>
            </a:r>
            <a:r>
              <a:rPr lang="en-GB" baseline="0" dirty="0" err="1" smtClean="0"/>
              <a:t>matsu</a:t>
            </a:r>
            <a:r>
              <a:rPr lang="en-GB" baseline="0" dirty="0" smtClean="0"/>
              <a:t>) which are both important cultural symbols in Japan and often seen in traditional art. </a:t>
            </a:r>
          </a:p>
          <a:p>
            <a:r>
              <a:rPr lang="en-GB" baseline="0" dirty="0" smtClean="0"/>
              <a:t>The cherry blossom is considered Japan’s national flower and pine trees are a symbol of good fortune.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14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Tell Students</a:t>
            </a:r>
          </a:p>
          <a:p>
            <a:r>
              <a:rPr lang="en-GB" dirty="0" smtClean="0"/>
              <a:t>That these</a:t>
            </a:r>
            <a:r>
              <a:rPr lang="en-GB" baseline="0" dirty="0" smtClean="0"/>
              <a:t> traditional patterns (and many others) can be seen in daily life. The designs have been used to decorate objects for hundreds of years and are still used today.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7449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7449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744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7449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7443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0429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874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 smtClean="0">
                <a:latin typeface="Kozuka Gothic Pro R" pitchFamily="34" charset="-128"/>
                <a:ea typeface="Kozuka Gothic Pro R" pitchFamily="34" charset="-128"/>
              </a:rPr>
              <a:t>T</a:t>
            </a:r>
            <a:r>
              <a:rPr lang="en-GB" sz="1200" dirty="0" smtClean="0">
                <a:latin typeface="Kozuka Gothic Pro R" pitchFamily="34" charset="-128"/>
                <a:ea typeface="Kozuka Gothic Pro R" pitchFamily="34" charset="-128"/>
              </a:rPr>
              <a:t>his pattern was apparently</a:t>
            </a:r>
            <a:r>
              <a:rPr lang="en-GB" sz="1200" baseline="0" dirty="0" smtClean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1200" dirty="0" smtClean="0">
                <a:latin typeface="Kozuka Gothic Pro R" pitchFamily="34" charset="-128"/>
                <a:ea typeface="Kozuka Gothic Pro R" pitchFamily="34" charset="-128"/>
              </a:rPr>
              <a:t>named after the Japanese kabuki</a:t>
            </a:r>
            <a:r>
              <a:rPr lang="en-GB" sz="1200" baseline="0" dirty="0" smtClean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1200" dirty="0" smtClean="0">
                <a:latin typeface="Kozuka Gothic Pro R" pitchFamily="34" charset="-128"/>
                <a:ea typeface="Kozuka Gothic Pro R" pitchFamily="34" charset="-128"/>
              </a:rPr>
              <a:t>actor </a:t>
            </a:r>
            <a:r>
              <a:rPr lang="en-GB" sz="1200" dirty="0" err="1" smtClean="0">
                <a:latin typeface="Kozuka Gothic Pro R" pitchFamily="34" charset="-128"/>
                <a:ea typeface="Kozuka Gothic Pro R" pitchFamily="34" charset="-128"/>
              </a:rPr>
              <a:t>Ichimatsu</a:t>
            </a:r>
            <a:r>
              <a:rPr lang="en-GB" sz="1200" dirty="0" smtClean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1200" dirty="0" err="1" smtClean="0">
                <a:latin typeface="Kozuka Gothic Pro R" pitchFamily="34" charset="-128"/>
                <a:ea typeface="Kozuka Gothic Pro R" pitchFamily="34" charset="-128"/>
              </a:rPr>
              <a:t>Sanogawa</a:t>
            </a:r>
            <a:r>
              <a:rPr lang="en-GB" sz="1200" dirty="0" smtClean="0">
                <a:latin typeface="Kozuka Gothic Pro R" pitchFamily="34" charset="-128"/>
                <a:ea typeface="Kozuka Gothic Pro R" pitchFamily="34" charset="-128"/>
              </a:rPr>
              <a:t> (1722-1762).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Kozuka Gothic Pro R" pitchFamily="34" charset="-128"/>
                <a:ea typeface="Kozuka Gothic Pro R" pitchFamily="34" charset="-128"/>
              </a:rPr>
              <a:t>Kabuki theatre was a very popular form of entertainment and it is said this pattern became fashionable</a:t>
            </a:r>
            <a:r>
              <a:rPr lang="en-GB" sz="1200" baseline="0" dirty="0" smtClean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1200" dirty="0" smtClean="0">
                <a:latin typeface="Kozuka Gothic Pro R" pitchFamily="34" charset="-128"/>
                <a:ea typeface="Kozuka Gothic Pro R" pitchFamily="34" charset="-128"/>
              </a:rPr>
              <a:t>after he (and other performers) wore it on stage.</a:t>
            </a:r>
            <a:r>
              <a:rPr lang="en-GB" sz="1200" baseline="0" dirty="0" smtClean="0">
                <a:latin typeface="Kozuka Gothic Pro R" pitchFamily="34" charset="-128"/>
                <a:ea typeface="Kozuka Gothic Pro R" pitchFamily="34" charset="-128"/>
              </a:rPr>
              <a:t> </a:t>
            </a:r>
            <a:endParaRPr lang="en-GB" sz="1200" i="1" baseline="0" dirty="0" smtClean="0">
              <a:latin typeface="Kozuka Gothic Pro R" pitchFamily="34" charset="-128"/>
              <a:ea typeface="Kozuka Gothic Pro R" pitchFamily="34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woodblock print shows him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performing a dance,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pattern is visible on his clothes.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information about this print: https://www.artic.edu/artworks/19710/the-actor-sanogawa-ichimatsu-i-performing-the-spear-dance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46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students a short time to think about where they might have seen the pattern. </a:t>
            </a:r>
            <a:endParaRPr lang="en-GB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point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 that it looks like check or gingham and/or they have also seen the design used for clothes or fabrics (i.e. check shirts or tablecloths).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might also notice that it looks like a chess board or come up with other ideas. 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46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571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Teacher’s Notes</a:t>
            </a:r>
          </a:p>
          <a:p>
            <a:r>
              <a:rPr lang="en-GB" dirty="0" smtClean="0"/>
              <a:t>This image shows a kabuki</a:t>
            </a:r>
            <a:r>
              <a:rPr lang="en-GB" baseline="0" dirty="0" smtClean="0"/>
              <a:t> actor,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Onoe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Kikugoro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1885-1949), in costume. 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may like to show students some more images of traditional Japanese clothing – kimono, obi (sash), or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hakama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(trousers) as inspiration.</a:t>
            </a:r>
          </a:p>
          <a:p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Image:</a:t>
            </a:r>
            <a:r>
              <a:rPr lang="en-GB" baseline="0" dirty="0" smtClean="0"/>
              <a:t> </a:t>
            </a:r>
            <a:r>
              <a:rPr lang="en-GB" dirty="0" err="1" smtClean="0">
                <a:hlinkClick r:id="rId3"/>
              </a:rPr>
              <a:t>Kikugorō</a:t>
            </a:r>
            <a:r>
              <a:rPr lang="en-GB" dirty="0" smtClean="0">
                <a:hlinkClick r:id="rId3"/>
              </a:rPr>
              <a:t> </a:t>
            </a:r>
            <a:r>
              <a:rPr lang="en-GB" dirty="0" err="1" smtClean="0">
                <a:hlinkClick r:id="rId3"/>
              </a:rPr>
              <a:t>Onoe</a:t>
            </a:r>
            <a:r>
              <a:rPr lang="en-GB" dirty="0" smtClean="0">
                <a:hlinkClick r:id="rId3"/>
              </a:rPr>
              <a:t> VI as </a:t>
            </a:r>
            <a:r>
              <a:rPr lang="en-GB" dirty="0" err="1" smtClean="0">
                <a:hlinkClick r:id="rId3"/>
              </a:rPr>
              <a:t>Umeō-maru</a:t>
            </a:r>
            <a:r>
              <a:rPr lang="en-GB" baseline="0" dirty="0" smtClean="0"/>
              <a:t>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in the public domain, via Wikipedia.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72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</a:t>
            </a:r>
            <a:r>
              <a:rPr lang="en-GB" baseline="0" dirty="0" smtClean="0"/>
              <a:t> slide can be skipped or drawn on if displayed on a whiteboard, or interactive whiteboard.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156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students a minute to come up with ideas or discuss in pairs.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10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pattern was used by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noh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kabuki actors to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portray characters who had transformed into snakes or demons.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Nowadays, the pattern can symbolise protection against misfortune. 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1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8FFB-FB0F-4A5A-9F7F-D2772A554610}" type="datetime1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©Ali Chaudhry in collaboration with the Japan Society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90024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62DD-1EA2-4598-A91E-B05B873D34C3}" type="datetime1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©Ali Chaudhry in collaboration with the Japan Society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1515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DE48-D4F4-4B6C-9B95-E6E131EAD15C}" type="datetime1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©Ali Chaudhry in collaboration with the Japan Society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68830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B605-50E9-4BCA-A34A-1ABA9CC7FE3B}" type="datetime1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©Ali Chaudhry in collaboration with the Japan Society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62077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FE65D-8A6D-496E-B625-C1F1D4CD4FC9}" type="datetime1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©Ali Chaudhry in collaboration with the Japan Society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17049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3EE7-374B-4E4E-A751-556BD916A2A9}" type="datetime1">
              <a:rPr lang="en-GB" smtClean="0"/>
              <a:t>24/08/2021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©Ali Chaudhry in collaboration with the Japan Society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43272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F161F-465D-47AF-95D6-E5A3470A4756}" type="datetime1">
              <a:rPr lang="en-GB" smtClean="0"/>
              <a:t>24/08/2021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©Ali Chaudhry in collaboration with the Japan Society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22174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445A-D1E0-4AE5-8E34-8118434EAE8A}" type="datetime1">
              <a:rPr lang="en-GB" smtClean="0"/>
              <a:t>24/08/2021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©Ali Chaudhry in collaboration with the Japan Society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939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D8FD-C611-4032-B247-08B88E55520A}" type="datetime1">
              <a:rPr lang="en-GB" smtClean="0"/>
              <a:t>24/08/2021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©Ali Chaudhry in collaboration with the Japan Society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8432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018B-0E9C-4C92-9058-CBA41F2EBCB7}" type="datetime1">
              <a:rPr lang="en-GB" smtClean="0"/>
              <a:t>24/08/2021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©Ali Chaudhry in collaboration with the Japan Society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75689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32283-9632-4A38-9809-9CEC200B2BD9}" type="datetime1">
              <a:rPr lang="en-GB" smtClean="0"/>
              <a:t>24/08/2021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©Ali Chaudhry in collaboration with the Japan Society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04437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93FE8-0E79-49FF-9F7F-B78648694F13}" type="datetime1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©Ali Chaudhry in collaboration with the Japan Society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6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moji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jpeg"/><Relationship Id="rId4" Type="http://schemas.openxmlformats.org/officeDocument/2006/relationships/hyperlink" Target="https://creativecommons.org/licenses/by-sa/4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moji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jpeg"/><Relationship Id="rId4" Type="http://schemas.openxmlformats.org/officeDocument/2006/relationships/hyperlink" Target="https://creativecommons.org/licenses/by-sa/4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www.flickr.com/photos/71453924@N00/2563839087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s://creativecommons.org/licenses/by-nc-sa/2.0/?ref=ccsearch&amp;atype=rich" TargetMode="External"/><Relationship Id="rId4" Type="http://schemas.openxmlformats.org/officeDocument/2006/relationships/hyperlink" Target="https://www.flickr.com/photos/71453924@N0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User:Samuraiantiqueworld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5.jpeg"/><Relationship Id="rId4" Type="http://schemas.openxmlformats.org/officeDocument/2006/relationships/hyperlink" Target="https://creativecommons.org/licenses/by-sa/3.0/deed.e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Western_honey_bee_on_a_honeycomb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5.jpeg"/><Relationship Id="rId4" Type="http://schemas.openxmlformats.org/officeDocument/2006/relationships/hyperlink" Target="https://creativecommons.org/licenses/by-sa/4.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moji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jpeg"/><Relationship Id="rId4" Type="http://schemas.openxmlformats.org/officeDocument/2006/relationships/hyperlink" Target="https://creativecommons.org/licenses/by-sa/4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asahiro_Mori_1992_Hirameshi.jp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5.jpeg"/><Relationship Id="rId4" Type="http://schemas.openxmlformats.org/officeDocument/2006/relationships/hyperlink" Target="https://creativecommons.org/licenses/by/3.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3.0" TargetMode="External"/><Relationship Id="rId5" Type="http://schemas.openxmlformats.org/officeDocument/2006/relationships/hyperlink" Target="https://commons.wikimedia.org/wiki/File:TBCK_1304_poncho.jpg" TargetMode="Externa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hyperlink" Target="https://commons.wikimedia.org/wiki/File:TBCK_1304_poncho.jpg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2.0/?ref=ccsearch&amp;atype=rich" TargetMode="External"/><Relationship Id="rId3" Type="http://schemas.openxmlformats.org/officeDocument/2006/relationships/image" Target="../media/image23.jpg"/><Relationship Id="rId7" Type="http://schemas.openxmlformats.org/officeDocument/2006/relationships/hyperlink" Target="https://www.flickr.com/photos/42875348@N0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ickr.com/photos/42875348@N00/251474181" TargetMode="External"/><Relationship Id="rId5" Type="http://schemas.openxmlformats.org/officeDocument/2006/relationships/hyperlink" Target="https://commons.wikimedia.org/wiki/File:TBCK_1304_poncho.jpg" TargetMode="Externa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openmoji.org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jpeg"/><Relationship Id="rId4" Type="http://schemas.openxmlformats.org/officeDocument/2006/relationships/hyperlink" Target="https://creativecommons.org/licenses/by-sa/4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0" t="37143" r="21638" b="35458"/>
          <a:stretch/>
        </p:blipFill>
        <p:spPr>
          <a:xfrm rot="-360000">
            <a:off x="797381" y="4332358"/>
            <a:ext cx="3558444" cy="9863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15" r="59314"/>
          <a:stretch/>
        </p:blipFill>
        <p:spPr>
          <a:xfrm rot="180000">
            <a:off x="768596" y="3450003"/>
            <a:ext cx="3578897" cy="93610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smtClean="0">
                <a:solidFill>
                  <a:schemeClr val="bg1">
                    <a:lumMod val="95000"/>
                  </a:schemeClr>
                </a:solidFill>
              </a:rPr>
              <a:t>©Ali Chaudhry in collaboration with the Japan 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11560" y="404664"/>
            <a:ext cx="4860032" cy="1446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Japanese Patterns</a:t>
            </a:r>
            <a:endParaRPr lang="en-GB" sz="4400" b="1"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6" y="2348880"/>
            <a:ext cx="408328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ozuka Gothic Pro B" pitchFamily="34" charset="-128"/>
                <a:ea typeface="Kozuka Gothic Pro B" pitchFamily="34" charset="-128"/>
              </a:rPr>
              <a:t>Your Learning Objectives:</a:t>
            </a:r>
          </a:p>
          <a:p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To create tessellations using polygons.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Kozuka Gothic Pro R" pitchFamily="34" charset="-128"/>
              <a:ea typeface="Kozuka Gothic Pro R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To measure the interior </a:t>
            </a:r>
            <a:r>
              <a:rPr lang="en-GB" sz="2000" dirty="0" smtClean="0">
                <a:latin typeface="Kozuka Gothic Pro R" pitchFamily="34" charset="-128"/>
                <a:ea typeface="Kozuka Gothic Pro R" pitchFamily="34" charset="-128"/>
              </a:rPr>
              <a:t>angles 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of a shape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Kozuka Gothic Pro R" pitchFamily="34" charset="-128"/>
              <a:ea typeface="Kozuka Gothic Pro R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To understand why some shapes </a:t>
            </a:r>
            <a:r>
              <a:rPr lang="en-GB" sz="2000" dirty="0" smtClean="0">
                <a:latin typeface="Kozuka Gothic Pro R" pitchFamily="34" charset="-128"/>
                <a:ea typeface="Kozuka Gothic Pro R" pitchFamily="34" charset="-128"/>
              </a:rPr>
              <a:t>tessellate </a:t>
            </a:r>
            <a:endParaRPr lang="en-GB" sz="2000" dirty="0">
              <a:latin typeface="Kozuka Gothic Pro R" pitchFamily="34" charset="-128"/>
              <a:ea typeface="Kozuka Gothic Pro R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93" r="56671"/>
          <a:stretch/>
        </p:blipFill>
        <p:spPr>
          <a:xfrm rot="-420000">
            <a:off x="735992" y="2532503"/>
            <a:ext cx="3618538" cy="9286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9975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emoji </a:t>
            </a:r>
            <a:r>
              <a:rPr lang="en-GB" dirty="0">
                <a:solidFill>
                  <a:schemeClr val="bg1"/>
                </a:solidFill>
              </a:rPr>
              <a:t>designed by </a:t>
            </a:r>
            <a:r>
              <a:rPr lang="en-GB" dirty="0" err="1" smtClean="0">
                <a:solidFill>
                  <a:schemeClr val="bg1"/>
                </a:solidFill>
                <a:hlinkClick r:id="rId3"/>
              </a:rPr>
              <a:t>OpenMoji</a:t>
            </a:r>
            <a:r>
              <a:rPr lang="en-GB" dirty="0">
                <a:solidFill>
                  <a:schemeClr val="bg1"/>
                </a:solidFill>
              </a:rPr>
              <a:t> </a:t>
            </a:r>
            <a:r>
              <a:rPr lang="en-GB" dirty="0" smtClean="0">
                <a:solidFill>
                  <a:schemeClr val="bg1"/>
                </a:solidFill>
              </a:rPr>
              <a:t>under license</a:t>
            </a:r>
            <a:r>
              <a:rPr lang="en-GB" dirty="0">
                <a:solidFill>
                  <a:schemeClr val="bg1"/>
                </a:solidFill>
              </a:rPr>
              <a:t>: </a:t>
            </a:r>
            <a:r>
              <a:rPr lang="en-GB" dirty="0">
                <a:solidFill>
                  <a:schemeClr val="bg1"/>
                </a:solidFill>
                <a:hlinkClick r:id="rId4"/>
              </a:rPr>
              <a:t>CC BY-SA </a:t>
            </a:r>
            <a:r>
              <a:rPr lang="en-GB" dirty="0" smtClean="0">
                <a:solidFill>
                  <a:schemeClr val="bg1"/>
                </a:solidFill>
                <a:hlinkClick r:id="rId4"/>
              </a:rPr>
              <a:t>4.0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991" y="321939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Task 2</a:t>
            </a:r>
          </a:p>
        </p:txBody>
      </p:sp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27EAC6C-AD47-417D-BC2D-AA14083DBC8D}"/>
              </a:ext>
            </a:extLst>
          </p:cNvPr>
          <p:cNvSpPr txBox="1"/>
          <p:nvPr/>
        </p:nvSpPr>
        <p:spPr>
          <a:xfrm>
            <a:off x="467544" y="1412776"/>
            <a:ext cx="83651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Kozuka Gothic Pro R" pitchFamily="34" charset="-128"/>
                <a:ea typeface="Kozuka Gothic Pro R" pitchFamily="34" charset="-128"/>
                <a:cs typeface="Aldhabi" panose="020B0604020202020204" pitchFamily="2" charset="-78"/>
              </a:rPr>
              <a:t>Draw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  <a:cs typeface="Aldhabi" panose="020B0604020202020204" pitchFamily="2" charset="-78"/>
              </a:rPr>
              <a:t>a</a:t>
            </a:r>
            <a:r>
              <a:rPr lang="en-GB" sz="2400" dirty="0" smtClean="0">
                <a:latin typeface="Kozuka Gothic Pro B" pitchFamily="34" charset="-128"/>
                <a:ea typeface="Kozuka Gothic Pro B" pitchFamily="34" charset="-128"/>
                <a:cs typeface="Aldhabi" panose="020B0604020202020204" pitchFamily="2" charset="-78"/>
              </a:rPr>
              <a:t> </a:t>
            </a:r>
            <a:r>
              <a:rPr lang="en-GB" sz="2400" dirty="0">
                <a:latin typeface="Kozuka Gothic Pro B" pitchFamily="34" charset="-128"/>
                <a:ea typeface="Kozuka Gothic Pro B" pitchFamily="34" charset="-128"/>
                <a:cs typeface="Aldhabi" panose="020B0604020202020204" pitchFamily="2" charset="-78"/>
              </a:rPr>
              <a:t>triangle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  <a:cs typeface="Aldhabi" panose="020B0604020202020204" pitchFamily="2" charset="-78"/>
              </a:rPr>
              <a:t>on the isometric paper provided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  <a:cs typeface="Aldhabi" panose="020B0604020202020204" pitchFamily="2" charset="-78"/>
              </a:rPr>
              <a:t>. All 3 sides should be the </a:t>
            </a:r>
            <a:r>
              <a:rPr lang="en-GB" sz="2400" dirty="0" smtClean="0">
                <a:latin typeface="Kozuka Gothic Pro B" pitchFamily="34" charset="-128"/>
                <a:ea typeface="Kozuka Gothic Pro B" pitchFamily="34" charset="-128"/>
                <a:cs typeface="Aldhabi" panose="020B0604020202020204" pitchFamily="2" charset="-78"/>
              </a:rPr>
              <a:t>same length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  <a:cs typeface="Aldhabi" panose="020B0604020202020204" pitchFamily="2" charset="-78"/>
              </a:rPr>
              <a:t>. </a:t>
            </a:r>
            <a:endParaRPr lang="en-GB" sz="2400" dirty="0">
              <a:latin typeface="Kozuka Gothic Pro R" pitchFamily="34" charset="-128"/>
              <a:ea typeface="Kozuka Gothic Pro R" pitchFamily="34" charset="-128"/>
              <a:cs typeface="Aldhabi" panose="020B0604020202020204" pitchFamily="2" charset="-78"/>
            </a:endParaRPr>
          </a:p>
          <a:p>
            <a:endParaRPr lang="en-GB" sz="2400" dirty="0">
              <a:latin typeface="Kozuka Gothic Pro R" pitchFamily="34" charset="-128"/>
              <a:ea typeface="Kozuka Gothic Pro R" pitchFamily="34" charset="-128"/>
              <a:cs typeface="Aldhabi" panose="020B0604020202020204" pitchFamily="2" charset="-78"/>
            </a:endParaRPr>
          </a:p>
          <a:p>
            <a:r>
              <a:rPr lang="en-GB" sz="2400" dirty="0" smtClean="0">
                <a:latin typeface="Kozuka Gothic Pro R" pitchFamily="34" charset="-128"/>
                <a:ea typeface="Kozuka Gothic Pro R" pitchFamily="34" charset="-128"/>
                <a:cs typeface="Aldhabi" panose="020B0604020202020204" pitchFamily="2" charset="-78"/>
              </a:rPr>
              <a:t>1. What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  <a:cs typeface="Aldhabi" panose="020B0604020202020204" pitchFamily="2" charset="-78"/>
              </a:rPr>
              <a:t>is the size of each interior angle in the triangle?</a:t>
            </a:r>
          </a:p>
          <a:p>
            <a:endParaRPr lang="en-GB" sz="2400" dirty="0" smtClean="0">
              <a:latin typeface="Kozuka Gothic Pro R" pitchFamily="34" charset="-128"/>
              <a:ea typeface="Kozuka Gothic Pro R" pitchFamily="34" charset="-128"/>
              <a:cs typeface="Aldhabi" panose="020B0604020202020204" pitchFamily="2" charset="-78"/>
            </a:endParaRPr>
          </a:p>
          <a:p>
            <a:r>
              <a:rPr lang="en-GB" sz="2400" dirty="0" smtClean="0">
                <a:latin typeface="Kozuka Gothic Pro R" pitchFamily="34" charset="-128"/>
                <a:ea typeface="Kozuka Gothic Pro R" pitchFamily="34" charset="-128"/>
                <a:cs typeface="Aldhabi" panose="020B0604020202020204" pitchFamily="2" charset="-78"/>
              </a:rPr>
              <a:t>2. What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  <a:cs typeface="Aldhabi" panose="020B0604020202020204" pitchFamily="2" charset="-78"/>
              </a:rPr>
              <a:t>is the special name of this triangle?</a:t>
            </a:r>
          </a:p>
          <a:p>
            <a:endParaRPr lang="en-GB" sz="2200" dirty="0">
              <a:latin typeface="Kozuka Gothic Pro R" pitchFamily="34" charset="-128"/>
              <a:ea typeface="Kozuka Gothic Pro R" pitchFamily="34" charset="-128"/>
              <a:cs typeface="Aldhabi" panose="020B0604020202020204" pitchFamily="2" charset="-78"/>
            </a:endParaRPr>
          </a:p>
          <a:p>
            <a:endParaRPr lang="en-GB" dirty="0">
              <a:solidFill>
                <a:srgbClr val="FF0000"/>
              </a:solidFill>
              <a:latin typeface="Agency FB" panose="020B0503020202020204" pitchFamily="34" charset="0"/>
              <a:ea typeface="Kozuka Gothic Pro B"/>
              <a:cs typeface="Aldhabi" panose="020B0604020202020204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058" y="4336653"/>
            <a:ext cx="1800000" cy="180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7544" y="5806847"/>
            <a:ext cx="6264696" cy="3693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Kozuka Gothic Pro B" pitchFamily="34" charset="-128"/>
                <a:ea typeface="Kozuka Gothic Pro B" pitchFamily="34" charset="-128"/>
              </a:rPr>
              <a:t>Hint: </a:t>
            </a:r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Remember to always start measuring from the zero!</a:t>
            </a:r>
            <a:endParaRPr lang="en-GB" dirty="0">
              <a:latin typeface="Kozuka Gothic Pro R" pitchFamily="34" charset="-128"/>
              <a:ea typeface="Kozuka Gothic Pro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5988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emoji </a:t>
            </a:r>
            <a:r>
              <a:rPr lang="en-GB" dirty="0">
                <a:solidFill>
                  <a:schemeClr val="bg1"/>
                </a:solidFill>
              </a:rPr>
              <a:t>designed by </a:t>
            </a:r>
            <a:r>
              <a:rPr lang="en-GB" dirty="0" err="1">
                <a:solidFill>
                  <a:schemeClr val="bg1"/>
                </a:solidFill>
                <a:hlinkClick r:id="rId3"/>
              </a:rPr>
              <a:t>OpenMoji</a:t>
            </a:r>
            <a:r>
              <a:rPr lang="en-GB" dirty="0">
                <a:solidFill>
                  <a:schemeClr val="bg1"/>
                </a:solidFill>
              </a:rPr>
              <a:t> under license: </a:t>
            </a:r>
            <a:r>
              <a:rPr lang="en-GB" dirty="0">
                <a:solidFill>
                  <a:schemeClr val="bg1"/>
                </a:solidFill>
                <a:hlinkClick r:id="rId4"/>
              </a:rPr>
              <a:t>CC BY-SA 4.0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991" y="321939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Task </a:t>
            </a:r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2 continued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7544" y="1556792"/>
            <a:ext cx="81957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Kozuka Gothic Pro R" pitchFamily="34" charset="-128"/>
                <a:ea typeface="Kozuka Gothic Pro R" pitchFamily="34" charset="-128"/>
                <a:cs typeface="Aldhabi" panose="020B0604020202020204" pitchFamily="2" charset="-78"/>
              </a:rPr>
              <a:t>Use the isometric paper to draw a </a:t>
            </a:r>
            <a:r>
              <a:rPr lang="en-GB" sz="2400" dirty="0">
                <a:latin typeface="Kozuka Gothic Pro B" pitchFamily="34" charset="-128"/>
                <a:ea typeface="Kozuka Gothic Pro B" pitchFamily="34" charset="-128"/>
                <a:cs typeface="Aldhabi" panose="020B0604020202020204" pitchFamily="2" charset="-78"/>
              </a:rPr>
              <a:t>tessellation of equilateral triangles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  <a:cs typeface="Aldhabi" panose="020B0604020202020204" pitchFamily="2" charset="-78"/>
              </a:rPr>
              <a:t>. </a:t>
            </a:r>
          </a:p>
          <a:p>
            <a:endParaRPr lang="en-GB" sz="2400" dirty="0">
              <a:latin typeface="Kozuka Gothic Pro R" pitchFamily="34" charset="-128"/>
              <a:ea typeface="Kozuka Gothic Pro R" pitchFamily="34" charset="-128"/>
              <a:cs typeface="Aldhabi" panose="020B0604020202020204" pitchFamily="2" charset="-78"/>
            </a:endParaRPr>
          </a:p>
          <a:p>
            <a:r>
              <a:rPr lang="en-GB" sz="2400" dirty="0">
                <a:latin typeface="Kozuka Gothic Pro R" pitchFamily="34" charset="-128"/>
                <a:ea typeface="Kozuka Gothic Pro R" pitchFamily="34" charset="-128"/>
                <a:cs typeface="Aldhabi" panose="020B0604020202020204" pitchFamily="2" charset="-78"/>
              </a:rPr>
              <a:t>1. How many corners (vertices) meet at a point?</a:t>
            </a:r>
          </a:p>
          <a:p>
            <a:endParaRPr lang="en-GB" sz="2400" dirty="0">
              <a:latin typeface="Kozuka Gothic Pro R" pitchFamily="34" charset="-128"/>
              <a:ea typeface="Kozuka Gothic Pro R" pitchFamily="34" charset="-128"/>
              <a:cs typeface="Aldhabi" panose="020B0604020202020204" pitchFamily="2" charset="-78"/>
            </a:endParaRPr>
          </a:p>
          <a:p>
            <a:r>
              <a:rPr lang="en-GB" sz="2400" dirty="0">
                <a:latin typeface="Kozuka Gothic Pro R" pitchFamily="34" charset="-128"/>
                <a:ea typeface="Kozuka Gothic Pro R" pitchFamily="34" charset="-128"/>
                <a:cs typeface="Aldhabi" panose="020B0604020202020204" pitchFamily="2" charset="-78"/>
              </a:rPr>
              <a:t>2. What is the total sum of the angles at a point?</a:t>
            </a:r>
          </a:p>
          <a:p>
            <a:endParaRPr lang="en-GB" sz="2400" dirty="0">
              <a:latin typeface="Kozuka Gothic Pro R" pitchFamily="34" charset="-128"/>
              <a:ea typeface="Kozuka Gothic Pro R" pitchFamily="34" charset="-128"/>
              <a:cs typeface="Aldhabi" panose="020B0604020202020204" pitchFamily="2" charset="-78"/>
            </a:endParaRPr>
          </a:p>
          <a:p>
            <a:r>
              <a:rPr lang="en-GB" sz="2400" dirty="0">
                <a:latin typeface="Kozuka Gothic Pro R" pitchFamily="34" charset="-128"/>
                <a:ea typeface="Kozuka Gothic Pro R" pitchFamily="34" charset="-128"/>
                <a:cs typeface="Aldhabi" panose="020B0604020202020204" pitchFamily="2" charset="-78"/>
              </a:rPr>
              <a:t>3. Colour in your tessellation to create an </a:t>
            </a:r>
            <a:r>
              <a:rPr lang="en-GB" sz="2400" dirty="0" err="1">
                <a:latin typeface="Kozuka Gothic Pro R" pitchFamily="34" charset="-128"/>
                <a:ea typeface="Kozuka Gothic Pro R" pitchFamily="34" charset="-128"/>
                <a:cs typeface="Aldhabi" panose="020B0604020202020204" pitchFamily="2" charset="-78"/>
              </a:rPr>
              <a:t>uroko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  <a:cs typeface="Aldhabi" panose="020B0604020202020204" pitchFamily="2" charset="-78"/>
              </a:rPr>
              <a:t> design.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964" y="4797152"/>
            <a:ext cx="1427692" cy="142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81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©Ali Chaudhry in collaboration with the Japan Society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991" y="321939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Task 2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pic>
        <p:nvPicPr>
          <p:cNvPr id="11" name="Picture 2" descr="Printable Dot Grid Paper with 7.5 mm spacing PDF Download | Adornos para  cuadernos, Libreta de apuntes, Hoja de cuaderno">
            <a:extLst>
              <a:ext uri="{FF2B5EF4-FFF2-40B4-BE49-F238E27FC236}">
                <a16:creationId xmlns="" xmlns:a16="http://schemas.microsoft.com/office/drawing/2014/main" id="{A3DD44E9-A855-46CD-847F-CFB485EB1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86463" y="341972"/>
            <a:ext cx="4392487" cy="624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135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©Ali Chaudhry in collaboration with the Japan Society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52559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Task 2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115616" y="1340768"/>
            <a:ext cx="7413346" cy="3654617"/>
            <a:chOff x="539552" y="1700808"/>
            <a:chExt cx="7413346" cy="365461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2115425"/>
              <a:ext cx="6201421" cy="3240000"/>
            </a:xfrm>
            <a:prstGeom prst="rect">
              <a:avLst/>
            </a:prstGeom>
          </p:spPr>
        </p:pic>
        <p:sp>
          <p:nvSpPr>
            <p:cNvPr id="4" name="Isosceles Triangle 3">
              <a:extLst>
                <a:ext uri="{FF2B5EF4-FFF2-40B4-BE49-F238E27FC236}">
                  <a16:creationId xmlns="" xmlns:a16="http://schemas.microsoft.com/office/drawing/2014/main" id="{AF8D571F-075D-47E3-8472-1FB6914D4A00}"/>
                </a:ext>
              </a:extLst>
            </p:cNvPr>
            <p:cNvSpPr/>
            <p:nvPr/>
          </p:nvSpPr>
          <p:spPr>
            <a:xfrm>
              <a:off x="3632418" y="1700808"/>
              <a:ext cx="4320480" cy="3525730"/>
            </a:xfrm>
            <a:prstGeom prst="triangle">
              <a:avLst>
                <a:gd name="adj" fmla="val 47303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32208" y="5805264"/>
            <a:ext cx="6066856" cy="3693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Kozuka Gothic Pro B" pitchFamily="34" charset="-128"/>
                <a:ea typeface="Kozuka Gothic Pro B" pitchFamily="34" charset="-128"/>
              </a:rPr>
              <a:t>Hint: </a:t>
            </a:r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Remember to always start measuring from the zero!</a:t>
            </a:r>
            <a:endParaRPr lang="en-GB" dirty="0">
              <a:latin typeface="Kozuka Gothic Pro R" pitchFamily="34" charset="-128"/>
              <a:ea typeface="Kozuka Gothic Pro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680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08131"/>
            <a:ext cx="9144000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©Ali Chaudhry in collaboration with the Japan Society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52559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Task </a:t>
            </a:r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2 continued…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494367E-9081-4E35-AC27-66ED8615E402}"/>
              </a:ext>
            </a:extLst>
          </p:cNvPr>
          <p:cNvGrpSpPr/>
          <p:nvPr/>
        </p:nvGrpSpPr>
        <p:grpSpPr>
          <a:xfrm>
            <a:off x="5216464" y="1988840"/>
            <a:ext cx="3350740" cy="2458365"/>
            <a:chOff x="2908817" y="1752974"/>
            <a:chExt cx="3350740" cy="2458365"/>
          </a:xfrm>
        </p:grpSpPr>
        <p:sp>
          <p:nvSpPr>
            <p:cNvPr id="12" name="Isosceles Triangle 11">
              <a:extLst>
                <a:ext uri="{FF2B5EF4-FFF2-40B4-BE49-F238E27FC236}">
                  <a16:creationId xmlns="" xmlns:a16="http://schemas.microsoft.com/office/drawing/2014/main" id="{9DC9F114-979A-4EF1-90E6-ACB5D231C69F}"/>
                </a:ext>
              </a:extLst>
            </p:cNvPr>
            <p:cNvSpPr/>
            <p:nvPr/>
          </p:nvSpPr>
          <p:spPr>
            <a:xfrm rot="10800000">
              <a:off x="3206952" y="1752975"/>
              <a:ext cx="576064" cy="2376264"/>
            </a:xfrm>
            <a:prstGeom prst="triangle">
              <a:avLst>
                <a:gd name="adj" fmla="val 46252"/>
              </a:avLst>
            </a:prstGeom>
            <a:pattFill prst="pct90">
              <a:fgClr>
                <a:schemeClr val="accent1"/>
              </a:fgClr>
              <a:bgClr>
                <a:schemeClr val="bg1"/>
              </a:bgClr>
            </a:patt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reflection blurRad="6350" stA="50000" endA="275" endPos="40000" dist="1016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="" xmlns:a16="http://schemas.microsoft.com/office/drawing/2014/main" id="{987F7650-6F80-4022-BDEF-84CEABF56D14}"/>
                </a:ext>
              </a:extLst>
            </p:cNvPr>
            <p:cNvSpPr/>
            <p:nvPr/>
          </p:nvSpPr>
          <p:spPr>
            <a:xfrm>
              <a:off x="5683493" y="1828560"/>
              <a:ext cx="576064" cy="2376264"/>
            </a:xfrm>
            <a:prstGeom prst="triangle">
              <a:avLst>
                <a:gd name="adj" fmla="val 46252"/>
              </a:avLst>
            </a:prstGeom>
            <a:pattFill prst="horzBrick">
              <a:fgClr>
                <a:schemeClr val="accent1"/>
              </a:fgClr>
              <a:bgClr>
                <a:schemeClr val="accent1">
                  <a:lumMod val="50000"/>
                </a:schemeClr>
              </a:bgClr>
            </a:patt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reflection blurRad="6350" stA="50000" endA="275" endPos="40000" dist="1016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="" xmlns:a16="http://schemas.microsoft.com/office/drawing/2014/main" id="{DC3F33F6-13AE-4544-8379-054FB215284B}"/>
                </a:ext>
              </a:extLst>
            </p:cNvPr>
            <p:cNvSpPr/>
            <p:nvPr/>
          </p:nvSpPr>
          <p:spPr>
            <a:xfrm>
              <a:off x="4932040" y="1829801"/>
              <a:ext cx="576064" cy="2376264"/>
            </a:xfrm>
            <a:prstGeom prst="triangle">
              <a:avLst>
                <a:gd name="adj" fmla="val 46252"/>
              </a:avLst>
            </a:prstGeom>
            <a:pattFill prst="horzBrick">
              <a:fgClr>
                <a:schemeClr val="accent1"/>
              </a:fgClr>
              <a:bgClr>
                <a:schemeClr val="accent1">
                  <a:lumMod val="50000"/>
                </a:schemeClr>
              </a:bgClr>
            </a:patt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reflection blurRad="6350" stA="50000" endA="275" endPos="40000" dist="1016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="" xmlns:a16="http://schemas.microsoft.com/office/drawing/2014/main" id="{4CC0CF7D-CA6F-4AC1-885A-0E97C3F8D952}"/>
                </a:ext>
              </a:extLst>
            </p:cNvPr>
            <p:cNvSpPr/>
            <p:nvPr/>
          </p:nvSpPr>
          <p:spPr>
            <a:xfrm>
              <a:off x="2908817" y="1835075"/>
              <a:ext cx="576064" cy="2376264"/>
            </a:xfrm>
            <a:prstGeom prst="triangle">
              <a:avLst>
                <a:gd name="adj" fmla="val 46252"/>
              </a:avLst>
            </a:prstGeom>
            <a:pattFill prst="horzBrick">
              <a:fgClr>
                <a:schemeClr val="accent1"/>
              </a:fgClr>
              <a:bgClr>
                <a:schemeClr val="accent1">
                  <a:lumMod val="50000"/>
                </a:schemeClr>
              </a:bgClr>
            </a:patt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reflection blurRad="6350" stA="50000" endA="275" endPos="40000" dist="1016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="" xmlns:a16="http://schemas.microsoft.com/office/drawing/2014/main" id="{A5947B19-A14D-44DA-990E-3764592B0E01}"/>
                </a:ext>
              </a:extLst>
            </p:cNvPr>
            <p:cNvSpPr/>
            <p:nvPr/>
          </p:nvSpPr>
          <p:spPr>
            <a:xfrm>
              <a:off x="4180587" y="1835075"/>
              <a:ext cx="576064" cy="2376264"/>
            </a:xfrm>
            <a:prstGeom prst="triangle">
              <a:avLst>
                <a:gd name="adj" fmla="val 46252"/>
              </a:avLst>
            </a:prstGeom>
            <a:pattFill prst="horzBrick">
              <a:fgClr>
                <a:schemeClr val="accent1"/>
              </a:fgClr>
              <a:bgClr>
                <a:schemeClr val="accent1">
                  <a:lumMod val="50000"/>
                </a:schemeClr>
              </a:bgClr>
            </a:patt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reflection blurRad="6350" stA="50000" endA="275" endPos="40000" dist="1016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="" xmlns:a16="http://schemas.microsoft.com/office/drawing/2014/main" id="{8291E996-8151-4096-AA48-87733DB8814E}"/>
                </a:ext>
              </a:extLst>
            </p:cNvPr>
            <p:cNvSpPr/>
            <p:nvPr/>
          </p:nvSpPr>
          <p:spPr>
            <a:xfrm>
              <a:off x="3563888" y="1835075"/>
              <a:ext cx="576064" cy="2376264"/>
            </a:xfrm>
            <a:prstGeom prst="triangle">
              <a:avLst>
                <a:gd name="adj" fmla="val 46252"/>
              </a:avLst>
            </a:prstGeom>
            <a:pattFill prst="horzBrick">
              <a:fgClr>
                <a:schemeClr val="accent1"/>
              </a:fgClr>
              <a:bgClr>
                <a:schemeClr val="accent1">
                  <a:lumMod val="50000"/>
                </a:schemeClr>
              </a:bgClr>
            </a:patt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reflection blurRad="6350" stA="50000" endA="275" endPos="40000" dist="1016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="" xmlns:a16="http://schemas.microsoft.com/office/drawing/2014/main" id="{6931EEA1-0655-49BE-9324-40B4671377F5}"/>
                </a:ext>
              </a:extLst>
            </p:cNvPr>
            <p:cNvSpPr/>
            <p:nvPr/>
          </p:nvSpPr>
          <p:spPr>
            <a:xfrm rot="10800000">
              <a:off x="3875847" y="1752974"/>
              <a:ext cx="576064" cy="2376264"/>
            </a:xfrm>
            <a:prstGeom prst="triangle">
              <a:avLst>
                <a:gd name="adj" fmla="val 46252"/>
              </a:avLst>
            </a:prstGeom>
            <a:pattFill prst="pct90">
              <a:fgClr>
                <a:schemeClr val="accent1"/>
              </a:fgClr>
              <a:bgClr>
                <a:schemeClr val="bg1"/>
              </a:bgClr>
            </a:patt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reflection blurRad="6350" stA="50000" endA="275" endPos="40000" dist="1016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="" xmlns:a16="http://schemas.microsoft.com/office/drawing/2014/main" id="{85103F00-003C-47B3-9131-AA12DE50448F}"/>
                </a:ext>
              </a:extLst>
            </p:cNvPr>
            <p:cNvSpPr/>
            <p:nvPr/>
          </p:nvSpPr>
          <p:spPr>
            <a:xfrm rot="10800000">
              <a:off x="5305299" y="1752974"/>
              <a:ext cx="576064" cy="2376264"/>
            </a:xfrm>
            <a:prstGeom prst="triangle">
              <a:avLst>
                <a:gd name="adj" fmla="val 46252"/>
              </a:avLst>
            </a:prstGeom>
            <a:pattFill prst="pct90">
              <a:fgClr>
                <a:schemeClr val="accent1"/>
              </a:fgClr>
              <a:bgClr>
                <a:schemeClr val="bg1"/>
              </a:bgClr>
            </a:patt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reflection blurRad="6350" stA="50000" endA="275" endPos="40000" dist="1016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="" xmlns:a16="http://schemas.microsoft.com/office/drawing/2014/main" id="{AB13B3FA-3E7A-4A1B-A214-593D09731882}"/>
                </a:ext>
              </a:extLst>
            </p:cNvPr>
            <p:cNvSpPr/>
            <p:nvPr/>
          </p:nvSpPr>
          <p:spPr>
            <a:xfrm rot="10800000">
              <a:off x="4544742" y="1758875"/>
              <a:ext cx="576064" cy="2376264"/>
            </a:xfrm>
            <a:prstGeom prst="triangle">
              <a:avLst>
                <a:gd name="adj" fmla="val 46252"/>
              </a:avLst>
            </a:prstGeom>
            <a:pattFill prst="pct90">
              <a:fgClr>
                <a:schemeClr val="accent1"/>
              </a:fgClr>
              <a:bgClr>
                <a:schemeClr val="bg1"/>
              </a:bgClr>
            </a:patt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reflection blurRad="6350" stA="50000" endA="275" endPos="40000" dist="1016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35392" y="3664262"/>
            <a:ext cx="2133089" cy="2202648"/>
            <a:chOff x="1535392" y="3664262"/>
            <a:chExt cx="2133089" cy="2202648"/>
          </a:xfrm>
        </p:grpSpPr>
        <p:sp>
          <p:nvSpPr>
            <p:cNvPr id="2" name="Isosceles Triangle 1">
              <a:extLst>
                <a:ext uri="{FF2B5EF4-FFF2-40B4-BE49-F238E27FC236}">
                  <a16:creationId xmlns="" xmlns:a16="http://schemas.microsoft.com/office/drawing/2014/main" id="{5BA72D7F-595F-474B-BC62-6A9998BEDA79}"/>
                </a:ext>
              </a:extLst>
            </p:cNvPr>
            <p:cNvSpPr/>
            <p:nvPr/>
          </p:nvSpPr>
          <p:spPr>
            <a:xfrm rot="10800000">
              <a:off x="1535392" y="3664262"/>
              <a:ext cx="576064" cy="1749618"/>
            </a:xfrm>
            <a:prstGeom prst="triangle">
              <a:avLst>
                <a:gd name="adj" fmla="val 46252"/>
              </a:avLst>
            </a:prstGeom>
            <a:pattFill prst="lgCheck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accent1">
                  <a:shade val="50000"/>
                  <a:alpha val="38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="" xmlns:a16="http://schemas.microsoft.com/office/drawing/2014/main" id="{2C455D92-60B0-45FB-97E5-BB0D0EBB4F73}"/>
                </a:ext>
              </a:extLst>
            </p:cNvPr>
            <p:cNvSpPr/>
            <p:nvPr/>
          </p:nvSpPr>
          <p:spPr>
            <a:xfrm rot="11869599">
              <a:off x="1871498" y="3719274"/>
              <a:ext cx="576064" cy="1749618"/>
            </a:xfrm>
            <a:prstGeom prst="triangle">
              <a:avLst>
                <a:gd name="adj" fmla="val 46252"/>
              </a:avLst>
            </a:prstGeom>
            <a:pattFill prst="ltHorz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accent1">
                  <a:shade val="50000"/>
                  <a:alpha val="38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="" xmlns:a16="http://schemas.microsoft.com/office/drawing/2014/main" id="{630E24FF-BFDD-483E-8031-B4F81E681971}"/>
                </a:ext>
              </a:extLst>
            </p:cNvPr>
            <p:cNvSpPr/>
            <p:nvPr/>
          </p:nvSpPr>
          <p:spPr>
            <a:xfrm rot="15302740">
              <a:off x="2476856" y="4379460"/>
              <a:ext cx="576064" cy="1749618"/>
            </a:xfrm>
            <a:prstGeom prst="triangle">
              <a:avLst>
                <a:gd name="adj" fmla="val 46252"/>
              </a:avLst>
            </a:prstGeom>
            <a:pattFill prst="lgCheck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accent1">
                  <a:shade val="50000"/>
                  <a:alpha val="38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="" xmlns:a16="http://schemas.microsoft.com/office/drawing/2014/main" id="{91157DD8-948A-47F5-BAD3-49264FACF749}"/>
                </a:ext>
              </a:extLst>
            </p:cNvPr>
            <p:cNvSpPr/>
            <p:nvPr/>
          </p:nvSpPr>
          <p:spPr>
            <a:xfrm rot="13033048">
              <a:off x="2148385" y="3863989"/>
              <a:ext cx="576064" cy="1749618"/>
            </a:xfrm>
            <a:prstGeom prst="triangle">
              <a:avLst>
                <a:gd name="adj" fmla="val 46252"/>
              </a:avLst>
            </a:prstGeom>
            <a:pattFill prst="lgCheck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accent1">
                  <a:shade val="50000"/>
                  <a:alpha val="38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="" xmlns:a16="http://schemas.microsoft.com/office/drawing/2014/main" id="{3459742F-831F-4DDF-A6B7-8FB8195B562C}"/>
                </a:ext>
              </a:extLst>
            </p:cNvPr>
            <p:cNvSpPr/>
            <p:nvPr/>
          </p:nvSpPr>
          <p:spPr>
            <a:xfrm rot="14197978">
              <a:off x="2344557" y="4086611"/>
              <a:ext cx="576064" cy="1749618"/>
            </a:xfrm>
            <a:prstGeom prst="triangle">
              <a:avLst>
                <a:gd name="adj" fmla="val 46252"/>
              </a:avLst>
            </a:prstGeom>
            <a:pattFill prst="ltHorz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accent1">
                  <a:shade val="50000"/>
                  <a:alpha val="38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="" xmlns:a16="http://schemas.microsoft.com/office/drawing/2014/main" id="{67C8A6D4-0914-4CD9-B783-3EEC22923F15}"/>
                </a:ext>
              </a:extLst>
            </p:cNvPr>
            <p:cNvSpPr/>
            <p:nvPr/>
          </p:nvSpPr>
          <p:spPr>
            <a:xfrm rot="16409461">
              <a:off x="2505640" y="4704069"/>
              <a:ext cx="576064" cy="1749618"/>
            </a:xfrm>
            <a:prstGeom prst="triangle">
              <a:avLst>
                <a:gd name="adj" fmla="val 46252"/>
              </a:avLst>
            </a:prstGeom>
            <a:pattFill prst="ltHorz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accent1">
                  <a:shade val="50000"/>
                  <a:alpha val="38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ED45CB24-8213-4088-853E-272C6C3F004B}"/>
              </a:ext>
            </a:extLst>
          </p:cNvPr>
          <p:cNvSpPr txBox="1"/>
          <p:nvPr/>
        </p:nvSpPr>
        <p:spPr>
          <a:xfrm>
            <a:off x="539550" y="1505190"/>
            <a:ext cx="43204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Can you create tessellations using </a:t>
            </a:r>
            <a:r>
              <a:rPr lang="en-GB" sz="2400" dirty="0">
                <a:latin typeface="Kozuka Gothic Pro B" pitchFamily="34" charset="-128"/>
                <a:ea typeface="Kozuka Gothic Pro B" pitchFamily="34" charset="-128"/>
              </a:rPr>
              <a:t>isosceles triangles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?</a:t>
            </a:r>
          </a:p>
          <a:p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Use the isometric paper to help you create your designs. </a:t>
            </a:r>
          </a:p>
        </p:txBody>
      </p:sp>
    </p:spTree>
    <p:extLst>
      <p:ext uri="{BB962C8B-B14F-4D97-AF65-F5344CB8AC3E}">
        <p14:creationId xmlns:p14="http://schemas.microsoft.com/office/powerpoint/2010/main" val="21698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hlinkClick r:id="rId3"/>
              </a:rPr>
              <a:t>"#</a:t>
            </a:r>
            <a:r>
              <a:rPr lang="en-GB" dirty="0">
                <a:solidFill>
                  <a:schemeClr val="bg1"/>
                </a:solidFill>
                <a:hlinkClick r:id="rId3"/>
              </a:rPr>
              <a:t>9333 trotting tortoise (</a:t>
            </a:r>
            <a:r>
              <a:rPr lang="ja-JP" altLang="en-US" dirty="0">
                <a:solidFill>
                  <a:schemeClr val="bg1"/>
                </a:solidFill>
                <a:hlinkClick r:id="rId3"/>
              </a:rPr>
              <a:t>カメ</a:t>
            </a:r>
            <a:r>
              <a:rPr lang="en-US" altLang="ja-JP" dirty="0">
                <a:solidFill>
                  <a:schemeClr val="bg1"/>
                </a:solidFill>
                <a:hlinkClick r:id="rId3"/>
              </a:rPr>
              <a:t>)"</a:t>
            </a:r>
            <a:r>
              <a:rPr lang="ja-JP" altLang="en-US" dirty="0">
                <a:solidFill>
                  <a:schemeClr val="bg1"/>
                </a:solidFill>
              </a:rPr>
              <a:t> </a:t>
            </a:r>
            <a:r>
              <a:rPr lang="en-GB" dirty="0">
                <a:solidFill>
                  <a:schemeClr val="bg1"/>
                </a:solidFill>
              </a:rPr>
              <a:t>by </a:t>
            </a:r>
            <a:r>
              <a:rPr lang="en-GB" dirty="0">
                <a:solidFill>
                  <a:schemeClr val="bg1"/>
                </a:solidFill>
                <a:hlinkClick r:id="rId4"/>
              </a:rPr>
              <a:t>Nemo's great uncle</a:t>
            </a:r>
            <a:r>
              <a:rPr lang="en-GB" dirty="0">
                <a:solidFill>
                  <a:schemeClr val="bg1"/>
                </a:solidFill>
              </a:rPr>
              <a:t> is licensed under </a:t>
            </a:r>
            <a:r>
              <a:rPr lang="en-GB" dirty="0">
                <a:solidFill>
                  <a:schemeClr val="bg1"/>
                </a:solidFill>
                <a:hlinkClick r:id="rId5"/>
              </a:rPr>
              <a:t>CC BY-NC-SA 2.0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760" y="312677"/>
            <a:ext cx="7339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Topic </a:t>
            </a:r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3: </a:t>
            </a:r>
            <a:r>
              <a:rPr lang="en-GB" sz="4800" b="1" dirty="0" err="1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Kikko</a:t>
            </a:r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 Pattern</a:t>
            </a:r>
          </a:p>
        </p:txBody>
      </p:sp>
      <p:pic>
        <p:nvPicPr>
          <p:cNvPr id="7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86D8BC2-900F-418E-9F13-FBAF8E0DE147}"/>
              </a:ext>
            </a:extLst>
          </p:cNvPr>
          <p:cNvSpPr txBox="1"/>
          <p:nvPr/>
        </p:nvSpPr>
        <p:spPr>
          <a:xfrm>
            <a:off x="539552" y="4757033"/>
            <a:ext cx="8382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This pattern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was also inspired by an animal. </a:t>
            </a:r>
          </a:p>
          <a:p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Can you guess which one? </a:t>
            </a:r>
          </a:p>
          <a:p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8" t="4011" r="5257" b="34641"/>
          <a:stretch/>
        </p:blipFill>
        <p:spPr>
          <a:xfrm>
            <a:off x="1043608" y="1556792"/>
            <a:ext cx="3373392" cy="3060000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539552" y="5739704"/>
            <a:ext cx="788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Kozuka Gothic Pro B" pitchFamily="34" charset="-128"/>
                <a:ea typeface="Kozuka Gothic Pro B" pitchFamily="34" charset="-128"/>
              </a:rPr>
              <a:t>Answer: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The pattern is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modelled on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a turtle shell! </a:t>
            </a:r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50267"/>
            <a:ext cx="3060000" cy="306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977653" y="1052736"/>
            <a:ext cx="1753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亀</a:t>
            </a:r>
            <a:r>
              <a:rPr lang="ja-JP" altLang="en-US" sz="2400" dirty="0" smtClean="0">
                <a:solidFill>
                  <a:srgbClr val="FF0000"/>
                </a:solidFill>
              </a:rPr>
              <a:t>甲</a:t>
            </a:r>
            <a:r>
              <a:rPr lang="ja-JP" altLang="en-US" sz="2400" dirty="0">
                <a:solidFill>
                  <a:srgbClr val="FF0000"/>
                </a:solidFill>
              </a:rPr>
              <a:t>模</a:t>
            </a:r>
            <a:r>
              <a:rPr lang="ja-JP" altLang="en-US" sz="2400" dirty="0" smtClean="0">
                <a:solidFill>
                  <a:srgbClr val="FF0000"/>
                </a:solidFill>
              </a:rPr>
              <a:t>様</a:t>
            </a:r>
            <a:endParaRPr lang="en-GB" sz="24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2603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65093"/>
            <a:ext cx="9143999" cy="365125"/>
          </a:xfrm>
        </p:spPr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Image by </a:t>
            </a:r>
            <a:r>
              <a:rPr lang="en-GB" dirty="0" err="1" smtClean="0">
                <a:solidFill>
                  <a:schemeClr val="bg1"/>
                </a:solidFill>
                <a:hlinkClick r:id="rId3" tooltip="User:Samuraiantiqueworld"/>
              </a:rPr>
              <a:t>Samuraiantiqueworld</a:t>
            </a:r>
            <a:r>
              <a:rPr lang="en-GB" dirty="0" smtClean="0">
                <a:solidFill>
                  <a:schemeClr val="bg1"/>
                </a:solidFill>
              </a:rPr>
              <a:t> is licensed under </a:t>
            </a:r>
            <a:r>
              <a:rPr lang="en-GB" dirty="0" smtClean="0">
                <a:hlinkClick r:id="rId4"/>
              </a:rPr>
              <a:t>CC </a:t>
            </a:r>
            <a:r>
              <a:rPr lang="en-GB" dirty="0">
                <a:hlinkClick r:id="rId4"/>
              </a:rPr>
              <a:t>BY-SA 3.0</a:t>
            </a:r>
            <a:endParaRPr lang="en-GB" dirty="0"/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050" y="352559"/>
            <a:ext cx="7361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Topic </a:t>
            </a:r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3: </a:t>
            </a:r>
            <a:r>
              <a:rPr lang="en-GB" sz="4800" b="1" dirty="0" err="1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Kikko</a:t>
            </a:r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 </a:t>
            </a:r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Pattern</a:t>
            </a:r>
          </a:p>
        </p:txBody>
      </p:sp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6C82CE2-BBAD-4DE0-9554-3BB10C5D1F8F}"/>
              </a:ext>
            </a:extLst>
          </p:cNvPr>
          <p:cNvSpPr txBox="1"/>
          <p:nvPr/>
        </p:nvSpPr>
        <p:spPr>
          <a:xfrm>
            <a:off x="323528" y="1916832"/>
            <a:ext cx="367240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The pattern also appears in Japanese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armour worn by samurai and soldiers in the past. </a:t>
            </a:r>
          </a:p>
          <a:p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The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metal plates are joined together to form a protective covering.  </a:t>
            </a:r>
            <a:endParaRPr lang="en-GB" sz="2400" dirty="0" smtClean="0">
              <a:latin typeface="Kozuka Gothic Pro R" pitchFamily="34" charset="-128"/>
              <a:ea typeface="Kozuka Gothic Pro R" pitchFamily="34" charset="-128"/>
            </a:endParaRPr>
          </a:p>
          <a:p>
            <a:endParaRPr lang="en-US" dirty="0">
              <a:solidFill>
                <a:schemeClr val="tx2"/>
              </a:solidFill>
              <a:latin typeface="Agency FB" panose="020B0503020202020204" pitchFamily="34" charset="0"/>
              <a:ea typeface="Kozuka Gothic Pro B"/>
            </a:endParaRPr>
          </a:p>
          <a:p>
            <a:endParaRPr lang="en-GB" dirty="0">
              <a:solidFill>
                <a:schemeClr val="tx2"/>
              </a:solidFill>
              <a:latin typeface="Agency FB" panose="020B0503020202020204" pitchFamily="34" charset="0"/>
              <a:ea typeface="Kozuka Gothic Pro B"/>
            </a:endParaRP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81" y="1916832"/>
            <a:ext cx="4320000" cy="324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4679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Image by </a:t>
            </a:r>
            <a:r>
              <a:rPr lang="en-GB" dirty="0" smtClean="0">
                <a:solidFill>
                  <a:schemeClr val="bg1"/>
                </a:solidFill>
                <a:hlinkClick r:id="rId3"/>
              </a:rPr>
              <a:t>Matthew </a:t>
            </a:r>
            <a:r>
              <a:rPr lang="en-GB" dirty="0">
                <a:solidFill>
                  <a:schemeClr val="bg1"/>
                </a:solidFill>
                <a:hlinkClick r:id="rId3"/>
              </a:rPr>
              <a:t>T Rader, https://matthewtrader.com</a:t>
            </a:r>
            <a:r>
              <a:rPr lang="en-GB" dirty="0">
                <a:solidFill>
                  <a:schemeClr val="bg1"/>
                </a:solidFill>
              </a:rPr>
              <a:t>, </a:t>
            </a:r>
            <a:r>
              <a:rPr lang="en-GB" dirty="0">
                <a:solidFill>
                  <a:schemeClr val="bg1"/>
                </a:solidFill>
                <a:hlinkClick r:id="rId4"/>
              </a:rPr>
              <a:t>CC BY-SA </a:t>
            </a:r>
            <a:r>
              <a:rPr lang="en-GB" dirty="0" smtClean="0">
                <a:solidFill>
                  <a:schemeClr val="bg1"/>
                </a:solidFill>
                <a:hlinkClick r:id="rId4"/>
              </a:rPr>
              <a:t>4.0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385" y="332656"/>
            <a:ext cx="7441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Topic </a:t>
            </a:r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3: </a:t>
            </a:r>
            <a:r>
              <a:rPr lang="en-GB" sz="4800" b="1" dirty="0" err="1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Kikko</a:t>
            </a:r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 </a:t>
            </a:r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Pattern</a:t>
            </a:r>
          </a:p>
        </p:txBody>
      </p:sp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6C82CE2-BBAD-4DE0-9554-3BB10C5D1F8F}"/>
              </a:ext>
            </a:extLst>
          </p:cNvPr>
          <p:cNvSpPr txBox="1"/>
          <p:nvPr/>
        </p:nvSpPr>
        <p:spPr>
          <a:xfrm>
            <a:off x="353290" y="1223121"/>
            <a:ext cx="39161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2"/>
              </a:solidFill>
              <a:latin typeface="Agency FB" panose="020B0503020202020204" pitchFamily="34" charset="0"/>
              <a:ea typeface="Kozuka Gothic Pro B"/>
            </a:endParaRPr>
          </a:p>
          <a:p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What shape makes up the </a:t>
            </a:r>
            <a:r>
              <a:rPr lang="en-GB" sz="2200" dirty="0" err="1" smtClean="0">
                <a:latin typeface="Kozuka Gothic Pro R" pitchFamily="34" charset="-128"/>
                <a:ea typeface="Kozuka Gothic Pro R" pitchFamily="34" charset="-128"/>
              </a:rPr>
              <a:t>kikko</a:t>
            </a:r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pattern? </a:t>
            </a:r>
            <a:endParaRPr lang="en-GB" sz="2200" dirty="0" smtClean="0">
              <a:latin typeface="Kozuka Gothic Pro R" pitchFamily="34" charset="-128"/>
              <a:ea typeface="Kozuka Gothic Pro R" pitchFamily="34" charset="-128"/>
            </a:endParaRPr>
          </a:p>
          <a:p>
            <a:endParaRPr lang="en-GB" sz="22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Did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you know that this mathematical tessellation makes up </a:t>
            </a:r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one of the strongest patterns in </a:t>
            </a:r>
            <a:r>
              <a:rPr lang="en-GB" sz="2200" dirty="0" smtClean="0">
                <a:latin typeface="Kozuka Gothic Pro B" pitchFamily="34" charset="-128"/>
                <a:ea typeface="Kozuka Gothic Pro B" pitchFamily="34" charset="-128"/>
              </a:rPr>
              <a:t>nature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?</a:t>
            </a:r>
            <a:endParaRPr lang="en-GB" sz="2200" dirty="0" smtClean="0">
              <a:latin typeface="Kozuka Gothic Pro R" pitchFamily="34" charset="-128"/>
              <a:ea typeface="Kozuka Gothic Pro R" pitchFamily="34" charset="-128"/>
            </a:endParaRPr>
          </a:p>
          <a:p>
            <a:endParaRPr lang="en-GB" sz="22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Where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else have you seen this </a:t>
            </a:r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pattern?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C</a:t>
            </a:r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an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you see where its strength can be a useful quality?</a:t>
            </a:r>
          </a:p>
          <a:p>
            <a:endParaRPr lang="en-GB" dirty="0">
              <a:solidFill>
                <a:schemeClr val="tx2"/>
              </a:solidFill>
              <a:latin typeface="Agency FB" panose="020B0503020202020204" pitchFamily="34" charset="0"/>
              <a:ea typeface="Kozuka Gothic Pro B"/>
            </a:endParaRPr>
          </a:p>
          <a:p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4349148" y="1916832"/>
            <a:ext cx="4314112" cy="3207879"/>
            <a:chOff x="4211960" y="1784789"/>
            <a:chExt cx="4314112" cy="32078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Hexagon 24">
              <a:extLst>
                <a:ext uri="{FF2B5EF4-FFF2-40B4-BE49-F238E27FC236}">
                  <a16:creationId xmlns="" xmlns:a16="http://schemas.microsoft.com/office/drawing/2014/main" id="{D04D6654-3530-4388-9614-A5C90630439A}"/>
                </a:ext>
              </a:extLst>
            </p:cNvPr>
            <p:cNvSpPr/>
            <p:nvPr/>
          </p:nvSpPr>
          <p:spPr>
            <a:xfrm>
              <a:off x="4211960" y="2723344"/>
              <a:ext cx="1060704" cy="914400"/>
            </a:xfrm>
            <a:prstGeom prst="hexag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Hexagon 27">
              <a:extLst>
                <a:ext uri="{FF2B5EF4-FFF2-40B4-BE49-F238E27FC236}">
                  <a16:creationId xmlns="" xmlns:a16="http://schemas.microsoft.com/office/drawing/2014/main" id="{3F6723AC-C871-4069-B36E-300EF83A7A5D}"/>
                </a:ext>
              </a:extLst>
            </p:cNvPr>
            <p:cNvSpPr/>
            <p:nvPr/>
          </p:nvSpPr>
          <p:spPr>
            <a:xfrm>
              <a:off x="5030428" y="3163868"/>
              <a:ext cx="1060704" cy="914400"/>
            </a:xfrm>
            <a:prstGeom prst="hexag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Hexagon 29">
              <a:extLst>
                <a:ext uri="{FF2B5EF4-FFF2-40B4-BE49-F238E27FC236}">
                  <a16:creationId xmlns="" xmlns:a16="http://schemas.microsoft.com/office/drawing/2014/main" id="{DAC0BA5E-381E-4F1A-86F5-98D34F9C9F5B}"/>
                </a:ext>
              </a:extLst>
            </p:cNvPr>
            <p:cNvSpPr/>
            <p:nvPr/>
          </p:nvSpPr>
          <p:spPr>
            <a:xfrm>
              <a:off x="5030428" y="2249468"/>
              <a:ext cx="1060704" cy="914400"/>
            </a:xfrm>
            <a:prstGeom prst="hexag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Hexagon 31">
              <a:extLst>
                <a:ext uri="{FF2B5EF4-FFF2-40B4-BE49-F238E27FC236}">
                  <a16:creationId xmlns="" xmlns:a16="http://schemas.microsoft.com/office/drawing/2014/main" id="{6ECC11AB-E5D1-432D-BC79-8425E9E4C9F8}"/>
                </a:ext>
              </a:extLst>
            </p:cNvPr>
            <p:cNvSpPr/>
            <p:nvPr/>
          </p:nvSpPr>
          <p:spPr>
            <a:xfrm>
              <a:off x="4211960" y="3621068"/>
              <a:ext cx="1060704" cy="914400"/>
            </a:xfrm>
            <a:prstGeom prst="hexag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Hexagon 33">
              <a:extLst>
                <a:ext uri="{FF2B5EF4-FFF2-40B4-BE49-F238E27FC236}">
                  <a16:creationId xmlns="" xmlns:a16="http://schemas.microsoft.com/office/drawing/2014/main" id="{3F6723AC-C871-4069-B36E-300EF83A7A5D}"/>
                </a:ext>
              </a:extLst>
            </p:cNvPr>
            <p:cNvSpPr/>
            <p:nvPr/>
          </p:nvSpPr>
          <p:spPr>
            <a:xfrm>
              <a:off x="5030428" y="4078268"/>
              <a:ext cx="1060704" cy="914400"/>
            </a:xfrm>
            <a:prstGeom prst="hexag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Hexagon 34">
              <a:extLst>
                <a:ext uri="{FF2B5EF4-FFF2-40B4-BE49-F238E27FC236}">
                  <a16:creationId xmlns="" xmlns:a16="http://schemas.microsoft.com/office/drawing/2014/main" id="{3F6723AC-C871-4069-B36E-300EF83A7A5D}"/>
                </a:ext>
              </a:extLst>
            </p:cNvPr>
            <p:cNvSpPr/>
            <p:nvPr/>
          </p:nvSpPr>
          <p:spPr>
            <a:xfrm>
              <a:off x="5847911" y="2699189"/>
              <a:ext cx="1060704" cy="914400"/>
            </a:xfrm>
            <a:prstGeom prst="hexag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Hexagon 35">
              <a:extLst>
                <a:ext uri="{FF2B5EF4-FFF2-40B4-BE49-F238E27FC236}">
                  <a16:creationId xmlns="" xmlns:a16="http://schemas.microsoft.com/office/drawing/2014/main" id="{3F6723AC-C871-4069-B36E-300EF83A7A5D}"/>
                </a:ext>
              </a:extLst>
            </p:cNvPr>
            <p:cNvSpPr/>
            <p:nvPr/>
          </p:nvSpPr>
          <p:spPr>
            <a:xfrm>
              <a:off x="6646754" y="3141166"/>
              <a:ext cx="1060704" cy="914400"/>
            </a:xfrm>
            <a:prstGeom prst="hexag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Hexagon 36">
              <a:extLst>
                <a:ext uri="{FF2B5EF4-FFF2-40B4-BE49-F238E27FC236}">
                  <a16:creationId xmlns="" xmlns:a16="http://schemas.microsoft.com/office/drawing/2014/main" id="{3F6723AC-C871-4069-B36E-300EF83A7A5D}"/>
                </a:ext>
              </a:extLst>
            </p:cNvPr>
            <p:cNvSpPr/>
            <p:nvPr/>
          </p:nvSpPr>
          <p:spPr>
            <a:xfrm>
              <a:off x="5847911" y="3613589"/>
              <a:ext cx="1060704" cy="914400"/>
            </a:xfrm>
            <a:prstGeom prst="hexag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Hexagon 37">
              <a:extLst>
                <a:ext uri="{FF2B5EF4-FFF2-40B4-BE49-F238E27FC236}">
                  <a16:creationId xmlns="" xmlns:a16="http://schemas.microsoft.com/office/drawing/2014/main" id="{3F6723AC-C871-4069-B36E-300EF83A7A5D}"/>
                </a:ext>
              </a:extLst>
            </p:cNvPr>
            <p:cNvSpPr/>
            <p:nvPr/>
          </p:nvSpPr>
          <p:spPr>
            <a:xfrm>
              <a:off x="6663929" y="2226766"/>
              <a:ext cx="1060704" cy="914400"/>
            </a:xfrm>
            <a:prstGeom prst="hexag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Hexagon 38">
              <a:extLst>
                <a:ext uri="{FF2B5EF4-FFF2-40B4-BE49-F238E27FC236}">
                  <a16:creationId xmlns="" xmlns:a16="http://schemas.microsoft.com/office/drawing/2014/main" id="{3F6723AC-C871-4069-B36E-300EF83A7A5D}"/>
                </a:ext>
              </a:extLst>
            </p:cNvPr>
            <p:cNvSpPr/>
            <p:nvPr/>
          </p:nvSpPr>
          <p:spPr>
            <a:xfrm>
              <a:off x="7465368" y="2706668"/>
              <a:ext cx="1060704" cy="914400"/>
            </a:xfrm>
            <a:prstGeom prst="hexag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Hexagon 39">
              <a:extLst>
                <a:ext uri="{FF2B5EF4-FFF2-40B4-BE49-F238E27FC236}">
                  <a16:creationId xmlns="" xmlns:a16="http://schemas.microsoft.com/office/drawing/2014/main" id="{DAC0BA5E-381E-4F1A-86F5-98D34F9C9F5B}"/>
                </a:ext>
              </a:extLst>
            </p:cNvPr>
            <p:cNvSpPr/>
            <p:nvPr/>
          </p:nvSpPr>
          <p:spPr>
            <a:xfrm>
              <a:off x="5846786" y="1784789"/>
              <a:ext cx="1060704" cy="914400"/>
            </a:xfrm>
            <a:prstGeom prst="hexag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402" y="1750626"/>
            <a:ext cx="4489847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07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emoji </a:t>
            </a:r>
            <a:r>
              <a:rPr lang="en-GB" dirty="0">
                <a:solidFill>
                  <a:schemeClr val="bg1"/>
                </a:solidFill>
              </a:rPr>
              <a:t>designed by </a:t>
            </a:r>
            <a:r>
              <a:rPr lang="en-GB" dirty="0" err="1">
                <a:solidFill>
                  <a:schemeClr val="bg1"/>
                </a:solidFill>
                <a:hlinkClick r:id="rId3"/>
              </a:rPr>
              <a:t>OpenMoji</a:t>
            </a:r>
            <a:r>
              <a:rPr lang="en-GB" dirty="0">
                <a:solidFill>
                  <a:schemeClr val="bg1"/>
                </a:solidFill>
              </a:rPr>
              <a:t> under license: </a:t>
            </a:r>
            <a:r>
              <a:rPr lang="en-GB" dirty="0">
                <a:solidFill>
                  <a:schemeClr val="bg1"/>
                </a:solidFill>
                <a:hlinkClick r:id="rId4"/>
              </a:rPr>
              <a:t>CC BY-SA 4.0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297159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Task 3</a:t>
            </a:r>
          </a:p>
        </p:txBody>
      </p:sp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61CB316-BC66-4A72-98E5-D248F99571F1}"/>
              </a:ext>
            </a:extLst>
          </p:cNvPr>
          <p:cNvSpPr txBox="1"/>
          <p:nvPr/>
        </p:nvSpPr>
        <p:spPr>
          <a:xfrm>
            <a:off x="402134" y="1197548"/>
            <a:ext cx="833973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Draw a hexagon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on the isometric </a:t>
            </a:r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paper.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Measure one of the internal </a:t>
            </a:r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angles.</a:t>
            </a:r>
            <a:endParaRPr lang="en-GB" sz="2200" dirty="0">
              <a:latin typeface="Kozuka Gothic Pro R" pitchFamily="34" charset="-128"/>
              <a:ea typeface="Kozuka Gothic Pro R" pitchFamily="34" charset="-128"/>
            </a:endParaRPr>
          </a:p>
          <a:p>
            <a:endParaRPr lang="en-GB" sz="22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1. What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is the size of one interior Angle?</a:t>
            </a:r>
          </a:p>
          <a:p>
            <a:endParaRPr lang="en-GB" sz="22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Draw a tessellation with regular </a:t>
            </a:r>
            <a:r>
              <a:rPr lang="en-GB" sz="2200" dirty="0" smtClean="0">
                <a:latin typeface="Kozuka Gothic Pro B" pitchFamily="34" charset="-128"/>
                <a:ea typeface="Kozuka Gothic Pro B" pitchFamily="34" charset="-128"/>
              </a:rPr>
              <a:t>hexagons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on the isometric </a:t>
            </a:r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paper. </a:t>
            </a:r>
          </a:p>
          <a:p>
            <a:endParaRPr lang="en-GB" sz="22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2. How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many angles fit together at the </a:t>
            </a:r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point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? </a:t>
            </a:r>
            <a:endParaRPr lang="en-GB" sz="2200" dirty="0" smtClean="0">
              <a:latin typeface="Kozuka Gothic Pro R" pitchFamily="34" charset="-128"/>
              <a:ea typeface="Kozuka Gothic Pro R" pitchFamily="34" charset="-128"/>
            </a:endParaRPr>
          </a:p>
          <a:p>
            <a:endParaRPr lang="en-GB" sz="2200" dirty="0" smtClean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3. What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do all the angles at a point total? </a:t>
            </a:r>
          </a:p>
          <a:p>
            <a:endParaRPr lang="en-GB" dirty="0" smtClean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Now you can colour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in your </a:t>
            </a:r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design. </a:t>
            </a:r>
            <a:endParaRPr lang="en-GB" sz="2200" dirty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964" y="4626285"/>
            <a:ext cx="1427692" cy="142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23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201421" cy="3240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smtClean="0">
                <a:solidFill>
                  <a:schemeClr val="bg1">
                    <a:lumMod val="95000"/>
                  </a:schemeClr>
                </a:solidFill>
              </a:rPr>
              <a:t>©Ali Chaudhry in collaboration with the Japan 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297159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Task 3</a:t>
            </a:r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7247" r="49228" b="8047"/>
          <a:stretch/>
        </p:blipFill>
        <p:spPr>
          <a:xfrm>
            <a:off x="1403648" y="1211200"/>
            <a:ext cx="4131732" cy="3657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87328" y="5734472"/>
            <a:ext cx="6066856" cy="3693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Kozuka Gothic Pro B" pitchFamily="34" charset="-128"/>
                <a:ea typeface="Kozuka Gothic Pro B" pitchFamily="34" charset="-128"/>
              </a:rPr>
              <a:t>Hint: </a:t>
            </a:r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Remember to always start measuring from the zero!</a:t>
            </a:r>
            <a:endParaRPr lang="en-GB" dirty="0">
              <a:latin typeface="Kozuka Gothic Pro R" pitchFamily="34" charset="-128"/>
              <a:ea typeface="Kozuka Gothic Pro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2370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3" y="400554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Starter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smtClean="0">
                <a:solidFill>
                  <a:schemeClr val="bg1">
                    <a:lumMod val="95000"/>
                  </a:schemeClr>
                </a:solidFill>
              </a:rPr>
              <a:t>©Ali Chaudhry in collaboration with the Japan 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5C97C67-2D89-4172-A9B8-7CB74B864E7C}"/>
              </a:ext>
            </a:extLst>
          </p:cNvPr>
          <p:cNvSpPr txBox="1"/>
          <p:nvPr/>
        </p:nvSpPr>
        <p:spPr>
          <a:xfrm>
            <a:off x="402134" y="5718373"/>
            <a:ext cx="8339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Kristen ITC" panose="03050502040202030202" pitchFamily="66" charset="0"/>
              </a:rPr>
              <a:t>What shapes can you see </a:t>
            </a:r>
            <a:r>
              <a:rPr lang="en-GB" sz="2400" dirty="0" smtClean="0">
                <a:latin typeface="Kristen ITC" panose="03050502040202030202" pitchFamily="66" charset="0"/>
              </a:rPr>
              <a:t>in this pattern? </a:t>
            </a:r>
            <a:endParaRPr lang="en-GB" sz="2400" dirty="0"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" t="3115" b="3858"/>
          <a:stretch/>
        </p:blipFill>
        <p:spPr>
          <a:xfrm>
            <a:off x="1202396" y="1208871"/>
            <a:ext cx="6870805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78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-13247" y="6453336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Image: </a:t>
            </a:r>
            <a:r>
              <a:rPr lang="ja-JP" altLang="en-US" u="sng" dirty="0" smtClean="0">
                <a:solidFill>
                  <a:schemeClr val="bg1"/>
                </a:solidFill>
                <a:hlinkClick r:id="rId3"/>
              </a:rPr>
              <a:t>森</a:t>
            </a:r>
            <a:r>
              <a:rPr lang="ja-JP" altLang="en-US" u="sng" dirty="0">
                <a:solidFill>
                  <a:schemeClr val="bg1"/>
                </a:solidFill>
                <a:hlinkClick r:id="rId3"/>
              </a:rPr>
              <a:t>正洋デザイン研究所 </a:t>
            </a:r>
            <a:r>
              <a:rPr lang="en-US" altLang="ja-JP" u="sng" dirty="0">
                <a:solidFill>
                  <a:schemeClr val="bg1"/>
                </a:solidFill>
                <a:hlinkClick r:id="rId3"/>
              </a:rPr>
              <a:t>(</a:t>
            </a:r>
            <a:r>
              <a:rPr lang="en-GB" u="sng" dirty="0">
                <a:solidFill>
                  <a:schemeClr val="bg1"/>
                </a:solidFill>
                <a:hlinkClick r:id="rId3"/>
              </a:rPr>
              <a:t>Mori Masahiro Design Studio, LLC.)</a:t>
            </a:r>
            <a:r>
              <a:rPr lang="en-GB" dirty="0">
                <a:solidFill>
                  <a:schemeClr val="bg1"/>
                </a:solidFill>
              </a:rPr>
              <a:t>, </a:t>
            </a:r>
            <a:r>
              <a:rPr lang="en-GB" dirty="0">
                <a:solidFill>
                  <a:schemeClr val="bg1"/>
                </a:solidFill>
                <a:hlinkClick r:id="rId4"/>
              </a:rPr>
              <a:t>CC BY 3.0</a:t>
            </a:r>
            <a:r>
              <a:rPr lang="en-GB" dirty="0">
                <a:solidFill>
                  <a:schemeClr val="bg1"/>
                </a:solidFill>
              </a:rPr>
              <a:t>, via Wikimedia Commons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373385"/>
            <a:ext cx="6876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Patterns in Daily Life</a:t>
            </a:r>
            <a:endParaRPr lang="en-GB" sz="44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42818" y="1556792"/>
            <a:ext cx="2030397" cy="1107996"/>
          </a:xfrm>
          <a:prstGeom prst="rect">
            <a:avLst/>
          </a:prstGeom>
          <a:noFill/>
          <a:ln w="38100">
            <a:solidFill>
              <a:srgbClr val="339933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What pattern can you see in the picture? </a:t>
            </a:r>
            <a:endParaRPr lang="en-GB" sz="2200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5" y="1556792"/>
            <a:ext cx="6321895" cy="42145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259632" y="3198167"/>
            <a:ext cx="1512168" cy="15121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7255938" y="3365864"/>
            <a:ext cx="1404156" cy="58477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Kozuka Gothic Pro B" pitchFamily="34" charset="-128"/>
                <a:ea typeface="Kozuka Gothic Pro B" pitchFamily="34" charset="-128"/>
              </a:rPr>
              <a:t>Uroko</a:t>
            </a:r>
            <a:endParaRPr lang="en-GB" sz="3200" dirty="0">
              <a:latin typeface="Kozuka Gothic Pro B" pitchFamily="34" charset="-128"/>
              <a:ea typeface="Kozuka Gothic Pro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8345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" t="4906" r="4071" b="6636"/>
          <a:stretch/>
        </p:blipFill>
        <p:spPr>
          <a:xfrm>
            <a:off x="2974628" y="1628800"/>
            <a:ext cx="5688632" cy="41063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373385"/>
            <a:ext cx="6876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Patterns in Daily Life</a:t>
            </a:r>
            <a:endParaRPr lang="en-GB" sz="44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38626" y="3389594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Kozuka Gothic Pro B" pitchFamily="34" charset="-128"/>
                <a:ea typeface="Kozuka Gothic Pro B" pitchFamily="34" charset="-128"/>
              </a:rPr>
              <a:t>Ichimatsu</a:t>
            </a:r>
            <a:endParaRPr lang="en-GB" sz="3200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64088" y="4365104"/>
            <a:ext cx="3168352" cy="720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0" y="6219001"/>
            <a:ext cx="914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5"/>
              </a:rPr>
              <a:t/>
            </a:r>
            <a:br>
              <a:rPr lang="en-GB" dirty="0">
                <a:solidFill>
                  <a:schemeClr val="bg1"/>
                </a:solidFill>
                <a:hlinkClick r:id="rId5"/>
              </a:rPr>
            </a:br>
            <a:r>
              <a:rPr lang="en-GB" dirty="0" smtClean="0">
                <a:solidFill>
                  <a:schemeClr val="bg1"/>
                </a:solidFill>
              </a:rPr>
              <a:t>Image by </a:t>
            </a:r>
            <a:r>
              <a:rPr lang="en-GB" dirty="0" err="1" smtClean="0">
                <a:solidFill>
                  <a:schemeClr val="bg1"/>
                </a:solidFill>
                <a:hlinkClick r:id="rId5"/>
              </a:rPr>
              <a:t>Comyu</a:t>
            </a:r>
            <a:r>
              <a:rPr lang="en-GB" dirty="0">
                <a:solidFill>
                  <a:schemeClr val="bg1"/>
                </a:solidFill>
              </a:rPr>
              <a:t>, </a:t>
            </a:r>
            <a:r>
              <a:rPr lang="en-GB" dirty="0">
                <a:solidFill>
                  <a:schemeClr val="bg1"/>
                </a:solidFill>
                <a:hlinkClick r:id="rId6"/>
              </a:rPr>
              <a:t>CC BY-SA 3.0</a:t>
            </a:r>
            <a:r>
              <a:rPr lang="en-GB" dirty="0">
                <a:solidFill>
                  <a:schemeClr val="bg1"/>
                </a:solidFill>
              </a:rPr>
              <a:t>, via Wikimedia Commons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1876" y="1628800"/>
            <a:ext cx="2376264" cy="1107996"/>
          </a:xfrm>
          <a:prstGeom prst="rect">
            <a:avLst/>
          </a:prstGeom>
          <a:noFill/>
          <a:ln w="38100">
            <a:solidFill>
              <a:srgbClr val="339933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What pattern can you see in the picture? </a:t>
            </a:r>
            <a:endParaRPr lang="en-GB" sz="2200" dirty="0">
              <a:latin typeface="Kozuka Gothic Pro R" pitchFamily="34" charset="-128"/>
              <a:ea typeface="Kozuka Gothic Pro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4263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373385"/>
            <a:ext cx="6876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Patterns in Daily Life</a:t>
            </a:r>
            <a:endParaRPr lang="en-GB" sz="44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454370" y="2896933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Kozuka Gothic Pro B" pitchFamily="34" charset="-128"/>
                <a:ea typeface="Kozuka Gothic Pro B" pitchFamily="34" charset="-128"/>
              </a:rPr>
              <a:t>kikko</a:t>
            </a:r>
            <a:endParaRPr lang="en-GB" sz="3200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0" y="6219001"/>
            <a:ext cx="914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4"/>
              </a:rPr>
              <a:t/>
            </a:r>
            <a:br>
              <a:rPr lang="en-GB" dirty="0">
                <a:solidFill>
                  <a:schemeClr val="bg1"/>
                </a:solidFill>
                <a:hlinkClick r:id="rId4"/>
              </a:rPr>
            </a:br>
            <a:r>
              <a:rPr lang="en-GB" dirty="0" smtClean="0">
                <a:solidFill>
                  <a:schemeClr val="bg1"/>
                </a:solidFill>
              </a:rPr>
              <a:t>Image © Victoria </a:t>
            </a:r>
            <a:r>
              <a:rPr lang="en-GB" dirty="0">
                <a:solidFill>
                  <a:schemeClr val="bg1"/>
                </a:solidFill>
              </a:rPr>
              <a:t>and Albert Museum, London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5" b="20303"/>
          <a:stretch/>
        </p:blipFill>
        <p:spPr>
          <a:xfrm>
            <a:off x="467544" y="1340768"/>
            <a:ext cx="4936286" cy="480349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411760" y="2271074"/>
            <a:ext cx="1224136" cy="12517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5724128" y="1556792"/>
            <a:ext cx="3024335" cy="769441"/>
          </a:xfrm>
          <a:prstGeom prst="rect">
            <a:avLst/>
          </a:prstGeom>
          <a:noFill/>
          <a:ln w="38100">
            <a:solidFill>
              <a:srgbClr val="339933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What pattern can you see in the picture? </a:t>
            </a:r>
            <a:endParaRPr lang="en-GB" sz="2200" dirty="0">
              <a:latin typeface="Kozuka Gothic Pro R" pitchFamily="34" charset="-128"/>
              <a:ea typeface="Kozuka Gothic Pro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6336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41038"/>
            <a:ext cx="6480720" cy="43225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373385"/>
            <a:ext cx="6876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Patterns in Daily Life</a:t>
            </a:r>
            <a:endParaRPr lang="en-GB" sz="44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983368" y="3002957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Kozuka Gothic Pro B" pitchFamily="34" charset="-128"/>
                <a:ea typeface="Kozuka Gothic Pro B" pitchFamily="34" charset="-128"/>
              </a:rPr>
              <a:t>ichimatsu</a:t>
            </a:r>
            <a:endParaRPr lang="en-GB" sz="3200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0" y="6219001"/>
            <a:ext cx="914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5"/>
              </a:rPr>
              <a:t/>
            </a:r>
            <a:br>
              <a:rPr lang="en-GB" dirty="0">
                <a:solidFill>
                  <a:schemeClr val="bg1"/>
                </a:solidFill>
                <a:hlinkClick r:id="rId5"/>
              </a:rPr>
            </a:br>
            <a:r>
              <a:rPr lang="en-GB" dirty="0">
                <a:solidFill>
                  <a:schemeClr val="bg1"/>
                </a:solidFill>
                <a:hlinkClick r:id="rId6"/>
              </a:rPr>
              <a:t>"kimono fabrics"</a:t>
            </a:r>
            <a:r>
              <a:rPr lang="en-GB" dirty="0">
                <a:solidFill>
                  <a:schemeClr val="bg1"/>
                </a:solidFill>
              </a:rPr>
              <a:t> by </a:t>
            </a:r>
            <a:r>
              <a:rPr lang="en-GB" dirty="0" err="1">
                <a:solidFill>
                  <a:schemeClr val="bg1"/>
                </a:solidFill>
                <a:hlinkClick r:id="rId7"/>
              </a:rPr>
              <a:t>spoony</a:t>
            </a:r>
            <a:r>
              <a:rPr lang="en-GB" dirty="0">
                <a:solidFill>
                  <a:schemeClr val="bg1"/>
                </a:solidFill>
                <a:hlinkClick r:id="rId7"/>
              </a:rPr>
              <a:t> mushroom</a:t>
            </a:r>
            <a:r>
              <a:rPr lang="en-GB" dirty="0">
                <a:solidFill>
                  <a:schemeClr val="bg1"/>
                </a:solidFill>
              </a:rPr>
              <a:t> is licensed under </a:t>
            </a:r>
            <a:r>
              <a:rPr lang="en-GB" dirty="0">
                <a:solidFill>
                  <a:schemeClr val="bg1"/>
                </a:solidFill>
                <a:hlinkClick r:id="rId8"/>
              </a:rPr>
              <a:t>CC BY-NC-SA 2.0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43871" y="2119783"/>
            <a:ext cx="1224136" cy="12517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5580112" y="2852936"/>
            <a:ext cx="1224136" cy="12517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983368" y="1441038"/>
            <a:ext cx="1974259" cy="1107996"/>
          </a:xfrm>
          <a:prstGeom prst="rect">
            <a:avLst/>
          </a:prstGeom>
          <a:noFill/>
          <a:ln w="38100">
            <a:solidFill>
              <a:srgbClr val="339933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What pattern can you see in the picture? </a:t>
            </a:r>
            <a:endParaRPr lang="en-GB" sz="2200" dirty="0">
              <a:latin typeface="Kozuka Gothic Pro R" pitchFamily="34" charset="-128"/>
              <a:ea typeface="Kozuka Gothic Pro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4332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4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8" y="6356350"/>
            <a:ext cx="9033728" cy="365125"/>
          </a:xfrm>
        </p:spPr>
        <p:txBody>
          <a:bodyPr/>
          <a:lstStyle/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©Ali Chaudhry in collaboration with the Japan Society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332656"/>
            <a:ext cx="826772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Extension Activity </a:t>
            </a:r>
          </a:p>
          <a:p>
            <a:endParaRPr lang="en-GB" sz="1600" dirty="0" smtClean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Can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you </a:t>
            </a:r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combine the shapes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that we have looked at and create a tessellation of your own</a:t>
            </a:r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?</a:t>
            </a:r>
          </a:p>
          <a:p>
            <a:endParaRPr lang="en-GB" sz="22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You can colour in the pattern that you make in a creative way. </a:t>
            </a:r>
          </a:p>
          <a:p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Look at the shape below. You can see that </a:t>
            </a:r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a regular hexagon tessellates </a:t>
            </a:r>
            <a:r>
              <a:rPr lang="en-GB" sz="2200" dirty="0" smtClean="0">
                <a:latin typeface="Kozuka Gothic Pro B" pitchFamily="34" charset="-128"/>
                <a:ea typeface="Kozuka Gothic Pro B" pitchFamily="34" charset="-128"/>
              </a:rPr>
              <a:t>with </a:t>
            </a:r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equilateral triangles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. </a:t>
            </a:r>
          </a:p>
          <a:p>
            <a:endParaRPr lang="en-GB" sz="1600" b="1" dirty="0">
              <a:solidFill>
                <a:schemeClr val="accent1"/>
              </a:solidFill>
              <a:latin typeface="Agency FB" panose="020B0503020202020204" pitchFamily="34" charset="0"/>
              <a:ea typeface="Kozuka Gothic Pro B" pitchFamily="34" charset="-128"/>
            </a:endParaRPr>
          </a:p>
          <a:p>
            <a:endParaRPr lang="en-GB" sz="1600" b="1" dirty="0">
              <a:solidFill>
                <a:schemeClr val="accent1"/>
              </a:solidFill>
              <a:latin typeface="Agency FB" panose="020B0503020202020204" pitchFamily="34" charset="0"/>
              <a:ea typeface="Kozuka Gothic Pro B" pitchFamily="34" charset="-128"/>
            </a:endParaRPr>
          </a:p>
          <a:p>
            <a:endParaRPr lang="en-GB" sz="14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3" t="19314" b="29562"/>
          <a:stretch/>
        </p:blipFill>
        <p:spPr>
          <a:xfrm>
            <a:off x="2123728" y="3645024"/>
            <a:ext cx="5226424" cy="233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65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8" y="6356350"/>
            <a:ext cx="9033728" cy="365125"/>
          </a:xfrm>
        </p:spPr>
        <p:txBody>
          <a:bodyPr/>
          <a:lstStyle/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©Ali Chaudhry in collaboration with the Japan Society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554609"/>
            <a:ext cx="6588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Extension Activity </a:t>
            </a:r>
            <a:r>
              <a:rPr lang="en-GB" sz="44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2</a:t>
            </a:r>
            <a:endParaRPr lang="en-GB" sz="4400" b="1" dirty="0">
              <a:solidFill>
                <a:schemeClr val="accent1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C2D3B3E-4382-407E-AAA5-31B2D96CEA44}"/>
              </a:ext>
            </a:extLst>
          </p:cNvPr>
          <p:cNvSpPr txBox="1"/>
          <p:nvPr/>
        </p:nvSpPr>
        <p:spPr>
          <a:xfrm>
            <a:off x="3622913" y="1988840"/>
            <a:ext cx="50403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Look at how 4 shapes meet around a point.</a:t>
            </a:r>
          </a:p>
          <a:p>
            <a:endParaRPr lang="en-GB" sz="22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2 regular hexagons and 2 equilateral </a:t>
            </a:r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triangles.</a:t>
            </a:r>
            <a:endParaRPr lang="en-GB" sz="2200" dirty="0">
              <a:latin typeface="Kozuka Gothic Pro R" pitchFamily="34" charset="-128"/>
              <a:ea typeface="Kozuka Gothic Pro R" pitchFamily="34" charset="-128"/>
            </a:endParaRPr>
          </a:p>
          <a:p>
            <a:endParaRPr lang="en-GB" sz="22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What do the 4 angles total?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65449" y="1844824"/>
            <a:ext cx="3299385" cy="3756211"/>
            <a:chOff x="265449" y="1844824"/>
            <a:chExt cx="3299385" cy="375621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8" t="7941" r="60379" b="9902"/>
            <a:stretch/>
          </p:blipFill>
          <p:spPr>
            <a:xfrm>
              <a:off x="265449" y="1844824"/>
              <a:ext cx="3299385" cy="3756211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C6E63880-DB8F-4B4F-A5D6-635D3AA6750D}"/>
                </a:ext>
              </a:extLst>
            </p:cNvPr>
            <p:cNvSpPr/>
            <p:nvPr/>
          </p:nvSpPr>
          <p:spPr>
            <a:xfrm>
              <a:off x="1508966" y="3355621"/>
              <a:ext cx="812350" cy="73461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07520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8" y="6356350"/>
            <a:ext cx="9033728" cy="365125"/>
          </a:xfrm>
        </p:spPr>
        <p:txBody>
          <a:bodyPr/>
          <a:lstStyle/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©Ali Chaudhry in collaboration with the Japan Society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570295"/>
            <a:ext cx="536408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Isometric Paper</a:t>
            </a:r>
          </a:p>
          <a:p>
            <a:endParaRPr lang="en-GB" sz="1600" b="1" dirty="0">
              <a:solidFill>
                <a:schemeClr val="accent1"/>
              </a:solidFill>
              <a:latin typeface="Agency FB" panose="020B0503020202020204" pitchFamily="34" charset="0"/>
              <a:ea typeface="Kozuka Gothic Pro B" pitchFamily="34" charset="-128"/>
            </a:endParaRPr>
          </a:p>
          <a:p>
            <a:endParaRPr lang="en-GB" sz="1600" b="1" dirty="0">
              <a:solidFill>
                <a:schemeClr val="accent1"/>
              </a:solidFill>
              <a:latin typeface="Agency FB" panose="020B0503020202020204" pitchFamily="34" charset="0"/>
              <a:ea typeface="Kozuka Gothic Pro B" pitchFamily="34" charset="-128"/>
            </a:endParaRPr>
          </a:p>
          <a:p>
            <a:endParaRPr lang="en-GB" sz="14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F49140F0-3203-44F3-98AC-A981FC568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99276" y="-497379"/>
            <a:ext cx="3745448" cy="82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752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1603" y="2060848"/>
            <a:ext cx="6120929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This resource was authored by </a:t>
            </a:r>
            <a:r>
              <a:rPr lang="en-GB" dirty="0" smtClean="0">
                <a:latin typeface="Kozuka Gothic Pro B" pitchFamily="34" charset="-128"/>
                <a:ea typeface="Kozuka Gothic Pro B" pitchFamily="34" charset="-128"/>
              </a:rPr>
              <a:t>Ali Chaudhry </a:t>
            </a:r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in collaboration with the Japan Society</a:t>
            </a:r>
          </a:p>
          <a:p>
            <a:endParaRPr lang="en-GB" dirty="0">
              <a:solidFill>
                <a:srgbClr val="FF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The Japan Society</a:t>
            </a: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/>
            </a:r>
            <a:br>
              <a:rPr lang="en-GB" dirty="0">
                <a:latin typeface="Kozuka Gothic Pro R" pitchFamily="34" charset="-128"/>
                <a:ea typeface="Kozuka Gothic Pro R" pitchFamily="34" charset="-128"/>
              </a:rPr>
            </a:b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13/14 Cornwall Terrace, London NW1 4QP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Tel: 020 7935 0475   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Email: education@japansociety.org.uk    </a:t>
            </a:r>
          </a:p>
          <a:p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www.japansociety.org.uk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24662" y="5099473"/>
            <a:ext cx="31609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rgbClr val="808080"/>
                </a:solidFill>
                <a:latin typeface="Kozuka Gothic Pro B" pitchFamily="34" charset="-128"/>
                <a:ea typeface="Kozuka Gothic Pro B" pitchFamily="34" charset="-128"/>
              </a:rPr>
              <a:t>Follow us on:</a:t>
            </a:r>
            <a:endParaRPr lang="en-GB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4" name="Picture 13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" t="15930" r="83462" b="15411"/>
          <a:stretch/>
        </p:blipFill>
        <p:spPr>
          <a:xfrm>
            <a:off x="2844747" y="5445143"/>
            <a:ext cx="360000" cy="360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75856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5" r="83495" b="10463"/>
          <a:stretch/>
        </p:blipFill>
        <p:spPr>
          <a:xfrm>
            <a:off x="5442068" y="5445143"/>
            <a:ext cx="360000" cy="360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868144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JapanSocietyLondon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026" name="Picture 2" descr="\\js_sql\data\former long term staff\William\Booklet design\Japan_Society_Illustration\Characters\characters_jpg\character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77043"/>
            <a:ext cx="2418075" cy="41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0"/>
          <a:stretch/>
        </p:blipFill>
        <p:spPr>
          <a:xfrm rot="5400000">
            <a:off x="894640" y="-886930"/>
            <a:ext cx="1796876" cy="357301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93077" y="6356351"/>
            <a:ext cx="5722147" cy="263313"/>
          </a:xfrm>
        </p:spPr>
        <p:txBody>
          <a:bodyPr/>
          <a:lstStyle/>
          <a:p>
            <a:endParaRPr lang="en-GB" dirty="0" smtClean="0">
              <a:solidFill>
                <a:schemeClr val="bg1"/>
              </a:solidFill>
              <a:ea typeface="Kozuka Gothic Pro R" pitchFamily="34" charset="-128"/>
            </a:endParaRPr>
          </a:p>
          <a:p>
            <a:r>
              <a:rPr lang="en-GB" dirty="0" smtClean="0">
                <a:solidFill>
                  <a:schemeClr val="bg1"/>
                </a:solidFill>
                <a:ea typeface="Kozuka Gothic Pro R" pitchFamily="34" charset="-128"/>
              </a:rPr>
              <a:t>©Ali Chaudhry in collaboration with the Japan Society</a:t>
            </a:r>
            <a:endParaRPr lang="en-GB" dirty="0">
              <a:solidFill>
                <a:schemeClr val="bg1"/>
              </a:solidFill>
              <a:ea typeface="Kozuka Gothic Pro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7962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425432" y="4509120"/>
            <a:ext cx="47469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This is a traditional pattern in Japan. It was worn on stage by actors in the 18</a:t>
            </a:r>
            <a:r>
              <a:rPr lang="en-GB" sz="2200" baseline="30000" dirty="0" smtClean="0">
                <a:latin typeface="Kozuka Gothic Pro R" pitchFamily="34" charset="-128"/>
                <a:ea typeface="Kozuka Gothic Pro R" pitchFamily="34" charset="-128"/>
              </a:rPr>
              <a:t>th</a:t>
            </a:r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 century and is still a popular design today!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smtClean="0">
                <a:solidFill>
                  <a:schemeClr val="bg1">
                    <a:lumMod val="95000"/>
                  </a:schemeClr>
                </a:solidFill>
              </a:rPr>
              <a:t>©Ali Chaudhry in collaboration with the Japan 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12738"/>
            <a:ext cx="850900" cy="850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8" y="319211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Topic 1: </a:t>
            </a:r>
            <a:r>
              <a:rPr lang="en-GB" sz="4400" b="1" dirty="0" err="1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Ichimatsu</a:t>
            </a:r>
            <a:r>
              <a:rPr lang="en-GB" sz="44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 pattern</a:t>
            </a:r>
            <a:endParaRPr lang="en-GB" sz="24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14" name="AutoShape 2" descr="A work made of color woodblock print; o-hosoban, benizuri-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4" descr="A work made of color woodblock print; o-hosoban, benizuri-e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3" y="1232581"/>
            <a:ext cx="2088232" cy="4572806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28086"/>
              </p:ext>
            </p:extLst>
          </p:nvPr>
        </p:nvGraphicFramePr>
        <p:xfrm>
          <a:off x="4070195" y="1772816"/>
          <a:ext cx="3259245" cy="2447872"/>
        </p:xfrm>
        <a:graphic>
          <a:graphicData uri="http://schemas.openxmlformats.org/drawingml/2006/table">
            <a:tbl>
              <a:tblPr>
                <a:effectLst>
                  <a:outerShdw blurRad="279400" dist="38100" dir="2700000" algn="tl" rotWithShape="0">
                    <a:schemeClr val="tx2"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651849"/>
                <a:gridCol w="651849"/>
                <a:gridCol w="651849"/>
                <a:gridCol w="651849"/>
                <a:gridCol w="651849"/>
              </a:tblGrid>
              <a:tr h="6119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3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3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3C85"/>
                    </a:solidFill>
                  </a:tcPr>
                </a:tc>
              </a:tr>
              <a:tr h="6119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3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3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19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3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3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3C85"/>
                    </a:solidFill>
                  </a:tcPr>
                </a:tc>
              </a:tr>
              <a:tr h="6119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3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3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52156" y="97897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市</a:t>
            </a:r>
            <a:r>
              <a:rPr lang="ja-JP" altLang="en-US" sz="2400" dirty="0">
                <a:solidFill>
                  <a:srgbClr val="FF0000"/>
                </a:solidFill>
              </a:rPr>
              <a:t>松模様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37869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66329" y="1700808"/>
            <a:ext cx="41547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The </a:t>
            </a:r>
            <a:r>
              <a:rPr lang="en-GB" sz="2400" dirty="0" err="1" smtClean="0">
                <a:latin typeface="Kozuka Gothic Pro R" pitchFamily="34" charset="-128"/>
                <a:ea typeface="Kozuka Gothic Pro R" pitchFamily="34" charset="-128"/>
              </a:rPr>
              <a:t>Ichimatsu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 design </a:t>
            </a:r>
            <a:r>
              <a:rPr lang="en-GB" sz="2400" dirty="0">
                <a:latin typeface="Kozuka Gothic Pro B" pitchFamily="34" charset="-128"/>
                <a:ea typeface="Kozuka Gothic Pro B" pitchFamily="34" charset="-128"/>
              </a:rPr>
              <a:t>symbolises prosperity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 because of the endless possibility of linking of squares together. </a:t>
            </a:r>
            <a:endParaRPr lang="en-GB" sz="2400" dirty="0" smtClean="0">
              <a:latin typeface="Kozuka Gothic Pro R" pitchFamily="34" charset="-128"/>
              <a:ea typeface="Kozuka Gothic Pro R" pitchFamily="34" charset="-128"/>
            </a:endParaRPr>
          </a:p>
          <a:p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W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here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else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you have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seen this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pattern?</a:t>
            </a:r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smtClean="0">
                <a:solidFill>
                  <a:schemeClr val="bg1">
                    <a:lumMod val="95000"/>
                  </a:schemeClr>
                </a:solidFill>
              </a:rPr>
              <a:t>©Ali Chaudhry in collaboration with the Japan 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206874"/>
              </p:ext>
            </p:extLst>
          </p:nvPr>
        </p:nvGraphicFramePr>
        <p:xfrm>
          <a:off x="460375" y="1820276"/>
          <a:ext cx="3835310" cy="2951928"/>
        </p:xfrm>
        <a:graphic>
          <a:graphicData uri="http://schemas.openxmlformats.org/drawingml/2006/table">
            <a:tbl>
              <a:tblPr>
                <a:effectLst>
                  <a:outerShdw blurRad="279400" dist="38100" dir="2700000" algn="tl" rotWithShape="0">
                    <a:schemeClr val="tx2"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767062"/>
                <a:gridCol w="767062"/>
                <a:gridCol w="767062"/>
                <a:gridCol w="767062"/>
                <a:gridCol w="767062"/>
              </a:tblGrid>
              <a:tr h="7379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3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3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3C85"/>
                    </a:solidFill>
                  </a:tcPr>
                </a:tc>
              </a:tr>
              <a:tr h="7379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3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3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79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3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3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3C85"/>
                    </a:solidFill>
                  </a:tcPr>
                </a:tc>
              </a:tr>
              <a:tr h="7379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3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3C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23528" y="319211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Topic 1: </a:t>
            </a:r>
            <a:r>
              <a:rPr lang="en-GB" sz="4400" b="1" dirty="0" err="1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Ichimatsu</a:t>
            </a:r>
            <a:r>
              <a:rPr lang="en-GB" sz="44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 pattern</a:t>
            </a:r>
            <a:endParaRPr lang="en-GB" sz="44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14" name="AutoShape 2" descr="A work made of color woodblock print; o-hosoban, benizuri-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4" descr="A work made of color woodblock print; o-hosoban, benizuri-e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360" y="4916173"/>
            <a:ext cx="1260000" cy="126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40" y="458751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28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71601" y="136525"/>
            <a:ext cx="2428191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Task 1</a:t>
            </a:r>
          </a:p>
          <a:p>
            <a:pPr lvl="0"/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pPr lvl="0"/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Use the dotty paper provided to </a:t>
            </a:r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draw a square</a:t>
            </a:r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.</a:t>
            </a:r>
          </a:p>
          <a:p>
            <a:pPr lvl="0"/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pPr lvl="0"/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Measure one of the </a:t>
            </a:r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interior angles </a:t>
            </a: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of a </a:t>
            </a:r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square</a:t>
            </a: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.</a:t>
            </a:r>
            <a:endParaRPr lang="en-GB" dirty="0" smtClean="0">
              <a:latin typeface="Kozuka Gothic Pro R" pitchFamily="34" charset="-128"/>
              <a:ea typeface="Kozuka Gothic Pro R" pitchFamily="34" charset="-128"/>
            </a:endParaRPr>
          </a:p>
          <a:p>
            <a:pPr lvl="0"/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pPr lvl="0"/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1. Is </a:t>
            </a: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there a special name for this type of angle?</a:t>
            </a:r>
          </a:p>
          <a:p>
            <a:pPr lvl="0"/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pPr lvl="0"/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2. How </a:t>
            </a: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many angles meet at a point?</a:t>
            </a:r>
          </a:p>
          <a:p>
            <a:pPr lvl="0"/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pPr lvl="0"/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3. What </a:t>
            </a: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is the total of these angles</a:t>
            </a:r>
            <a:r>
              <a:rPr lang="en-GB" sz="1400" b="1" dirty="0">
                <a:latin typeface="Kozuka Gothic Pro R" pitchFamily="34" charset="-128"/>
                <a:ea typeface="Kozuka Gothic Pro R" pitchFamily="34" charset="-128"/>
              </a:rPr>
              <a:t>?</a:t>
            </a:r>
          </a:p>
          <a:p>
            <a:pPr lvl="0"/>
            <a:endParaRPr lang="en-GB" sz="1400" b="1" dirty="0">
              <a:solidFill>
                <a:srgbClr val="4F81BD"/>
              </a:solidFill>
              <a:latin typeface="Agency FB" panose="020B0503020202020204" pitchFamily="34" charset="0"/>
              <a:ea typeface="Kozuka Gothic Pro B" pitchFamily="34" charset="-128"/>
            </a:endParaRPr>
          </a:p>
          <a:p>
            <a:pPr lvl="0"/>
            <a:endParaRPr lang="en-GB" sz="1400" b="1" dirty="0">
              <a:solidFill>
                <a:srgbClr val="4F81BD"/>
              </a:solidFill>
              <a:latin typeface="Agency FB" panose="020B0503020202020204" pitchFamily="34" charset="0"/>
              <a:ea typeface="Kozuka Gothic Pro B" pitchFamily="34" charset="-128"/>
            </a:endParaRPr>
          </a:p>
          <a:p>
            <a:pPr lvl="0"/>
            <a:endParaRPr lang="en-GB" sz="1400" b="1" dirty="0">
              <a:solidFill>
                <a:srgbClr val="4F81BD"/>
              </a:solidFill>
              <a:latin typeface="Agency FB" panose="020B0503020202020204" pitchFamily="34" charset="0"/>
              <a:ea typeface="Kozuka Gothic Pro B" pitchFamily="34" charset="-128"/>
            </a:endParaRPr>
          </a:p>
          <a:p>
            <a:pPr lvl="0"/>
            <a:endParaRPr lang="en-GB" sz="4800" b="1" dirty="0">
              <a:solidFill>
                <a:schemeClr val="accent1"/>
              </a:solidFill>
              <a:latin typeface="Kristen ITC" panose="03050502040202030202" pitchFamily="66" charset="0"/>
              <a:ea typeface="Kozuka Gothic Pro B" pitchFamily="34" charset="-128"/>
            </a:endParaRPr>
          </a:p>
          <a:p>
            <a:endParaRPr lang="en-GB" sz="4800" b="1" dirty="0">
              <a:solidFill>
                <a:schemeClr val="accent1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smtClean="0">
                <a:solidFill>
                  <a:schemeClr val="bg1">
                    <a:lumMod val="95000"/>
                  </a:schemeClr>
                </a:solidFill>
              </a:rPr>
              <a:t>©Ali Chaudhry in collaboration with the Japan 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353" y="568576"/>
            <a:ext cx="6201421" cy="3240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103616" y="1878844"/>
            <a:ext cx="3606310" cy="3590126"/>
            <a:chOff x="4103616" y="2008576"/>
            <a:chExt cx="3606310" cy="3590126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151A9351-22CC-4ACA-A17D-10FE55DA5C7C}"/>
                </a:ext>
              </a:extLst>
            </p:cNvPr>
            <p:cNvGrpSpPr/>
            <p:nvPr/>
          </p:nvGrpSpPr>
          <p:grpSpPr>
            <a:xfrm>
              <a:off x="4103616" y="3798702"/>
              <a:ext cx="3600000" cy="1800000"/>
              <a:chOff x="3644280" y="2638006"/>
              <a:chExt cx="5328592" cy="2319056"/>
            </a:xfrm>
          </p:grpSpPr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C6D9055D-130A-4B0B-97D1-C6AF038B91AA}"/>
                  </a:ext>
                </a:extLst>
              </p:cNvPr>
              <p:cNvSpPr/>
              <p:nvPr/>
            </p:nvSpPr>
            <p:spPr>
              <a:xfrm>
                <a:off x="6308576" y="2641763"/>
                <a:ext cx="2664296" cy="2315299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id="{A7D8708E-99C7-4D76-B524-F43A9C456CBA}"/>
                  </a:ext>
                </a:extLst>
              </p:cNvPr>
              <p:cNvSpPr/>
              <p:nvPr/>
            </p:nvSpPr>
            <p:spPr>
              <a:xfrm>
                <a:off x="3644280" y="2638006"/>
                <a:ext cx="2664296" cy="231905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3F26A5DC-C333-44F1-ABD6-ED560B7CE308}"/>
                </a:ext>
              </a:extLst>
            </p:cNvPr>
            <p:cNvGrpSpPr/>
            <p:nvPr/>
          </p:nvGrpSpPr>
          <p:grpSpPr>
            <a:xfrm>
              <a:off x="4109926" y="2008576"/>
              <a:ext cx="3600000" cy="1800000"/>
              <a:chOff x="3644280" y="2638006"/>
              <a:chExt cx="5328592" cy="2319056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id="{0C4D33DB-B3AA-486B-B580-CC62340FE618}"/>
                  </a:ext>
                </a:extLst>
              </p:cNvPr>
              <p:cNvSpPr/>
              <p:nvPr/>
            </p:nvSpPr>
            <p:spPr>
              <a:xfrm>
                <a:off x="6308576" y="2641763"/>
                <a:ext cx="2664296" cy="2315299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01E1A94B-9586-4DC8-89C2-CFFE2DEDA76B}"/>
                  </a:ext>
                </a:extLst>
              </p:cNvPr>
              <p:cNvSpPr/>
              <p:nvPr/>
            </p:nvSpPr>
            <p:spPr>
              <a:xfrm>
                <a:off x="3644280" y="2638006"/>
                <a:ext cx="2664296" cy="231905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706" y="316269"/>
            <a:ext cx="850900" cy="8509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88353" y="5734472"/>
            <a:ext cx="6066856" cy="3693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Kozuka Gothic Pro B" pitchFamily="34" charset="-128"/>
                <a:ea typeface="Kozuka Gothic Pro B" pitchFamily="34" charset="-128"/>
              </a:rPr>
              <a:t>Hint: </a:t>
            </a:r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Remember to always start measuring from the zero!</a:t>
            </a:r>
            <a:endParaRPr lang="en-GB" dirty="0">
              <a:latin typeface="Kozuka Gothic Pro R" pitchFamily="34" charset="-128"/>
              <a:ea typeface="Kozuka Gothic Pro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5635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16028" y="260648"/>
            <a:ext cx="65162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Why </a:t>
            </a:r>
            <a:r>
              <a:rPr lang="en-GB" sz="44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do some shapes </a:t>
            </a:r>
            <a:r>
              <a:rPr lang="en-GB" sz="44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tessellate?</a:t>
            </a:r>
            <a:endParaRPr lang="en-GB" sz="4800" b="1" dirty="0">
              <a:solidFill>
                <a:schemeClr val="accent1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smtClean="0">
                <a:solidFill>
                  <a:schemeClr val="bg1">
                    <a:lumMod val="95000"/>
                  </a:schemeClr>
                </a:solidFill>
              </a:rPr>
              <a:t>©Ali Chaudhry in collaboration with the Japan 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AB7141B-7CCB-42F3-845C-264FBA001451}"/>
              </a:ext>
            </a:extLst>
          </p:cNvPr>
          <p:cNvSpPr txBox="1"/>
          <p:nvPr/>
        </p:nvSpPr>
        <p:spPr>
          <a:xfrm>
            <a:off x="323528" y="1845126"/>
            <a:ext cx="50405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Use the </a:t>
            </a:r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square dotty paper to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create an </a:t>
            </a:r>
            <a:r>
              <a:rPr lang="en-GB" sz="2200" dirty="0" err="1" smtClean="0">
                <a:latin typeface="Kozuka Gothic Pro R" pitchFamily="34" charset="-128"/>
                <a:ea typeface="Kozuka Gothic Pro R" pitchFamily="34" charset="-128"/>
              </a:rPr>
              <a:t>Ichimatsu</a:t>
            </a:r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tessellation</a:t>
            </a:r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.</a:t>
            </a:r>
          </a:p>
          <a:p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 </a:t>
            </a:r>
          </a:p>
          <a:p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Imagine you are designing the fabric to make a new costume for a Japanese actor. Colour in the design to make it your own. </a:t>
            </a:r>
          </a:p>
          <a:p>
            <a:endParaRPr lang="en-GB" sz="22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1. Why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do squares tessellate?</a:t>
            </a:r>
          </a:p>
          <a:p>
            <a:endParaRPr lang="en-GB" sz="22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2. Do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all polygons tessellate?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28" y="1556792"/>
            <a:ext cx="293023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96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4666" y="332656"/>
            <a:ext cx="2691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Task </a:t>
            </a:r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1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smtClean="0">
                <a:solidFill>
                  <a:schemeClr val="bg1">
                    <a:lumMod val="95000"/>
                  </a:schemeClr>
                </a:solidFill>
              </a:rPr>
              <a:t>©Ali Chaudhry in collaboration with the Japan 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pic>
        <p:nvPicPr>
          <p:cNvPr id="5122" name="Picture 2" descr="Printable Dot Grid Paper with 7.5 mm spacing PDF Download | Adornos para  cuadernos, Libreta de apuntes, Hoja de cuaderno">
            <a:extLst>
              <a:ext uri="{FF2B5EF4-FFF2-40B4-BE49-F238E27FC236}">
                <a16:creationId xmlns="" xmlns:a16="http://schemas.microsoft.com/office/drawing/2014/main" id="{A3DD44E9-A855-46CD-847F-CFB485EB1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02443" y="256768"/>
            <a:ext cx="4392487" cy="624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271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emoji </a:t>
            </a:r>
            <a:r>
              <a:rPr lang="en-GB" dirty="0">
                <a:solidFill>
                  <a:schemeClr val="bg1"/>
                </a:solidFill>
              </a:rPr>
              <a:t>designed by </a:t>
            </a:r>
            <a:r>
              <a:rPr lang="en-GB" dirty="0" err="1">
                <a:solidFill>
                  <a:schemeClr val="bg1"/>
                </a:solidFill>
                <a:hlinkClick r:id="rId3"/>
              </a:rPr>
              <a:t>OpenMoji</a:t>
            </a:r>
            <a:r>
              <a:rPr lang="en-GB" dirty="0">
                <a:solidFill>
                  <a:schemeClr val="bg1"/>
                </a:solidFill>
              </a:rPr>
              <a:t> under license: </a:t>
            </a:r>
            <a:r>
              <a:rPr lang="en-GB" dirty="0">
                <a:solidFill>
                  <a:schemeClr val="bg1"/>
                </a:solidFill>
                <a:hlinkClick r:id="rId4"/>
              </a:rPr>
              <a:t>CC BY-SA 4.0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70703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Topic </a:t>
            </a:r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2: </a:t>
            </a:r>
            <a:r>
              <a:rPr lang="en-GB" sz="4800" b="1" dirty="0" err="1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Uroko</a:t>
            </a:r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 pattern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5" r="11274"/>
          <a:stretch/>
        </p:blipFill>
        <p:spPr>
          <a:xfrm>
            <a:off x="3178445" y="3284984"/>
            <a:ext cx="2787109" cy="28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60719" y="1700808"/>
            <a:ext cx="81957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Kozuka Gothic Pro R" pitchFamily="34" charset="-128"/>
                <a:ea typeface="Kozuka Gothic Pro R" pitchFamily="34" charset="-128"/>
              </a:rPr>
              <a:t>Uroko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 means ‘scales’ and this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pattern is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supposed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to resemble scales. </a:t>
            </a:r>
          </a:p>
          <a:p>
            <a:endParaRPr lang="en-GB" dirty="0" smtClean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Which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animals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can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you think of which have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scales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? 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013176"/>
            <a:ext cx="1260000" cy="126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4288" y="4509120"/>
            <a:ext cx="720000" cy="72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32077" y="105273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鱗</a:t>
            </a:r>
            <a:r>
              <a:rPr lang="ja-JP" altLang="en-US" sz="2400" dirty="0" smtClean="0">
                <a:solidFill>
                  <a:srgbClr val="FF0000"/>
                </a:solidFill>
              </a:rPr>
              <a:t>模</a:t>
            </a:r>
            <a:r>
              <a:rPr lang="ja-JP" altLang="en-US" sz="2400" dirty="0">
                <a:solidFill>
                  <a:srgbClr val="FF0000"/>
                </a:solidFill>
              </a:rPr>
              <a:t>様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32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©Ali Chaudhry in collaboration with the Japan Society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0669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Topic </a:t>
            </a:r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2: </a:t>
            </a:r>
            <a:r>
              <a:rPr lang="en-GB" sz="4800" b="1" dirty="0" err="1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Uroko</a:t>
            </a:r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 pattern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9" t="43077" r="5740" b="14177"/>
          <a:stretch/>
        </p:blipFill>
        <p:spPr>
          <a:xfrm>
            <a:off x="864023" y="1985691"/>
            <a:ext cx="7321583" cy="2757209"/>
          </a:xfrm>
          <a:prstGeom prst="rect">
            <a:avLst/>
          </a:prstGeom>
        </p:spPr>
      </p:pic>
      <p:sp>
        <p:nvSpPr>
          <p:cNvPr id="26" name="Isosceles Triangle 25">
            <a:extLst>
              <a:ext uri="{FF2B5EF4-FFF2-40B4-BE49-F238E27FC236}">
                <a16:creationId xmlns="" xmlns:a16="http://schemas.microsoft.com/office/drawing/2014/main" id="{FF27274B-8EC6-48C1-9F42-A78667E7B82A}"/>
              </a:ext>
            </a:extLst>
          </p:cNvPr>
          <p:cNvSpPr/>
          <p:nvPr/>
        </p:nvSpPr>
        <p:spPr>
          <a:xfrm>
            <a:off x="2931490" y="1958882"/>
            <a:ext cx="1060704" cy="914400"/>
          </a:xfrm>
          <a:prstGeom prst="triangl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Isosceles Triangle 33">
            <a:extLst>
              <a:ext uri="{FF2B5EF4-FFF2-40B4-BE49-F238E27FC236}">
                <a16:creationId xmlns="" xmlns:a16="http://schemas.microsoft.com/office/drawing/2014/main" id="{ADEAB5B5-6064-44CB-B977-663D14DD32BE}"/>
              </a:ext>
            </a:extLst>
          </p:cNvPr>
          <p:cNvSpPr/>
          <p:nvPr/>
        </p:nvSpPr>
        <p:spPr>
          <a:xfrm rot="10800000">
            <a:off x="4490250" y="1950445"/>
            <a:ext cx="1060704" cy="914400"/>
          </a:xfrm>
          <a:prstGeom prst="triangle">
            <a:avLst/>
          </a:pr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7" name="Isosceles Triangle 26">
            <a:extLst>
              <a:ext uri="{FF2B5EF4-FFF2-40B4-BE49-F238E27FC236}">
                <a16:creationId xmlns="" xmlns:a16="http://schemas.microsoft.com/office/drawing/2014/main" id="{297277D7-4E8A-409A-BF10-D93A68ADDBAB}"/>
              </a:ext>
            </a:extLst>
          </p:cNvPr>
          <p:cNvSpPr/>
          <p:nvPr/>
        </p:nvSpPr>
        <p:spPr>
          <a:xfrm>
            <a:off x="3969357" y="1964435"/>
            <a:ext cx="1060704" cy="914400"/>
          </a:xfrm>
          <a:prstGeom prst="triangl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Isosceles Triangle 28">
            <a:extLst>
              <a:ext uri="{FF2B5EF4-FFF2-40B4-BE49-F238E27FC236}">
                <a16:creationId xmlns="" xmlns:a16="http://schemas.microsoft.com/office/drawing/2014/main" id="{28BFC650-0217-45FF-AEA3-6E90E8F6E111}"/>
              </a:ext>
            </a:extLst>
          </p:cNvPr>
          <p:cNvSpPr/>
          <p:nvPr/>
        </p:nvSpPr>
        <p:spPr>
          <a:xfrm>
            <a:off x="6612610" y="2878835"/>
            <a:ext cx="1060704" cy="914400"/>
          </a:xfrm>
          <a:prstGeom prst="triangl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Isosceles Triangle 30">
            <a:extLst>
              <a:ext uri="{FF2B5EF4-FFF2-40B4-BE49-F238E27FC236}">
                <a16:creationId xmlns="" xmlns:a16="http://schemas.microsoft.com/office/drawing/2014/main" id="{11EAE94D-DFDB-4F69-A9AC-A8FFDB788191}"/>
              </a:ext>
            </a:extLst>
          </p:cNvPr>
          <p:cNvSpPr/>
          <p:nvPr/>
        </p:nvSpPr>
        <p:spPr>
          <a:xfrm>
            <a:off x="5570614" y="2870288"/>
            <a:ext cx="1060704" cy="914400"/>
          </a:xfrm>
          <a:prstGeom prst="triangl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Isosceles Triangle 32">
            <a:extLst>
              <a:ext uri="{FF2B5EF4-FFF2-40B4-BE49-F238E27FC236}">
                <a16:creationId xmlns="" xmlns:a16="http://schemas.microsoft.com/office/drawing/2014/main" id="{32A49FAA-2C9E-440C-BC13-ACBC4BC713E6}"/>
              </a:ext>
            </a:extLst>
          </p:cNvPr>
          <p:cNvSpPr/>
          <p:nvPr/>
        </p:nvSpPr>
        <p:spPr>
          <a:xfrm rot="10800000">
            <a:off x="3449207" y="1943168"/>
            <a:ext cx="1060704" cy="914400"/>
          </a:xfrm>
          <a:prstGeom prst="triangle">
            <a:avLst/>
          </a:pr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="" xmlns:a16="http://schemas.microsoft.com/office/drawing/2014/main" id="{A736373E-FC8F-4F5A-AB9F-1A292BB1C13C}"/>
              </a:ext>
            </a:extLst>
          </p:cNvPr>
          <p:cNvSpPr/>
          <p:nvPr/>
        </p:nvSpPr>
        <p:spPr>
          <a:xfrm rot="10800000">
            <a:off x="6100966" y="2864846"/>
            <a:ext cx="1060704" cy="914400"/>
          </a:xfrm>
          <a:prstGeom prst="triangle">
            <a:avLst/>
          </a:pr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6" name="Isosceles Triangle 35">
            <a:extLst>
              <a:ext uri="{FF2B5EF4-FFF2-40B4-BE49-F238E27FC236}">
                <a16:creationId xmlns="" xmlns:a16="http://schemas.microsoft.com/office/drawing/2014/main" id="{87949947-B1FA-4B66-8C61-C4F28CFED7E0}"/>
              </a:ext>
            </a:extLst>
          </p:cNvPr>
          <p:cNvSpPr/>
          <p:nvPr/>
        </p:nvSpPr>
        <p:spPr>
          <a:xfrm rot="10800000">
            <a:off x="5040262" y="2878835"/>
            <a:ext cx="1060704" cy="914400"/>
          </a:xfrm>
          <a:prstGeom prst="triangle">
            <a:avLst/>
          </a:pr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="" xmlns:a16="http://schemas.microsoft.com/office/drawing/2014/main" id="{496606FD-7233-41B4-84F8-059736A2D20D}"/>
              </a:ext>
            </a:extLst>
          </p:cNvPr>
          <p:cNvSpPr/>
          <p:nvPr/>
        </p:nvSpPr>
        <p:spPr>
          <a:xfrm rot="10800000">
            <a:off x="2401139" y="3792472"/>
            <a:ext cx="1060704" cy="914400"/>
          </a:xfrm>
          <a:prstGeom prst="triangle">
            <a:avLst/>
          </a:pr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9" name="Isosceles Triangle 38">
            <a:extLst>
              <a:ext uri="{FF2B5EF4-FFF2-40B4-BE49-F238E27FC236}">
                <a16:creationId xmlns="" xmlns:a16="http://schemas.microsoft.com/office/drawing/2014/main" id="{010AF0C4-55E9-4553-9806-C69C2AE9691F}"/>
              </a:ext>
            </a:extLst>
          </p:cNvPr>
          <p:cNvSpPr/>
          <p:nvPr/>
        </p:nvSpPr>
        <p:spPr>
          <a:xfrm>
            <a:off x="1870787" y="3792472"/>
            <a:ext cx="1060704" cy="914400"/>
          </a:xfrm>
          <a:prstGeom prst="triangl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Isosceles Triangle 48">
            <a:extLst>
              <a:ext uri="{FF2B5EF4-FFF2-40B4-BE49-F238E27FC236}">
                <a16:creationId xmlns="" xmlns:a16="http://schemas.microsoft.com/office/drawing/2014/main" id="{94A3DE55-31CB-4ACC-B574-F31CC92BFDDE}"/>
              </a:ext>
            </a:extLst>
          </p:cNvPr>
          <p:cNvSpPr/>
          <p:nvPr/>
        </p:nvSpPr>
        <p:spPr>
          <a:xfrm>
            <a:off x="2388504" y="2878835"/>
            <a:ext cx="1060704" cy="914400"/>
          </a:xfrm>
          <a:prstGeom prst="triangl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Isosceles Triangle 49">
            <a:extLst>
              <a:ext uri="{FF2B5EF4-FFF2-40B4-BE49-F238E27FC236}">
                <a16:creationId xmlns="" xmlns:a16="http://schemas.microsoft.com/office/drawing/2014/main" id="{6040BD90-82E3-41EB-8350-8D01560A3FB9}"/>
              </a:ext>
            </a:extLst>
          </p:cNvPr>
          <p:cNvSpPr/>
          <p:nvPr/>
        </p:nvSpPr>
        <p:spPr>
          <a:xfrm rot="10800000">
            <a:off x="2918856" y="2878072"/>
            <a:ext cx="1060704" cy="914400"/>
          </a:xfrm>
          <a:prstGeom prst="triangle">
            <a:avLst/>
          </a:pr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53" name="Isosceles Triangle 52">
            <a:extLst>
              <a:ext uri="{FF2B5EF4-FFF2-40B4-BE49-F238E27FC236}">
                <a16:creationId xmlns="" xmlns:a16="http://schemas.microsoft.com/office/drawing/2014/main" id="{27AE4299-7AEE-4986-A027-63FF3CB11419}"/>
              </a:ext>
            </a:extLst>
          </p:cNvPr>
          <p:cNvSpPr/>
          <p:nvPr/>
        </p:nvSpPr>
        <p:spPr>
          <a:xfrm>
            <a:off x="5033909" y="1950445"/>
            <a:ext cx="1060704" cy="914400"/>
          </a:xfrm>
          <a:prstGeom prst="triangl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6626892" y="3792472"/>
            <a:ext cx="1060704" cy="914400"/>
            <a:chOff x="6237071" y="4755048"/>
            <a:chExt cx="1060704" cy="914400"/>
          </a:xfr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lin ang="5400000" scaled="1"/>
            <a:tileRect/>
          </a:gradFill>
        </p:grpSpPr>
        <p:sp>
          <p:nvSpPr>
            <p:cNvPr id="37" name="Isosceles Triangle 36">
              <a:extLst>
                <a:ext uri="{FF2B5EF4-FFF2-40B4-BE49-F238E27FC236}">
                  <a16:creationId xmlns="" xmlns:a16="http://schemas.microsoft.com/office/drawing/2014/main" id="{22073AF2-5AED-429F-A8DB-1298FFB3E1F1}"/>
                </a:ext>
              </a:extLst>
            </p:cNvPr>
            <p:cNvSpPr/>
            <p:nvPr/>
          </p:nvSpPr>
          <p:spPr>
            <a:xfrm rot="10800000">
              <a:off x="6237071" y="4755048"/>
              <a:ext cx="1060704" cy="914400"/>
            </a:xfrm>
            <a:prstGeom prst="triangl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="" xmlns:a16="http://schemas.microsoft.com/office/drawing/2014/main" id="{A74F9DD5-2416-4FE1-B5BB-E7FCE3E99C89}"/>
                </a:ext>
              </a:extLst>
            </p:cNvPr>
            <p:cNvSpPr/>
            <p:nvPr/>
          </p:nvSpPr>
          <p:spPr>
            <a:xfrm rot="18762209" flipV="1">
              <a:off x="6862011" y="4941727"/>
              <a:ext cx="220876" cy="5795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01DC35B3-95D6-43E3-BCFB-83AE6E851F6F}"/>
                </a:ext>
              </a:extLst>
            </p:cNvPr>
            <p:cNvSpPr/>
            <p:nvPr/>
          </p:nvSpPr>
          <p:spPr>
            <a:xfrm rot="3414871" flipV="1">
              <a:off x="6494522" y="4941645"/>
              <a:ext cx="202774" cy="5811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2" name="Isosceles Triangle 31">
            <a:extLst>
              <a:ext uri="{FF2B5EF4-FFF2-40B4-BE49-F238E27FC236}">
                <a16:creationId xmlns="" xmlns:a16="http://schemas.microsoft.com/office/drawing/2014/main" id="{496606FD-7233-41B4-84F8-059736A2D20D}"/>
              </a:ext>
            </a:extLst>
          </p:cNvPr>
          <p:cNvSpPr/>
          <p:nvPr/>
        </p:nvSpPr>
        <p:spPr>
          <a:xfrm rot="10800000">
            <a:off x="1340435" y="3784688"/>
            <a:ext cx="1060704" cy="914400"/>
          </a:xfrm>
          <a:prstGeom prst="triangle">
            <a:avLst/>
          </a:pr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86D8BC2-900F-418E-9F13-FBAF8E0DE147}"/>
              </a:ext>
            </a:extLst>
          </p:cNvPr>
          <p:cNvSpPr txBox="1"/>
          <p:nvPr/>
        </p:nvSpPr>
        <p:spPr>
          <a:xfrm>
            <a:off x="467544" y="4941168"/>
            <a:ext cx="8382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Can you guess which animal inspired this pattern? </a:t>
            </a:r>
          </a:p>
          <a:p>
            <a:endParaRPr lang="en-US" sz="2400" dirty="0" smtClean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US" sz="2400" dirty="0" smtClean="0">
                <a:latin typeface="Kozuka Gothic Pro B" pitchFamily="34" charset="-128"/>
                <a:ea typeface="Kozuka Gothic Pro B" pitchFamily="34" charset="-128"/>
              </a:rPr>
              <a:t>Answer: </a:t>
            </a:r>
            <a:r>
              <a:rPr lang="en-US" sz="2400" dirty="0" smtClean="0">
                <a:latin typeface="Kozuka Gothic Pro R" pitchFamily="34" charset="-128"/>
                <a:ea typeface="Kozuka Gothic Pro R" pitchFamily="34" charset="-128"/>
              </a:rPr>
              <a:t>It’s a snake! Some people say fish too...</a:t>
            </a:r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9954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4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6" grpId="0" animBg="1"/>
      <p:bldP spid="38" grpId="0" animBg="1"/>
      <p:bldP spid="39" grpId="0" animBg="1"/>
      <p:bldP spid="49" grpId="0" animBg="1"/>
      <p:bldP spid="50" grpId="0" animBg="1"/>
      <p:bldP spid="53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11907</TotalTime>
  <Words>1461</Words>
  <Application>Microsoft Office PowerPoint</Application>
  <PresentationFormat>On-screen Show (4:3)</PresentationFormat>
  <Paragraphs>238</Paragraphs>
  <Slides>27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Japan Society</dc:creator>
  <cp:lastModifiedBy>alys.turner@gmail.com</cp:lastModifiedBy>
  <cp:revision>155</cp:revision>
  <dcterms:created xsi:type="dcterms:W3CDTF">2021-02-17T15:03:44Z</dcterms:created>
  <dcterms:modified xsi:type="dcterms:W3CDTF">2021-08-24T08:40:43Z</dcterms:modified>
</cp:coreProperties>
</file>