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84" r:id="rId3"/>
    <p:sldId id="293" r:id="rId4"/>
    <p:sldId id="282" r:id="rId5"/>
    <p:sldId id="290" r:id="rId6"/>
    <p:sldId id="291" r:id="rId7"/>
    <p:sldId id="266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k+h++eCLjDFXaD3H1bT3VA==" hashData="aCLx+KWavb3LfrA3PV7OnRua9Q4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  <p:cmAuthor id="1" name="alys.turner@gmail.com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65CD65"/>
    <a:srgbClr val="4FC54F"/>
    <a:srgbClr val="55C755"/>
    <a:srgbClr val="2E3092"/>
    <a:srgbClr val="808080"/>
    <a:srgbClr val="993399"/>
    <a:srgbClr val="0099FF"/>
    <a:srgbClr val="9B3333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23" autoAdjust="0"/>
  </p:normalViewPr>
  <p:slideViewPr>
    <p:cSldViewPr>
      <p:cViewPr>
        <p:scale>
          <a:sx n="85" d="100"/>
          <a:sy n="85" d="100"/>
        </p:scale>
        <p:origin x="-821" y="14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Teacher’s Notes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Display </a:t>
            </a:r>
            <a:r>
              <a:rPr lang="en-GB" dirty="0"/>
              <a:t>this on the screen/board as students enter the classroom so that they can begin straight away, leaving space for the date and title if they are writing their answer in their books.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674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2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to go to clip 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vimeo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vimeo.com/521457476/ed672947cf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orchestra was set up by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Karan, a Greek pianist and president of the charity Keys of Change, which aims to bring hope to children through music (or show clip ‘9:20 – ‘11:30)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first ‘2:30 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embers share some of the benefits of the orchestra.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(Time depending, also listen to 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talking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about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experiences of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earthquake and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tsunami between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‘2:30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‘7:08.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video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further how the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orchestra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and the impact it has had).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can write down their answers to these questions, or they can be discussed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could include: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Music can offer comfort and support at difficult times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orchestra brings people together – connected through music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gives people hope for the future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young people are bringing joy to the audience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81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996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 began as a series of emails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Anne Kaneko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her family and friends in the UK and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 into a three year account of the disaster.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entry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‘Over and Out’ gives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useful overview which students could read and use to inform their work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See the worksheet for an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edited version.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full account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rest of the blog can be found here: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http://annekaneko.blogspot.com/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81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169F-3839-4658-AC0A-0FF04194B9FC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C46D-EC9F-49BA-86B3-A75F54C979E5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C6CD-3DCE-4FB1-B8BB-635B285A0B7F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7508-A0E3-4009-9DC3-A2610D6CFE27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86BC-2642-4467-899D-A8459E7941EB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673A-C541-41BA-BBF9-7AFF5A8030F0}" type="datetime1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4E87-B409-47C6-A894-1EAEF21F30E1}" type="datetime1">
              <a:rPr lang="en-GB" smtClean="0"/>
              <a:t>16/06/2021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9040-582D-413C-958E-DB2174441A2C}" type="datetime1">
              <a:rPr lang="en-GB" smtClean="0"/>
              <a:t>16/06/2021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78EE-2BE8-4A0A-9338-C585C359B5CF}" type="datetime1">
              <a:rPr lang="en-GB" smtClean="0"/>
              <a:t>16/06/2021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10B8-CBDD-4FF9-9931-A987E3FB19C3}" type="datetime1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686-D078-46AA-BF53-5F9AB630EA9A}" type="datetime1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4717-8A59-4AD7-A22D-A834D31A7910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%E9%87%91%E7%B6%99%E3%81%8E%EF%BC%88%E6%AC%A0%E3%81%91%E7%9B%B4%E3%81%97%EF%BC%89.jpg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hyperlink" Target="https://creativecommons.org/licenses/by-sa/4.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%E9%87%91%E7%B6%99%E3%81%8E%EF%BC%88%E6%AC%A0%E3%81%91%E7%9B%B4%E3%81%97%EF%BC%89.jpg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hyperlink" Target="https://creativecommons.org/licenses/by-sa/4.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2.0/?ref=ccsearch&amp;atype=rich" TargetMode="External"/><Relationship Id="rId5" Type="http://schemas.openxmlformats.org/officeDocument/2006/relationships/hyperlink" Target="https://www.flickr.com/photos/99792499@N00" TargetMode="External"/><Relationship Id="rId4" Type="http://schemas.openxmlformats.org/officeDocument/2006/relationships/hyperlink" Target="https://www.flickr.com/photos/99792499@N00/563083013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vimeo.com/521457476/ed672947c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4682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18886" y="238061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Warm 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" y="6237312"/>
            <a:ext cx="9143999" cy="365125"/>
          </a:xfrm>
        </p:spPr>
        <p:txBody>
          <a:bodyPr/>
          <a:lstStyle/>
          <a:p>
            <a:endParaRPr lang="en-GB" dirty="0" smtClean="0">
              <a:solidFill>
                <a:schemeClr val="bg1"/>
              </a:solidFill>
              <a:hlinkClick r:id="rId3"/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Images by </a:t>
            </a:r>
            <a:r>
              <a:rPr lang="en-GB" dirty="0" err="1" smtClean="0">
                <a:solidFill>
                  <a:schemeClr val="bg1"/>
                </a:solidFill>
                <a:hlinkClick r:id="rId3"/>
              </a:rPr>
              <a:t>Haragayato</a:t>
            </a:r>
            <a:r>
              <a:rPr lang="en-GB" dirty="0">
                <a:solidFill>
                  <a:schemeClr val="bg1"/>
                </a:solidFill>
              </a:rPr>
              <a:t>, </a:t>
            </a:r>
            <a:r>
              <a:rPr lang="en-GB" dirty="0">
                <a:solidFill>
                  <a:schemeClr val="bg1"/>
                </a:solidFill>
                <a:hlinkClick r:id="rId4"/>
              </a:rPr>
              <a:t>CC BY-SA 4.0</a:t>
            </a:r>
            <a:r>
              <a:rPr lang="en-GB" dirty="0">
                <a:solidFill>
                  <a:schemeClr val="bg1"/>
                </a:solidFill>
              </a:rPr>
              <a:t>, via Wikimedia </a:t>
            </a:r>
            <a:r>
              <a:rPr lang="en-GB" dirty="0" smtClean="0">
                <a:solidFill>
                  <a:schemeClr val="bg1"/>
                </a:solidFill>
              </a:rPr>
              <a:t>Commons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175F09-BD68-4448-80B6-8581EAEFC01C}"/>
              </a:ext>
            </a:extLst>
          </p:cNvPr>
          <p:cNvSpPr txBox="1"/>
          <p:nvPr/>
        </p:nvSpPr>
        <p:spPr>
          <a:xfrm>
            <a:off x="275048" y="1268760"/>
            <a:ext cx="85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What questions could you ask about these objects?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2"/>
          <a:stretch/>
        </p:blipFill>
        <p:spPr>
          <a:xfrm>
            <a:off x="374711" y="2001670"/>
            <a:ext cx="4149391" cy="3515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r="4149"/>
          <a:stretch/>
        </p:blipFill>
        <p:spPr>
          <a:xfrm>
            <a:off x="4590996" y="1990611"/>
            <a:ext cx="4087616" cy="3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77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18886" y="238061"/>
            <a:ext cx="6588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Warm Up: Kintsugi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53336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images </a:t>
            </a:r>
            <a:r>
              <a:rPr lang="en-GB" dirty="0" smtClean="0">
                <a:solidFill>
                  <a:schemeClr val="bg1"/>
                </a:solidFill>
              </a:rPr>
              <a:t>by </a:t>
            </a:r>
            <a:r>
              <a:rPr lang="en-GB" dirty="0" err="1" smtClean="0">
                <a:solidFill>
                  <a:schemeClr val="bg1"/>
                </a:solidFill>
                <a:hlinkClick r:id="rId3"/>
              </a:rPr>
              <a:t>Haragayato</a:t>
            </a:r>
            <a:r>
              <a:rPr lang="en-GB" dirty="0">
                <a:solidFill>
                  <a:schemeClr val="bg1"/>
                </a:solidFill>
              </a:rPr>
              <a:t>, </a:t>
            </a:r>
            <a:r>
              <a:rPr lang="en-GB" dirty="0">
                <a:solidFill>
                  <a:schemeClr val="bg1"/>
                </a:solidFill>
                <a:hlinkClick r:id="rId4"/>
              </a:rPr>
              <a:t>CC BY-SA 4.0</a:t>
            </a:r>
            <a:r>
              <a:rPr lang="en-GB" dirty="0">
                <a:solidFill>
                  <a:schemeClr val="bg1"/>
                </a:solidFill>
              </a:rPr>
              <a:t>, via Wikimedia Commons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175F09-BD68-4448-80B6-8581EAEFC01C}"/>
              </a:ext>
            </a:extLst>
          </p:cNvPr>
          <p:cNvSpPr txBox="1"/>
          <p:nvPr/>
        </p:nvSpPr>
        <p:spPr>
          <a:xfrm>
            <a:off x="418886" y="1165509"/>
            <a:ext cx="775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Does this answer your 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59DA6C-48A9-4A95-90EE-186FDCF762D6}"/>
              </a:ext>
            </a:extLst>
          </p:cNvPr>
          <p:cNvSpPr txBox="1"/>
          <p:nvPr/>
        </p:nvSpPr>
        <p:spPr>
          <a:xfrm>
            <a:off x="5580112" y="1556792"/>
            <a:ext cx="328841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Kintsugi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is when broken objects such as bowls, teapots and cups are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repaired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using </a:t>
            </a:r>
            <a:r>
              <a:rPr lang="en-GB" sz="2200" b="1" dirty="0">
                <a:latin typeface="Kozuka Gothic Pro B" pitchFamily="34" charset="-128"/>
                <a:ea typeface="Kozuka Gothic Pro B" pitchFamily="34" charset="-128"/>
              </a:rPr>
              <a:t>gold and lacquer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. </a:t>
            </a:r>
            <a:endParaRPr lang="en-GB" sz="2200" dirty="0" smtClean="0">
              <a:latin typeface="Kozuka Gothic Pro B" pitchFamily="34" charset="-128"/>
              <a:ea typeface="Kozuka Gothic Pro B" pitchFamily="34" charset="-128"/>
            </a:endParaRP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It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is a way of making broken things beautiful and useful again. In many cases, the repairs 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even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enhance the appearance of the 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object.</a:t>
            </a:r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2"/>
          <a:stretch/>
        </p:blipFill>
        <p:spPr>
          <a:xfrm>
            <a:off x="443711" y="3140968"/>
            <a:ext cx="3000807" cy="2542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r="4149"/>
          <a:stretch/>
        </p:blipFill>
        <p:spPr>
          <a:xfrm>
            <a:off x="2771800" y="1846693"/>
            <a:ext cx="2537328" cy="219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10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0748" y="836712"/>
            <a:ext cx="8928992" cy="193899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The </a:t>
            </a:r>
            <a:r>
              <a:rPr lang="en-GB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Tohoku </a:t>
            </a:r>
            <a:endParaRPr lang="en-GB" sz="4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GB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Earthquake and Tsunami</a:t>
            </a:r>
          </a:p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(continued</a:t>
            </a:r>
            <a:r>
              <a:rPr 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)</a:t>
            </a:r>
            <a:endParaRPr lang="en-GB" sz="3200" b="1" dirty="0">
              <a:solidFill>
                <a:schemeClr val="tx1">
                  <a:lumMod val="85000"/>
                  <a:lumOff val="15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56" y="312009"/>
            <a:ext cx="1172775" cy="11727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3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</a:t>
            </a:r>
            <a:r>
              <a:rPr lang="en-GB" dirty="0">
                <a:solidFill>
                  <a:schemeClr val="bg1"/>
                </a:solidFill>
                <a:hlinkClick r:id="rId4"/>
              </a:rPr>
              <a:t>"Miyagi Prefecture, Sendai, Japan, after earthquake"</a:t>
            </a:r>
            <a:r>
              <a:rPr lang="en-GB" dirty="0">
                <a:solidFill>
                  <a:schemeClr val="bg1"/>
                </a:solidFill>
              </a:rPr>
              <a:t> by </a:t>
            </a:r>
            <a:r>
              <a:rPr lang="en-GB" dirty="0" err="1">
                <a:solidFill>
                  <a:schemeClr val="bg1"/>
                </a:solidFill>
                <a:hlinkClick r:id="rId5"/>
              </a:rPr>
              <a:t>Tex</a:t>
            </a:r>
            <a:r>
              <a:rPr lang="en-GB" dirty="0">
                <a:solidFill>
                  <a:schemeClr val="bg1"/>
                </a:solidFill>
                <a:hlinkClick r:id="rId5"/>
              </a:rPr>
              <a:t> </a:t>
            </a:r>
            <a:r>
              <a:rPr lang="en-GB" dirty="0" err="1">
                <a:solidFill>
                  <a:schemeClr val="bg1"/>
                </a:solidFill>
                <a:hlinkClick r:id="rId5"/>
              </a:rPr>
              <a:t>Texin</a:t>
            </a:r>
            <a:r>
              <a:rPr lang="en-GB" dirty="0">
                <a:solidFill>
                  <a:schemeClr val="bg1"/>
                </a:solidFill>
              </a:rPr>
              <a:t> is licensed under </a:t>
            </a:r>
            <a:r>
              <a:rPr lang="en-GB" dirty="0">
                <a:solidFill>
                  <a:schemeClr val="bg1"/>
                </a:solidFill>
                <a:hlinkClick r:id="rId6"/>
              </a:rPr>
              <a:t>CC BY 2.0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72245" y="2805110"/>
            <a:ext cx="40687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Your Learning Objectives: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Outline how an earthquake can cause a tsunami.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Illustrate the sequence of events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of the Eastern Japan Great Earthquake Disaster.</a:t>
            </a:r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Describe the effects of the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tsunami on the Tohoku region.</a:t>
            </a:r>
            <a:endParaRPr lang="en-GB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2699"/>
            <a:ext cx="3872189" cy="29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54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AD656AE-B645-485B-8057-1446AF20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9A8E40-D53A-48BB-9AD3-1A0654A96C40}"/>
              </a:ext>
            </a:extLst>
          </p:cNvPr>
          <p:cNvSpPr txBox="1"/>
          <p:nvPr/>
        </p:nvSpPr>
        <p:spPr>
          <a:xfrm>
            <a:off x="292386" y="352559"/>
            <a:ext cx="7488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Starter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E444FE-F1C8-47DE-BAC0-0F49FAEF966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A8F50DF-2850-48DD-9650-39FE8E0F1692}"/>
              </a:ext>
            </a:extLst>
          </p:cNvPr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xmlns="" id="{86A84DC5-F782-4279-9D4F-02BCA200AC6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7D4DA-CA93-4100-9923-91CA0C97AC6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xmlns="" id="{0CCB3172-FA58-4678-B5BE-FF32C2CE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©Katie Holmberg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in collaboration with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</p:txBody>
      </p:sp>
      <p:pic>
        <p:nvPicPr>
          <p:cNvPr id="13" name="Picture 12" descr="Graphical user interface, text, application&#10;&#10;Description automatically generated">
            <a:hlinkClick r:id="rId4"/>
            <a:extLst>
              <a:ext uri="{FF2B5EF4-FFF2-40B4-BE49-F238E27FC236}">
                <a16:creationId xmlns:a16="http://schemas.microsoft.com/office/drawing/2014/main" xmlns="" id="{2CF2F3BF-031B-4964-8C4F-F0CBBE2ACF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/>
          <a:stretch/>
        </p:blipFill>
        <p:spPr>
          <a:xfrm>
            <a:off x="2771800" y="1388268"/>
            <a:ext cx="6089539" cy="4618689"/>
          </a:xfrm>
          <a:prstGeom prst="rect">
            <a:avLst/>
          </a:prstGeom>
          <a:ln w="28575">
            <a:solidFill>
              <a:srgbClr val="339933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C18F9C6-52CD-44BB-B5AF-392CDF40D29D}"/>
              </a:ext>
            </a:extLst>
          </p:cNvPr>
          <p:cNvSpPr txBox="1"/>
          <p:nvPr/>
        </p:nvSpPr>
        <p:spPr>
          <a:xfrm>
            <a:off x="292386" y="1388268"/>
            <a:ext cx="22633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What were the </a:t>
            </a:r>
            <a:r>
              <a:rPr lang="en-GB" sz="2400" b="1" dirty="0">
                <a:latin typeface="Kozuka Gothic Pro B" pitchFamily="34" charset="-128"/>
                <a:ea typeface="Kozuka Gothic Pro B" pitchFamily="34" charset="-128"/>
              </a:rPr>
              <a:t>long term impacts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of the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disaster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on the </a:t>
            </a:r>
            <a:r>
              <a:rPr lang="en-GB" sz="2400" b="1" dirty="0">
                <a:latin typeface="Kozuka Gothic Pro B" pitchFamily="34" charset="-128"/>
                <a:ea typeface="Kozuka Gothic Pro B" pitchFamily="34" charset="-128"/>
              </a:rPr>
              <a:t>survivors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?</a:t>
            </a: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How can </a:t>
            </a:r>
            <a:r>
              <a:rPr lang="en-GB" sz="2400" b="1" dirty="0">
                <a:latin typeface="Kozuka Gothic Pro B" pitchFamily="34" charset="-128"/>
                <a:ea typeface="Kozuka Gothic Pro B" pitchFamily="34" charset="-128"/>
              </a:rPr>
              <a:t>social projects</a:t>
            </a:r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like this orchestra </a:t>
            </a:r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help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4502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5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37101"/>
            <a:ext cx="91440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©Katie Holmberg </a:t>
            </a:r>
            <a:r>
              <a:rPr lang="en-GB" dirty="0">
                <a:solidFill>
                  <a:schemeClr val="bg1"/>
                </a:solidFill>
              </a:rPr>
              <a:t>in collaboration with </a:t>
            </a:r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Japan Society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770" y="409444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1: </a:t>
            </a:r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Using Manga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739C66-4EFB-4262-BBAE-2289C717F208}"/>
              </a:ext>
            </a:extLst>
          </p:cNvPr>
          <p:cNvSpPr txBox="1"/>
          <p:nvPr/>
        </p:nvSpPr>
        <p:spPr>
          <a:xfrm>
            <a:off x="231500" y="1556792"/>
            <a:ext cx="50605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Continue working on your own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manga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to tell the story of the </a:t>
            </a:r>
            <a:r>
              <a:rPr lang="en-GB" sz="2200" b="1" dirty="0">
                <a:latin typeface="Kozuka Gothic Pro B" pitchFamily="34" charset="-128"/>
                <a:ea typeface="Kozuka Gothic Pro B" pitchFamily="34" charset="-128"/>
              </a:rPr>
              <a:t>2011 Tohoku </a:t>
            </a:r>
            <a:r>
              <a:rPr lang="en-GB" sz="2200" b="1" dirty="0" smtClean="0">
                <a:latin typeface="Kozuka Gothic Pro B" pitchFamily="34" charset="-128"/>
                <a:ea typeface="Kozuka Gothic Pro B" pitchFamily="34" charset="-128"/>
              </a:rPr>
              <a:t>earthquake and tsunami</a:t>
            </a:r>
            <a:r>
              <a:rPr lang="en-GB" sz="2200" dirty="0" smtClean="0">
                <a:latin typeface="Kozuka Gothic Pro B" pitchFamily="34" charset="-128"/>
                <a:ea typeface="Kozuka Gothic Pro B" pitchFamily="34" charset="-128"/>
              </a:rPr>
              <a:t>.</a:t>
            </a:r>
            <a:endParaRPr lang="en-GB" sz="2200" dirty="0">
              <a:latin typeface="Kozuka Gothic Pro B" pitchFamily="34" charset="-128"/>
              <a:ea typeface="Kozuka Gothic Pro B" pitchFamily="34" charset="-128"/>
            </a:endParaRP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Your aim is to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educate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people about the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disaster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and what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caused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it.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Use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drawings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to show the events and add in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text boxes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to give more detail.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Try to include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specific details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and </a:t>
            </a:r>
            <a:r>
              <a:rPr lang="en-GB" sz="2200" b="1" dirty="0">
                <a:latin typeface="Kozuka Gothic Pro B" pitchFamily="34" charset="-128"/>
                <a:ea typeface="Kozuka Gothic Pro B" pitchFamily="34" charset="-128"/>
              </a:rPr>
              <a:t>data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in the text boxes. Use the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timeline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to help you.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5745536" y="1823562"/>
            <a:ext cx="2739130" cy="3960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91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17096"/>
            <a:ext cx="91440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©Katie Holmberg </a:t>
            </a:r>
            <a:r>
              <a:rPr lang="en-GB" dirty="0">
                <a:solidFill>
                  <a:schemeClr val="bg1"/>
                </a:solidFill>
              </a:rPr>
              <a:t>in collaboration with </a:t>
            </a:r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Japan Society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770" y="409444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Extension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739C66-4EFB-4262-BBAE-2289C717F208}"/>
              </a:ext>
            </a:extLst>
          </p:cNvPr>
          <p:cNvSpPr txBox="1"/>
          <p:nvPr/>
        </p:nvSpPr>
        <p:spPr>
          <a:xfrm>
            <a:off x="323528" y="1484784"/>
            <a:ext cx="470502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Your work has focussed on the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causes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of the tsunami and its immediate and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short term effects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Add a section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to look at the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long term effects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and some of the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responses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. Think about the impacts on the survivors and issues such as the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radiation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from the destroyed nuclear power plant.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Use the blog entry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to gather more details.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5457521" y="1491751"/>
            <a:ext cx="2988142" cy="4320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599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7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©Katie Holmberg in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collaboration with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760" y="260648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Plenary: </a:t>
            </a:r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Gallery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35EE36-A5EE-449F-A903-8E03AFEBD189}"/>
              </a:ext>
            </a:extLst>
          </p:cNvPr>
          <p:cNvSpPr txBox="1"/>
          <p:nvPr/>
        </p:nvSpPr>
        <p:spPr>
          <a:xfrm>
            <a:off x="299642" y="1332906"/>
            <a:ext cx="53233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Display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your work around the classroom.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Have a look at everyone else’s work. Have a think about what was done well and what you could do better. If you notice something good about someone else’s work, make sure you let them know!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Go back to your work. </a:t>
            </a:r>
            <a:r>
              <a:rPr lang="en-GB" sz="2200" dirty="0" smtClean="0">
                <a:latin typeface="Kozuka Gothic Pro B" pitchFamily="34" charset="-128"/>
                <a:ea typeface="Kozuka Gothic Pro B" pitchFamily="34" charset="-128"/>
              </a:rPr>
              <a:t>Write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one thing that you think you did well and one thing you could do to improve your work further.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ED2132-9AE1-4ACE-805A-194041CD6FDA}"/>
              </a:ext>
            </a:extLst>
          </p:cNvPr>
          <p:cNvSpPr txBox="1"/>
          <p:nvPr/>
        </p:nvSpPr>
        <p:spPr>
          <a:xfrm>
            <a:off x="5724128" y="1400164"/>
            <a:ext cx="3125462" cy="4524315"/>
          </a:xfrm>
          <a:prstGeom prst="rect">
            <a:avLst/>
          </a:prstGeom>
          <a:noFill/>
          <a:ln w="28575">
            <a:solidFill>
              <a:srgbClr val="33993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Some ideas to consider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: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Does your work clearly show the start of the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disaster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and the aftermath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?</a:t>
            </a:r>
            <a:br>
              <a:rPr lang="en-GB" dirty="0" smtClean="0">
                <a:latin typeface="Kozuka Gothic Pro R" pitchFamily="34" charset="-128"/>
                <a:ea typeface="Kozuka Gothic Pro R" pitchFamily="34" charset="-128"/>
              </a:rPr>
            </a:br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Have you used data (numbers) in your captions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?</a:t>
            </a:r>
            <a:br>
              <a:rPr lang="en-GB" dirty="0" smtClean="0">
                <a:latin typeface="Kozuka Gothic Pro R" pitchFamily="34" charset="-128"/>
                <a:ea typeface="Kozuka Gothic Pro R" pitchFamily="34" charset="-128"/>
              </a:rPr>
            </a:br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Are your drawings clear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?</a:t>
            </a:r>
            <a:br>
              <a:rPr lang="en-GB" dirty="0" smtClean="0">
                <a:latin typeface="Kozuka Gothic Pro R" pitchFamily="34" charset="-128"/>
                <a:ea typeface="Kozuka Gothic Pro R" pitchFamily="34" charset="-128"/>
              </a:rPr>
            </a:br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Would adding more colour help to make your drawings clearer?</a:t>
            </a:r>
          </a:p>
        </p:txBody>
      </p:sp>
    </p:spTree>
    <p:extLst>
      <p:ext uri="{BB962C8B-B14F-4D97-AF65-F5344CB8AC3E}">
        <p14:creationId xmlns:p14="http://schemas.microsoft.com/office/powerpoint/2010/main" val="3542603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3" y="2060848"/>
            <a:ext cx="6120929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This resource was authored by Katie Holmberg in collaboration with the Japan Society</a:t>
            </a:r>
          </a:p>
          <a:p>
            <a:endParaRPr lang="en-GB" dirty="0">
              <a:solidFill>
                <a:srgbClr val="FF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/>
            </a:r>
            <a:br>
              <a:rPr lang="en-GB" dirty="0">
                <a:latin typeface="Kozuka Gothic Pro R" pitchFamily="34" charset="-128"/>
                <a:ea typeface="Kozuka Gothic Pro R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on: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3077" y="6356351"/>
            <a:ext cx="5722147" cy="385017"/>
          </a:xfrm>
        </p:spPr>
        <p:txBody>
          <a:bodyPr/>
          <a:lstStyle/>
          <a:p>
            <a:endParaRPr lang="en-GB" dirty="0" smtClean="0">
              <a:solidFill>
                <a:schemeClr val="bg1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 smtClean="0">
                <a:solidFill>
                  <a:schemeClr val="bg1"/>
                </a:solidFill>
                <a:ea typeface="Kozuka Gothic Pro R" pitchFamily="34" charset="-128"/>
              </a:rPr>
              <a:t>©Katie Holmberg </a:t>
            </a:r>
            <a:r>
              <a:rPr lang="en-GB" dirty="0">
                <a:solidFill>
                  <a:schemeClr val="bg1"/>
                </a:solidFill>
                <a:ea typeface="Kozuka Gothic Pro R" pitchFamily="34" charset="-128"/>
              </a:rPr>
              <a:t>in collaboration with </a:t>
            </a:r>
            <a:r>
              <a:rPr lang="en-GB" dirty="0" smtClean="0">
                <a:solidFill>
                  <a:schemeClr val="bg1"/>
                </a:solidFill>
                <a:ea typeface="Kozuka Gothic Pro R" pitchFamily="34" charset="-128"/>
              </a:rPr>
              <a:t>the </a:t>
            </a:r>
            <a:r>
              <a:rPr lang="en-GB" dirty="0">
                <a:solidFill>
                  <a:schemeClr val="bg1"/>
                </a:solidFill>
                <a:ea typeface="Kozuka Gothic Pro R" pitchFamily="34" charset="-128"/>
              </a:rPr>
              <a:t>Japan Society</a:t>
            </a: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758</Words>
  <Application>Microsoft Office PowerPoint</Application>
  <PresentationFormat>On-screen Show (4:3)</PresentationFormat>
  <Paragraphs>97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alys.turner@gmail.com</cp:lastModifiedBy>
  <cp:revision>156</cp:revision>
  <dcterms:created xsi:type="dcterms:W3CDTF">2017-05-31T10:45:44Z</dcterms:created>
  <dcterms:modified xsi:type="dcterms:W3CDTF">2021-06-16T11:19:53Z</dcterms:modified>
</cp:coreProperties>
</file>