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81" r:id="rId3"/>
    <p:sldId id="271" r:id="rId4"/>
    <p:sldId id="282" r:id="rId5"/>
    <p:sldId id="283" r:id="rId6"/>
    <p:sldId id="289" r:id="rId7"/>
    <p:sldId id="286" r:id="rId8"/>
    <p:sldId id="280" r:id="rId9"/>
    <p:sldId id="284" r:id="rId10"/>
    <p:sldId id="274" r:id="rId11"/>
    <p:sldId id="278" r:id="rId12"/>
    <p:sldId id="285"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5" autoAdjust="0"/>
    <p:restoredTop sz="92130" autoAdjust="0"/>
  </p:normalViewPr>
  <p:slideViewPr>
    <p:cSldViewPr>
      <p:cViewPr varScale="1">
        <p:scale>
          <a:sx n="80" d="100"/>
          <a:sy n="80" d="100"/>
        </p:scale>
        <p:origin x="2304" y="176"/>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userId="9b2ca85d-efe6-480e-9a12-6e84f90659c0" providerId="ADAL" clId="{F88BC4C7-7D50-41AC-BB4F-B49B92866F41}"/>
    <pc:docChg chg="undo redo custSel addSld modSld">
      <pc:chgData name="Kimberley" userId="9b2ca85d-efe6-480e-9a12-6e84f90659c0" providerId="ADAL" clId="{F88BC4C7-7D50-41AC-BB4F-B49B92866F41}" dt="2020-11-28T20:50:24.054" v="7210" actId="2711"/>
      <pc:docMkLst>
        <pc:docMk/>
      </pc:docMkLst>
      <pc:sldChg chg="modSp modNotesTx">
        <pc:chgData name="Kimberley" userId="9b2ca85d-efe6-480e-9a12-6e84f90659c0" providerId="ADAL" clId="{F88BC4C7-7D50-41AC-BB4F-B49B92866F41}" dt="2020-11-28T20:48:12.396" v="7175" actId="207"/>
        <pc:sldMkLst>
          <pc:docMk/>
          <pc:sldMk cId="3542603861" sldId="266"/>
        </pc:sldMkLst>
        <pc:spChg chg="mod">
          <ac:chgData name="Kimberley" userId="9b2ca85d-efe6-480e-9a12-6e84f90659c0" providerId="ADAL" clId="{F88BC4C7-7D50-41AC-BB4F-B49B92866F41}" dt="2020-11-28T20:48:12.396" v="7175" actId="207"/>
          <ac:spMkLst>
            <pc:docMk/>
            <pc:sldMk cId="3542603861" sldId="266"/>
            <ac:spMk id="2" creationId="{00000000-0000-0000-0000-000000000000}"/>
          </ac:spMkLst>
        </pc:spChg>
      </pc:sldChg>
      <pc:sldChg chg="addSp modSp">
        <pc:chgData name="Kimberley" userId="9b2ca85d-efe6-480e-9a12-6e84f90659c0" providerId="ADAL" clId="{F88BC4C7-7D50-41AC-BB4F-B49B92866F41}" dt="2020-11-28T17:42:15.361" v="83" actId="20577"/>
        <pc:sldMkLst>
          <pc:docMk/>
          <pc:sldMk cId="989975250" sldId="270"/>
        </pc:sldMkLst>
        <pc:spChg chg="add mod">
          <ac:chgData name="Kimberley" userId="9b2ca85d-efe6-480e-9a12-6e84f90659c0" providerId="ADAL" clId="{F88BC4C7-7D50-41AC-BB4F-B49B92866F41}" dt="2020-11-28T17:42:15.361" v="83" actId="20577"/>
          <ac:spMkLst>
            <pc:docMk/>
            <pc:sldMk cId="989975250" sldId="270"/>
            <ac:spMk id="3" creationId="{B39159A7-E57F-48DA-984B-85AC3DE71C25}"/>
          </ac:spMkLst>
        </pc:spChg>
      </pc:sldChg>
      <pc:sldChg chg="modSp">
        <pc:chgData name="Kimberley" userId="9b2ca85d-efe6-480e-9a12-6e84f90659c0" providerId="ADAL" clId="{F88BC4C7-7D50-41AC-BB4F-B49B92866F41}" dt="2020-11-28T20:45:19.566" v="6807" actId="1076"/>
        <pc:sldMkLst>
          <pc:docMk/>
          <pc:sldMk cId="532778218" sldId="271"/>
        </pc:sldMkLst>
        <pc:spChg chg="mod">
          <ac:chgData name="Kimberley" userId="9b2ca85d-efe6-480e-9a12-6e84f90659c0" providerId="ADAL" clId="{F88BC4C7-7D50-41AC-BB4F-B49B92866F41}" dt="2020-11-28T17:43:22.592" v="158" actId="1076"/>
          <ac:spMkLst>
            <pc:docMk/>
            <pc:sldMk cId="532778218" sldId="271"/>
            <ac:spMk id="10" creationId="{96E85191-4480-4C4D-A335-BAE5823B4BFA}"/>
          </ac:spMkLst>
        </pc:spChg>
        <pc:spChg chg="mod">
          <ac:chgData name="Kimberley" userId="9b2ca85d-efe6-480e-9a12-6e84f90659c0" providerId="ADAL" clId="{F88BC4C7-7D50-41AC-BB4F-B49B92866F41}" dt="2020-11-28T20:45:19.566" v="6807" actId="1076"/>
          <ac:spMkLst>
            <pc:docMk/>
            <pc:sldMk cId="532778218" sldId="271"/>
            <ac:spMk id="19" creationId="{F2D40609-56AC-4E6E-8C53-EC11C6B64C5D}"/>
          </ac:spMkLst>
        </pc:spChg>
      </pc:sldChg>
      <pc:sldChg chg="addSp modSp modNotesTx">
        <pc:chgData name="Kimberley" userId="9b2ca85d-efe6-480e-9a12-6e84f90659c0" providerId="ADAL" clId="{F88BC4C7-7D50-41AC-BB4F-B49B92866F41}" dt="2020-11-28T20:50:09.901" v="7209" actId="2711"/>
        <pc:sldMkLst>
          <pc:docMk/>
          <pc:sldMk cId="2912765998" sldId="274"/>
        </pc:sldMkLst>
        <pc:spChg chg="add mod">
          <ac:chgData name="Kimberley" userId="9b2ca85d-efe6-480e-9a12-6e84f90659c0" providerId="ADAL" clId="{F88BC4C7-7D50-41AC-BB4F-B49B92866F41}" dt="2020-11-28T20:50:09.901" v="7209" actId="2711"/>
          <ac:spMkLst>
            <pc:docMk/>
            <pc:sldMk cId="2912765998" sldId="274"/>
            <ac:spMk id="2" creationId="{F3C54829-D124-4F08-98D9-0FE234A18D37}"/>
          </ac:spMkLst>
        </pc:spChg>
      </pc:sldChg>
      <pc:sldChg chg="modSp add">
        <pc:chgData name="Kimberley" userId="9b2ca85d-efe6-480e-9a12-6e84f90659c0" providerId="ADAL" clId="{F88BC4C7-7D50-41AC-BB4F-B49B92866F41}" dt="2020-11-28T20:50:24.054" v="7210" actId="2711"/>
        <pc:sldMkLst>
          <pc:docMk/>
          <pc:sldMk cId="2398901296" sldId="278"/>
        </pc:sldMkLst>
        <pc:spChg chg="mod">
          <ac:chgData name="Kimberley" userId="9b2ca85d-efe6-480e-9a12-6e84f90659c0" providerId="ADAL" clId="{F88BC4C7-7D50-41AC-BB4F-B49B92866F41}" dt="2020-11-28T20:50:24.054" v="7210" actId="2711"/>
          <ac:spMkLst>
            <pc:docMk/>
            <pc:sldMk cId="2398901296" sldId="278"/>
            <ac:spMk id="4" creationId="{E55B691F-09B2-4E61-8EDA-764793B6C8D4}"/>
          </ac:spMkLst>
        </pc:spChg>
      </pc:sldChg>
      <pc:sldChg chg="modSp delCm modNotesTx">
        <pc:chgData name="Kimberley" userId="9b2ca85d-efe6-480e-9a12-6e84f90659c0" providerId="ADAL" clId="{F88BC4C7-7D50-41AC-BB4F-B49B92866F41}" dt="2020-11-28T20:49:47.323" v="7204" actId="20577"/>
        <pc:sldMkLst>
          <pc:docMk/>
          <pc:sldMk cId="3531361113" sldId="280"/>
        </pc:sldMkLst>
        <pc:spChg chg="mod">
          <ac:chgData name="Kimberley" userId="9b2ca85d-efe6-480e-9a12-6e84f90659c0" providerId="ADAL" clId="{F88BC4C7-7D50-41AC-BB4F-B49B92866F41}" dt="2020-11-28T19:38:38.839" v="4812" actId="20577"/>
          <ac:spMkLst>
            <pc:docMk/>
            <pc:sldMk cId="3531361113" sldId="280"/>
            <ac:spMk id="3" creationId="{00000000-0000-0000-0000-000000000000}"/>
          </ac:spMkLst>
        </pc:spChg>
        <pc:spChg chg="mod">
          <ac:chgData name="Kimberley" userId="9b2ca85d-efe6-480e-9a12-6e84f90659c0" providerId="ADAL" clId="{F88BC4C7-7D50-41AC-BB4F-B49B92866F41}" dt="2020-11-28T20:49:47.323" v="7204" actId="20577"/>
          <ac:spMkLst>
            <pc:docMk/>
            <pc:sldMk cId="3531361113" sldId="280"/>
            <ac:spMk id="11" creationId="{00000000-0000-0000-0000-000000000000}"/>
          </ac:spMkLst>
        </pc:spChg>
      </pc:sldChg>
      <pc:sldChg chg="modSp">
        <pc:chgData name="Kimberley" userId="9b2ca85d-efe6-480e-9a12-6e84f90659c0" providerId="ADAL" clId="{F88BC4C7-7D50-41AC-BB4F-B49B92866F41}" dt="2020-11-28T20:44:36.568" v="6803" actId="20577"/>
        <pc:sldMkLst>
          <pc:docMk/>
          <pc:sldMk cId="2233246286" sldId="281"/>
        </pc:sldMkLst>
        <pc:spChg chg="mod">
          <ac:chgData name="Kimberley" userId="9b2ca85d-efe6-480e-9a12-6e84f90659c0" providerId="ADAL" clId="{F88BC4C7-7D50-41AC-BB4F-B49B92866F41}" dt="2020-11-28T20:44:36.568" v="6803" actId="20577"/>
          <ac:spMkLst>
            <pc:docMk/>
            <pc:sldMk cId="2233246286" sldId="281"/>
            <ac:spMk id="3" creationId="{F2D40609-56AC-4E6E-8C53-EC11C6B64C5D}"/>
          </ac:spMkLst>
        </pc:spChg>
      </pc:sldChg>
      <pc:sldChg chg="addSp modSp modNotesTx">
        <pc:chgData name="Kimberley" userId="9b2ca85d-efe6-480e-9a12-6e84f90659c0" providerId="ADAL" clId="{F88BC4C7-7D50-41AC-BB4F-B49B92866F41}" dt="2020-11-28T20:49:53.270" v="7208" actId="20577"/>
        <pc:sldMkLst>
          <pc:docMk/>
          <pc:sldMk cId="3194038618" sldId="282"/>
        </pc:sldMkLst>
        <pc:spChg chg="mod">
          <ac:chgData name="Kimberley" userId="9b2ca85d-efe6-480e-9a12-6e84f90659c0" providerId="ADAL" clId="{F88BC4C7-7D50-41AC-BB4F-B49B92866F41}" dt="2020-11-28T20:49:53.270" v="7208" actId="20577"/>
          <ac:spMkLst>
            <pc:docMk/>
            <pc:sldMk cId="3194038618" sldId="282"/>
            <ac:spMk id="2" creationId="{00000000-0000-0000-0000-000000000000}"/>
          </ac:spMkLst>
        </pc:spChg>
        <pc:spChg chg="mod">
          <ac:chgData name="Kimberley" userId="9b2ca85d-efe6-480e-9a12-6e84f90659c0" providerId="ADAL" clId="{F88BC4C7-7D50-41AC-BB4F-B49B92866F41}" dt="2020-11-28T18:32:42.343" v="2063" actId="20577"/>
          <ac:spMkLst>
            <pc:docMk/>
            <pc:sldMk cId="3194038618" sldId="282"/>
            <ac:spMk id="4" creationId="{00000000-0000-0000-0000-000000000000}"/>
          </ac:spMkLst>
        </pc:spChg>
        <pc:spChg chg="add mod">
          <ac:chgData name="Kimberley" userId="9b2ca85d-efe6-480e-9a12-6e84f90659c0" providerId="ADAL" clId="{F88BC4C7-7D50-41AC-BB4F-B49B92866F41}" dt="2020-11-28T17:53:17.690" v="915" actId="2711"/>
          <ac:spMkLst>
            <pc:docMk/>
            <pc:sldMk cId="3194038618" sldId="282"/>
            <ac:spMk id="5" creationId="{AA2369BD-14C3-43E4-86B1-E58B69FB8A62}"/>
          </ac:spMkLst>
        </pc:spChg>
        <pc:picChg chg="mod">
          <ac:chgData name="Kimberley" userId="9b2ca85d-efe6-480e-9a12-6e84f90659c0" providerId="ADAL" clId="{F88BC4C7-7D50-41AC-BB4F-B49B92866F41}" dt="2020-11-28T18:28:56.618" v="2009" actId="1076"/>
          <ac:picMkLst>
            <pc:docMk/>
            <pc:sldMk cId="3194038618" sldId="282"/>
            <ac:picMk id="1026" creationId="{00000000-0000-0000-0000-000000000000}"/>
          </ac:picMkLst>
        </pc:picChg>
      </pc:sldChg>
      <pc:sldChg chg="addSp modSp add modNotesTx">
        <pc:chgData name="Kimberley" userId="9b2ca85d-efe6-480e-9a12-6e84f90659c0" providerId="ADAL" clId="{F88BC4C7-7D50-41AC-BB4F-B49B92866F41}" dt="2020-11-28T19:27:16.097" v="4454" actId="20577"/>
        <pc:sldMkLst>
          <pc:docMk/>
          <pc:sldMk cId="1642754008" sldId="283"/>
        </pc:sldMkLst>
        <pc:spChg chg="mod">
          <ac:chgData name="Kimberley" userId="9b2ca85d-efe6-480e-9a12-6e84f90659c0" providerId="ADAL" clId="{F88BC4C7-7D50-41AC-BB4F-B49B92866F41}" dt="2020-11-28T18:35:23.156" v="2100" actId="1076"/>
          <ac:spMkLst>
            <pc:docMk/>
            <pc:sldMk cId="1642754008" sldId="283"/>
            <ac:spMk id="2" creationId="{00000000-0000-0000-0000-000000000000}"/>
          </ac:spMkLst>
        </pc:spChg>
        <pc:spChg chg="add mod">
          <ac:chgData name="Kimberley" userId="9b2ca85d-efe6-480e-9a12-6e84f90659c0" providerId="ADAL" clId="{F88BC4C7-7D50-41AC-BB4F-B49B92866F41}" dt="2020-11-28T19:26:25.533" v="4196" actId="404"/>
          <ac:spMkLst>
            <pc:docMk/>
            <pc:sldMk cId="1642754008" sldId="283"/>
            <ac:spMk id="3" creationId="{9ECC126C-4DD5-4F1C-B584-B529D2C35FAA}"/>
          </ac:spMkLst>
        </pc:spChg>
        <pc:spChg chg="mod">
          <ac:chgData name="Kimberley" userId="9b2ca85d-efe6-480e-9a12-6e84f90659c0" providerId="ADAL" clId="{F88BC4C7-7D50-41AC-BB4F-B49B92866F41}" dt="2020-11-28T18:35:26.482" v="2106" actId="403"/>
          <ac:spMkLst>
            <pc:docMk/>
            <pc:sldMk cId="1642754008" sldId="283"/>
            <ac:spMk id="11" creationId="{00000000-0000-0000-0000-000000000000}"/>
          </ac:spMkLst>
        </pc:spChg>
      </pc:sldChg>
      <pc:sldChg chg="modSp add modTransition modNotesTx">
        <pc:chgData name="Kimberley" userId="9b2ca85d-efe6-480e-9a12-6e84f90659c0" providerId="ADAL" clId="{F88BC4C7-7D50-41AC-BB4F-B49B92866F41}" dt="2020-11-28T19:43:13.573" v="5483" actId="20577"/>
        <pc:sldMkLst>
          <pc:docMk/>
          <pc:sldMk cId="297374726" sldId="284"/>
        </pc:sldMkLst>
        <pc:spChg chg="mod">
          <ac:chgData name="Kimberley" userId="9b2ca85d-efe6-480e-9a12-6e84f90659c0" providerId="ADAL" clId="{F88BC4C7-7D50-41AC-BB4F-B49B92866F41}" dt="2020-11-28T19:05:11.964" v="3139" actId="404"/>
          <ac:spMkLst>
            <pc:docMk/>
            <pc:sldMk cId="297374726" sldId="284"/>
            <ac:spMk id="3" creationId="{00000000-0000-0000-0000-000000000000}"/>
          </ac:spMkLst>
        </pc:spChg>
        <pc:spChg chg="mod">
          <ac:chgData name="Kimberley" userId="9b2ca85d-efe6-480e-9a12-6e84f90659c0" providerId="ADAL" clId="{F88BC4C7-7D50-41AC-BB4F-B49B92866F41}" dt="2020-11-28T19:05:18.461" v="3159" actId="20577"/>
          <ac:spMkLst>
            <pc:docMk/>
            <pc:sldMk cId="297374726" sldId="284"/>
            <ac:spMk id="11" creationId="{00000000-0000-0000-0000-000000000000}"/>
          </ac:spMkLst>
        </pc:spChg>
      </pc:sldChg>
      <pc:sldChg chg="modSp add modNotesTx">
        <pc:chgData name="Kimberley" userId="9b2ca85d-efe6-480e-9a12-6e84f90659c0" providerId="ADAL" clId="{F88BC4C7-7D50-41AC-BB4F-B49B92866F41}" dt="2020-11-28T20:39:27.156" v="6303"/>
        <pc:sldMkLst>
          <pc:docMk/>
          <pc:sldMk cId="3881395477" sldId="285"/>
        </pc:sldMkLst>
        <pc:spChg chg="mod">
          <ac:chgData name="Kimberley" userId="9b2ca85d-efe6-480e-9a12-6e84f90659c0" providerId="ADAL" clId="{F88BC4C7-7D50-41AC-BB4F-B49B92866F41}" dt="2020-11-28T20:39:27.156" v="6303"/>
          <ac:spMkLst>
            <pc:docMk/>
            <pc:sldMk cId="3881395477" sldId="285"/>
            <ac:spMk id="2" creationId="{00000000-0000-0000-0000-000000000000}"/>
          </ac:spMkLst>
        </pc:spChg>
        <pc:spChg chg="mod">
          <ac:chgData name="Kimberley" userId="9b2ca85d-efe6-480e-9a12-6e84f90659c0" providerId="ADAL" clId="{F88BC4C7-7D50-41AC-BB4F-B49B92866F41}" dt="2020-11-28T19:31:30.269" v="4673" actId="20577"/>
          <ac:spMkLst>
            <pc:docMk/>
            <pc:sldMk cId="3881395477" sldId="285"/>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15/03/2021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1jhIf8Kop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avvytokyo.com/need-know-japans-nengajo-new-years-car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jv4oNvxCY5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ZTf9qdMHh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avvytokyo.com/need-know-japans-nengajo-new-years-car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a:t>
            </a:r>
            <a:r>
              <a:rPr lang="en-GB" baseline="0" dirty="0"/>
              <a:t> </a:t>
            </a:r>
            <a:r>
              <a:rPr lang="en-US" sz="1200" kern="1200" dirty="0">
                <a:solidFill>
                  <a:schemeClr val="tx1"/>
                </a:solidFill>
                <a:effectLst/>
                <a:latin typeface="+mn-lt"/>
                <a:ea typeface="+mn-ea"/>
                <a:cs typeface="+mn-cs"/>
              </a:rPr>
              <a:t>Exploring the links between giving to others and positive wellbeing through the customs and culture of Japan. </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Ask students to identify which of the 5 Ways to Wellbeing they have been practising.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Not just about giving gifts and presents but about doing things to help other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Giving</a:t>
            </a:r>
            <a:r>
              <a:rPr lang="en-GB" b="0" dirty="0"/>
              <a:t> is important to our wellbeing because: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Acts of giving and kindness create positive feelings and a sense of reward.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Doing something for someone else gives</a:t>
            </a:r>
            <a:r>
              <a:rPr lang="en-GB" baseline="0" dirty="0"/>
              <a:t> us</a:t>
            </a:r>
            <a:r>
              <a:rPr lang="en-GB" dirty="0"/>
              <a:t> you a feeling of purpose and makes</a:t>
            </a:r>
            <a:r>
              <a:rPr lang="en-GB" baseline="0" dirty="0"/>
              <a:t> us feel good about ourselves.</a:t>
            </a: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When we help or give to others, we connect with them</a:t>
            </a:r>
            <a:r>
              <a:rPr lang="en-GB" baseline="0" dirty="0"/>
              <a:t> too and build a better relationship.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Giving makes us feel good too. </a:t>
            </a:r>
            <a:endParaRPr lang="en-GB" b="0" dirty="0"/>
          </a:p>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321940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B050"/>
                </a:solidFill>
                <a:latin typeface="Kozuka Gothic Pro EL"/>
              </a:rPr>
              <a:t>Teacher’s Note</a:t>
            </a:r>
            <a:endParaRPr lang="en-GB" sz="1200" b="1" i="0" dirty="0">
              <a:solidFill>
                <a:srgbClr val="00B050"/>
              </a:solidFill>
              <a:latin typeface="Kozuka Gothic Pro E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rgbClr val="00B050"/>
                </a:solidFill>
                <a:latin typeface="Kozuka Gothic Pro EL"/>
              </a:rPr>
              <a:t>Video links available below. Printable instructions can be found in the lesson resources. </a:t>
            </a:r>
          </a:p>
          <a:p>
            <a:r>
              <a:rPr lang="en-US" sz="1200" b="0" i="0" dirty="0">
                <a:solidFill>
                  <a:srgbClr val="00B050"/>
                </a:solidFill>
                <a:latin typeface="Kozuka Gothic Pro EL"/>
              </a:rPr>
              <a:t>Fold a letter into a secret message envelope video: </a:t>
            </a:r>
            <a:r>
              <a:rPr lang="en-GB" sz="1200" b="0" i="0" kern="1200" dirty="0">
                <a:solidFill>
                  <a:schemeClr val="tx1"/>
                </a:solidFill>
                <a:effectLst/>
                <a:latin typeface="+mn-lt"/>
                <a:ea typeface="+mn-ea"/>
                <a:cs typeface="+mn-cs"/>
                <a:hlinkClick r:id="rId3"/>
              </a:rPr>
              <a:t>https://www.youtube.com/watch?v=Z1jhIf8Kop4</a:t>
            </a:r>
            <a:r>
              <a:rPr lang="en-GB" sz="1200" b="0" i="0" kern="1200" dirty="0">
                <a:solidFill>
                  <a:schemeClr val="tx1"/>
                </a:solidFill>
                <a:effectLst/>
                <a:latin typeface="+mn-lt"/>
                <a:ea typeface="+mn-ea"/>
                <a:cs typeface="+mn-cs"/>
              </a:rPr>
              <a:t> </a:t>
            </a:r>
            <a:endParaRPr lang="en-US" sz="1200" b="0" i="0" baseline="0" dirty="0">
              <a:solidFill>
                <a:srgbClr val="00B050"/>
              </a:solidFill>
              <a:latin typeface="Kozuka Gothic Pro E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B050"/>
                </a:solidFill>
                <a:latin typeface="Kozuka Gothic Pro EL"/>
              </a:rPr>
              <a:t>Make an Origami Rabbit video: </a:t>
            </a:r>
            <a:r>
              <a:rPr lang="en-GB" sz="1200" b="0" i="0" u="none" kern="1200" dirty="0">
                <a:solidFill>
                  <a:srgbClr val="0000FF"/>
                </a:solidFill>
                <a:effectLst/>
                <a:latin typeface="+mn-lt"/>
                <a:ea typeface="+mn-ea"/>
                <a:cs typeface="+mn-cs"/>
                <a:hlinkClick r:id="rId4">
                  <a:extLst>
                    <a:ext uri="{A12FA001-AC4F-418D-AE19-62706E023703}">
                      <ahyp:hlinkClr xmlns:ahyp="http://schemas.microsoft.com/office/drawing/2018/hyperlinkcolor" val="tx"/>
                    </a:ext>
                  </a:extLst>
                </a:hlinkClick>
              </a:rPr>
              <a:t>https://www.youtube.com/watch?v=67ExD6FlYQs&amp;t=2s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kern="1200" dirty="0">
              <a:solidFill>
                <a:srgbClr val="0000FF"/>
              </a:solidFill>
              <a:effectLst/>
              <a:latin typeface="+mn-lt"/>
              <a:ea typeface="+mn-ea"/>
              <a:cs typeface="+mn-cs"/>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13635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183474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a:solidFill>
                  <a:srgbClr val="FF0000"/>
                </a:solidFill>
              </a:rPr>
              <a:t>Teacher’s</a:t>
            </a:r>
            <a:r>
              <a:rPr lang="en-GB" b="1" baseline="0" dirty="0">
                <a:solidFill>
                  <a:srgbClr val="FF0000"/>
                </a:solidFill>
              </a:rPr>
              <a:t> Notes</a:t>
            </a:r>
            <a:endParaRPr lang="en-GB" b="1" dirty="0">
              <a:solidFill>
                <a:srgbClr val="FF0000"/>
              </a:solidFill>
            </a:endParaRPr>
          </a:p>
          <a:p>
            <a:pPr marL="171450" indent="-171450">
              <a:buFontTx/>
              <a:buChar char="-"/>
            </a:pPr>
            <a:r>
              <a:rPr lang="en-GB" b="0" dirty="0">
                <a:solidFill>
                  <a:srgbClr val="FF0000"/>
                </a:solidFill>
              </a:rPr>
              <a:t>Feedback from the class re. what</a:t>
            </a:r>
            <a:r>
              <a:rPr lang="en-GB" b="0" baseline="0" dirty="0">
                <a:solidFill>
                  <a:srgbClr val="FF0000"/>
                </a:solidFill>
              </a:rPr>
              <a:t> they have discussed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a:solidFill>
                  <a:srgbClr val="FF0000"/>
                </a:solidFill>
              </a:rPr>
              <a:t>Emphasise that giving does not have to be a physical gift, there are many ways to give. </a:t>
            </a:r>
          </a:p>
          <a:p>
            <a:pPr marL="171450" indent="-171450">
              <a:buFontTx/>
              <a:buChar char="-"/>
            </a:pPr>
            <a:r>
              <a:rPr lang="en-GB" b="0" baseline="0" dirty="0">
                <a:solidFill>
                  <a:srgbClr val="FF0000"/>
                </a:solidFill>
              </a:rPr>
              <a:t>Draw out answers that focus on giving thanks and showing appreciation.</a:t>
            </a: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notes – Students should watch the following video and then discuss the questions as a class.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Japanese Students Clean Classrooms To Learn Life Skills – YouTube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Alternative for a longer task is to complete the worksheet. Some students may also find the structure of the worksheet helpful… the video can be paused as they complete parts of the worksheet if they would find this more helpful than watching it all in one go.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Answers to questions on the slide are below. Answers to the questions on the worksheet are provided in the pack.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Cleaning their school and serving each other lunch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Builds self-confidence and prepare the students for adult life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Happy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Arigato – see next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98559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Practice saying it together </a:t>
            </a:r>
            <a:r>
              <a:rPr lang="en-GB" dirty="0">
                <a:sym typeface="Wingdings" panose="05000000000000000000" pitchFamily="2" charset="2"/>
              </a:rPr>
              <a:t></a:t>
            </a:r>
          </a:p>
          <a:p>
            <a:r>
              <a:rPr lang="en-GB" dirty="0">
                <a:sym typeface="Wingdings" panose="05000000000000000000" pitchFamily="2" charset="2"/>
              </a:rPr>
              <a:t>Take feedback from class. Draw out answers around feeling valued, respected and appreciated. </a:t>
            </a:r>
          </a:p>
          <a:p>
            <a:r>
              <a:rPr lang="en-GB" dirty="0">
                <a:sym typeface="Wingdings" panose="05000000000000000000" pitchFamily="2" charset="2"/>
              </a:rPr>
              <a:t>Emphasise importance of saying thank you. </a:t>
            </a:r>
          </a:p>
          <a:p>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426169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Teacher’s Note</a:t>
            </a:r>
            <a:endParaRPr lang="en-GB"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Shochu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mimai</a:t>
            </a:r>
            <a:r>
              <a:rPr lang="en-GB" sz="1200" b="0" i="0" kern="1200" dirty="0">
                <a:solidFill>
                  <a:schemeClr val="tx1"/>
                </a:solidFill>
                <a:effectLst/>
                <a:latin typeface="+mn-lt"/>
                <a:ea typeface="+mn-ea"/>
                <a:cs typeface="+mn-cs"/>
              </a:rPr>
              <a:t> (pronounced: </a:t>
            </a:r>
            <a:r>
              <a:rPr lang="en-GB" sz="1200" b="0" i="1" kern="1200" dirty="0">
                <a:solidFill>
                  <a:schemeClr val="tx1"/>
                </a:solidFill>
                <a:effectLst/>
                <a:latin typeface="+mn-lt"/>
                <a:ea typeface="+mn-ea"/>
                <a:cs typeface="+mn-cs"/>
              </a:rPr>
              <a:t>show-chew me-my</a:t>
            </a:r>
            <a:r>
              <a:rPr lang="en-GB"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Japan is very hot and humid in the summer so this greetings card is sent in the height of summer to friends and family to wish them well.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This tradition isn’t as popular nowadays and not everyone will send </a:t>
            </a:r>
            <a:r>
              <a:rPr lang="en-US" sz="1200" b="0" i="0" kern="1200" baseline="0" dirty="0" err="1">
                <a:solidFill>
                  <a:schemeClr val="tx1"/>
                </a:solidFill>
                <a:effectLst/>
                <a:latin typeface="+mn-lt"/>
                <a:ea typeface="+mn-ea"/>
                <a:cs typeface="+mn-cs"/>
              </a:rPr>
              <a:t>shochu-mimai</a:t>
            </a:r>
            <a:r>
              <a:rPr lang="en-US" sz="1200" b="0" i="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Ask students if they have ever sent or received a postcard. How did they feel if so?</a:t>
            </a:r>
          </a:p>
          <a:p>
            <a:endParaRPr lang="en-US" sz="1200" b="1" u="none" kern="1200" dirty="0">
              <a:solidFill>
                <a:srgbClr val="0000FF"/>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1 minute explanation for teachers (in Japanese with English subtitles):</a:t>
            </a:r>
            <a:endParaRPr lang="en-GB" sz="1200" b="0" i="0" kern="1200" baseline="0" dirty="0">
              <a:solidFill>
                <a:schemeClr val="tx1"/>
              </a:solidFill>
              <a:effectLst/>
              <a:latin typeface="+mn-lt"/>
              <a:ea typeface="+mn-ea"/>
              <a:cs typeface="+mn-cs"/>
            </a:endParaRPr>
          </a:p>
          <a:p>
            <a:r>
              <a:rPr lang="en-GB" sz="1200" b="0" u="sng" kern="1200" dirty="0">
                <a:solidFill>
                  <a:schemeClr val="tx1"/>
                </a:solidFill>
                <a:effectLst/>
                <a:latin typeface="+mn-lt"/>
                <a:ea typeface="+mn-ea"/>
                <a:cs typeface="+mn-cs"/>
                <a:hlinkClick r:id="rId3"/>
              </a:rPr>
              <a:t>https://www.youtube.com/watch?v=IZTf9qdMHhU</a:t>
            </a:r>
            <a:r>
              <a:rPr lang="en-GB"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Teacher’s Note</a:t>
            </a:r>
            <a:endParaRPr lang="en-GB"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Nengajo</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(pronounced: </a:t>
            </a:r>
            <a:r>
              <a:rPr lang="en-GB" sz="1200" b="0" i="1" kern="1200" dirty="0" err="1">
                <a:solidFill>
                  <a:schemeClr val="tx1"/>
                </a:solidFill>
                <a:effectLst/>
                <a:latin typeface="+mn-lt"/>
                <a:ea typeface="+mn-ea"/>
                <a:cs typeface="+mn-cs"/>
              </a:rPr>
              <a:t>nen</a:t>
            </a:r>
            <a:r>
              <a:rPr lang="en-GB" sz="1200" b="0" i="1" kern="1200" dirty="0">
                <a:solidFill>
                  <a:schemeClr val="tx1"/>
                </a:solidFill>
                <a:effectLst/>
                <a:latin typeface="+mn-lt"/>
                <a:ea typeface="+mn-ea"/>
                <a:cs typeface="+mn-cs"/>
              </a:rPr>
              <a:t>-</a:t>
            </a:r>
            <a:r>
              <a:rPr lang="en-GB" sz="1200" b="0" i="1" kern="1200" dirty="0" err="1">
                <a:solidFill>
                  <a:schemeClr val="tx1"/>
                </a:solidFill>
                <a:effectLst/>
                <a:latin typeface="+mn-lt"/>
                <a:ea typeface="+mn-ea"/>
                <a:cs typeface="+mn-cs"/>
              </a:rPr>
              <a:t>gah</a:t>
            </a:r>
            <a:r>
              <a:rPr lang="en-GB" sz="1200" b="0" i="1" kern="1200" dirty="0">
                <a:solidFill>
                  <a:schemeClr val="tx1"/>
                </a:solidFill>
                <a:effectLst/>
                <a:latin typeface="+mn-lt"/>
                <a:ea typeface="+mn-ea"/>
                <a:cs typeface="+mn-cs"/>
              </a:rPr>
              <a:t>-joe</a:t>
            </a:r>
            <a:r>
              <a:rPr lang="en-GB"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Japan New Year is the most important festival and so sending and receiving these cards is really special and important.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are like thank you cards. Ask students</a:t>
            </a:r>
            <a:r>
              <a:rPr lang="en-GB" sz="1200" kern="1200" baseline="0" dirty="0">
                <a:solidFill>
                  <a:schemeClr val="tx1"/>
                </a:solidFill>
                <a:effectLst/>
                <a:latin typeface="+mn-lt"/>
                <a:ea typeface="+mn-ea"/>
                <a:cs typeface="+mn-cs"/>
              </a:rPr>
              <a:t> if they can think of a similar tradition in the UK or their own culture.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Ask students if they have received cards for a celebration (e.g. Christmas, Chinese New Year or </a:t>
            </a:r>
            <a:r>
              <a:rPr lang="en-US" sz="1200" b="0" i="0" kern="1200" baseline="0" dirty="0" err="1">
                <a:solidFill>
                  <a:schemeClr val="tx1"/>
                </a:solidFill>
                <a:effectLst/>
                <a:latin typeface="+mn-lt"/>
                <a:ea typeface="+mn-ea"/>
                <a:cs typeface="+mn-cs"/>
              </a:rPr>
              <a:t>Eid</a:t>
            </a:r>
            <a:r>
              <a:rPr lang="en-US" sz="1200" b="0" i="0" kern="1200" baseline="0" dirty="0">
                <a:solidFill>
                  <a:schemeClr val="tx1"/>
                </a:solidFill>
                <a:effectLst/>
                <a:latin typeface="+mn-lt"/>
                <a:ea typeface="+mn-ea"/>
                <a:cs typeface="+mn-cs"/>
              </a:rPr>
              <a:t>) How did they feel?</a:t>
            </a: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More information on </a:t>
            </a:r>
            <a:r>
              <a:rPr lang="en-GB" sz="1200" kern="1200" baseline="0" dirty="0" err="1">
                <a:solidFill>
                  <a:schemeClr val="tx1"/>
                </a:solidFill>
                <a:effectLst/>
                <a:latin typeface="+mn-lt"/>
                <a:ea typeface="+mn-ea"/>
                <a:cs typeface="+mn-cs"/>
              </a:rPr>
              <a:t>nengajo</a:t>
            </a:r>
            <a:r>
              <a:rPr lang="en-GB" sz="1200" kern="1200" baseline="0" dirty="0">
                <a:solidFill>
                  <a:schemeClr val="tx1"/>
                </a:solidFill>
                <a:effectLst/>
                <a:latin typeface="+mn-lt"/>
                <a:ea typeface="+mn-ea"/>
                <a:cs typeface="+mn-cs"/>
              </a:rPr>
              <a:t> for teachers: </a:t>
            </a:r>
            <a:r>
              <a:rPr lang="en-GB" sz="1200" u="sng" kern="1200" dirty="0">
                <a:solidFill>
                  <a:srgbClr val="0000FF"/>
                </a:solidFill>
                <a:effectLst/>
                <a:latin typeface="+mn-lt"/>
                <a:ea typeface="+mn-ea"/>
                <a:cs typeface="+mn-cs"/>
                <a:hlinkClick r:id="rId3">
                  <a:extLst>
                    <a:ext uri="{A12FA001-AC4F-418D-AE19-62706E023703}">
                      <ahyp:hlinkClr xmlns:ahyp="http://schemas.microsoft.com/office/drawing/2018/hyperlinkcolor" val="tx"/>
                    </a:ext>
                  </a:extLst>
                </a:hlinkClick>
              </a:rPr>
              <a:t>https://savvytokyo.com/need-know-japans-nengajo-new-years-cards/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Kozuka Gothic Pro EL"/>
              </a:rPr>
              <a:t>Teacher’s Note</a:t>
            </a:r>
            <a:endParaRPr lang="en-GB" sz="1200" b="1" dirty="0">
              <a:latin typeface="Kozuka Gothic Pro EL"/>
            </a:endParaRPr>
          </a:p>
          <a:p>
            <a:r>
              <a:rPr lang="en-GB" sz="1200" dirty="0">
                <a:latin typeface="Kozuka Gothic Pro EL"/>
              </a:rPr>
              <a:t>Students should include:</a:t>
            </a:r>
          </a:p>
          <a:p>
            <a:pPr marL="285750" indent="-285750">
              <a:buFontTx/>
              <a:buChar char="-"/>
            </a:pPr>
            <a:r>
              <a:rPr lang="en-GB" sz="1200" dirty="0">
                <a:latin typeface="Kozuka Gothic Pro EL"/>
              </a:rPr>
              <a:t>What you are thanking them for</a:t>
            </a:r>
          </a:p>
          <a:p>
            <a:pPr marL="285750" indent="-285750">
              <a:buFontTx/>
              <a:buChar char="-"/>
            </a:pPr>
            <a:r>
              <a:rPr lang="en-GB" sz="1200" dirty="0">
                <a:latin typeface="Kozuka Gothic Pro EL"/>
              </a:rPr>
              <a:t>How you felt when they helped you</a:t>
            </a:r>
          </a:p>
          <a:p>
            <a:endParaRPr lang="en-GB" dirty="0"/>
          </a:p>
          <a:p>
            <a:r>
              <a:rPr lang="en-GB" dirty="0"/>
              <a:t>Different options (structured templates and blank</a:t>
            </a:r>
            <a:r>
              <a:rPr lang="en-GB" baseline="0" dirty="0"/>
              <a:t> card templates) </a:t>
            </a:r>
            <a:r>
              <a:rPr lang="en-GB" dirty="0"/>
              <a:t>are available to be printed beforehand</a:t>
            </a:r>
            <a:r>
              <a:rPr lang="en-GB" baseline="0" dirty="0"/>
              <a:t> – see resources. </a:t>
            </a:r>
            <a:endParaRPr lang="en-GB" dirty="0"/>
          </a:p>
          <a:p>
            <a:r>
              <a:rPr lang="en-GB" dirty="0"/>
              <a:t>This</a:t>
            </a:r>
            <a:r>
              <a:rPr lang="en-GB" baseline="0" dirty="0"/>
              <a:t> </a:t>
            </a:r>
            <a:r>
              <a:rPr lang="en-GB" dirty="0"/>
              <a:t>task can be adapted depending on the time of year and what best suits the class i.e. you can theme it as a new year card or a summer greetings card if you prefer. </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367248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Kozuka Gothic Pro EL"/>
              </a:rPr>
              <a:t>Teacher’s Note</a:t>
            </a:r>
            <a:endParaRPr lang="en-GB" dirty="0"/>
          </a:p>
          <a:p>
            <a:r>
              <a:rPr lang="en-GB" dirty="0"/>
              <a:t>You may wish to show this template slide on the screen. </a:t>
            </a:r>
          </a:p>
          <a:p>
            <a:r>
              <a:rPr lang="en-GB" dirty="0"/>
              <a:t>See</a:t>
            </a:r>
            <a:r>
              <a:rPr lang="en-GB" baseline="0" dirty="0"/>
              <a:t> the resources for a alternative templates to print which students can fill in or use as a draft. </a:t>
            </a:r>
            <a:endParaRPr lang="en-GB" dirty="0"/>
          </a:p>
          <a:p>
            <a:r>
              <a:rPr lang="en-GB" dirty="0"/>
              <a:t>Alternatively, this slide can be hidden. </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37066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2C83FB-028A-4127-AACB-65736FD0E291}"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46A5-8AD9-44E1-B15C-8266D597B27A}"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6C5A04-FF79-4C75-8C26-2F2A73D94027}"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0AC54-2970-4ECC-98A5-582E703DD132}"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73726-8718-4546-9C59-FEF85CB81865}" type="datetime1">
              <a:rPr lang="en-GB" smtClean="0"/>
              <a:t>15/03/2021</a:t>
            </a:fld>
            <a:endParaRPr lang="en-GB"/>
          </a:p>
        </p:txBody>
      </p:sp>
      <p:sp>
        <p:nvSpPr>
          <p:cNvPr id="5" name="Footer Placeholder 4"/>
          <p:cNvSpPr>
            <a:spLocks noGrp="1"/>
          </p:cNvSpPr>
          <p:nvPr>
            <p:ph type="ftr" sz="quarter" idx="11"/>
          </p:nvPr>
        </p:nvSpPr>
        <p:spPr/>
        <p:txBody>
          <a:bodyPr/>
          <a:lstStyle/>
          <a:p>
            <a:r>
              <a:rPr lang="en-GB"/>
              <a:t>©Kimberly Evans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D28BB8-5EFD-42DE-AB42-9B2D8EEE413B}"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D42047-872C-42D8-B632-C560B1B375F6}" type="datetime1">
              <a:rPr lang="en-GB" smtClean="0"/>
              <a:t>15/03/2021</a:t>
            </a:fld>
            <a:endParaRPr lang="en-GB"/>
          </a:p>
        </p:txBody>
      </p:sp>
      <p:sp>
        <p:nvSpPr>
          <p:cNvPr id="8" name="Footer Placeholder 7"/>
          <p:cNvSpPr>
            <a:spLocks noGrp="1"/>
          </p:cNvSpPr>
          <p:nvPr>
            <p:ph type="ftr" sz="quarter" idx="11"/>
          </p:nvPr>
        </p:nvSpPr>
        <p:spPr/>
        <p:txBody>
          <a:bodyPr/>
          <a:lstStyle/>
          <a:p>
            <a:r>
              <a:rPr lang="en-GB"/>
              <a:t>©Kimberly Evans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63C8EC-6ADD-41A4-9337-20BB42BC33C0}" type="datetime1">
              <a:rPr lang="en-GB" smtClean="0"/>
              <a:t>15/03/2021</a:t>
            </a:fld>
            <a:endParaRPr lang="en-GB"/>
          </a:p>
        </p:txBody>
      </p:sp>
      <p:sp>
        <p:nvSpPr>
          <p:cNvPr id="4" name="Footer Placeholder 3"/>
          <p:cNvSpPr>
            <a:spLocks noGrp="1"/>
          </p:cNvSpPr>
          <p:nvPr>
            <p:ph type="ftr" sz="quarter" idx="11"/>
          </p:nvPr>
        </p:nvSpPr>
        <p:spPr/>
        <p:txBody>
          <a:bodyPr/>
          <a:lstStyle/>
          <a:p>
            <a:r>
              <a:rPr lang="en-GB"/>
              <a:t>©Kimberly Evans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44D7A-302B-4EBC-8748-17E9EF9FEF7C}" type="datetime1">
              <a:rPr lang="en-GB" smtClean="0"/>
              <a:t>15/03/2021</a:t>
            </a:fld>
            <a:endParaRPr lang="en-GB"/>
          </a:p>
        </p:txBody>
      </p:sp>
      <p:sp>
        <p:nvSpPr>
          <p:cNvPr id="3" name="Footer Placeholder 2"/>
          <p:cNvSpPr>
            <a:spLocks noGrp="1"/>
          </p:cNvSpPr>
          <p:nvPr>
            <p:ph type="ftr" sz="quarter" idx="11"/>
          </p:nvPr>
        </p:nvSpPr>
        <p:spPr/>
        <p:txBody>
          <a:bodyPr/>
          <a:lstStyle/>
          <a:p>
            <a:r>
              <a:rPr lang="en-GB"/>
              <a:t>©Kimberly Evans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F974AF-5B2E-4A72-B0C2-659A3424D4E7}"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45A314-5AA5-4887-B94A-D55B2B2B3F5D}" type="datetime1">
              <a:rPr lang="en-GB" smtClean="0"/>
              <a:t>15/03/2021</a:t>
            </a:fld>
            <a:endParaRPr lang="en-GB"/>
          </a:p>
        </p:txBody>
      </p:sp>
      <p:sp>
        <p:nvSpPr>
          <p:cNvPr id="6" name="Footer Placeholder 5"/>
          <p:cNvSpPr>
            <a:spLocks noGrp="1"/>
          </p:cNvSpPr>
          <p:nvPr>
            <p:ph type="ftr" sz="quarter" idx="11"/>
          </p:nvPr>
        </p:nvSpPr>
        <p:spPr/>
        <p:txBody>
          <a:bodyPr/>
          <a:lstStyle/>
          <a:p>
            <a:r>
              <a:rPr lang="en-GB"/>
              <a:t>©Kimberly Evans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07FA4-673F-4671-B717-938B92D73076}" type="datetime1">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©Kimberly Evans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openmoji.org/"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creativecommons.org/licenses/by-sa/4.0/"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youtube.com/watch?v=jv4oNvxCY5k"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creativecommons.org/licenses/by-sa/2.0/?ref=ccsearch&amp;atype=rich"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flickr.com/photos/55213774@N05" TargetMode="External"/><Relationship Id="rId5" Type="http://schemas.openxmlformats.org/officeDocument/2006/relationships/hyperlink" Target="https://www.flickr.com/photos/55213774@N05/35482746123"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hyperlink" Target="https://creativecommons.org/licenses/by-sa/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730"/>
          <a:stretch/>
        </p:blipFill>
        <p:spPr>
          <a:xfrm>
            <a:off x="1475655" y="1453625"/>
            <a:ext cx="6316989" cy="442364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1</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©Kimberly Evans with The Japan Society</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408295" y="348587"/>
            <a:ext cx="5400850" cy="830997"/>
          </a:xfrm>
          <a:prstGeom prst="rect">
            <a:avLst/>
          </a:prstGeom>
          <a:solidFill>
            <a:schemeClr val="bg1"/>
          </a:solidFill>
          <a:ln w="38100">
            <a:solidFill>
              <a:schemeClr val="tx1"/>
            </a:solidFill>
          </a:ln>
        </p:spPr>
        <p:txBody>
          <a:bodyPr wrap="square" rtlCol="0">
            <a:spAutoFit/>
          </a:bodyPr>
          <a:lstStyle/>
          <a:p>
            <a:pPr algn="ctr"/>
            <a:r>
              <a:rPr lang="en-GB" sz="4800" b="1" dirty="0">
                <a:solidFill>
                  <a:srgbClr val="FF0000"/>
                </a:solidFill>
                <a:latin typeface="Kristen ITC" panose="03050502040202030202" pitchFamily="66" charset="0"/>
                <a:ea typeface="Kozuka Gothic Pro B" pitchFamily="34" charset="-128"/>
              </a:rPr>
              <a:t>Giving to Others</a:t>
            </a:r>
          </a:p>
        </p:txBody>
      </p:sp>
    </p:spTree>
    <p:extLst>
      <p:ext uri="{BB962C8B-B14F-4D97-AF65-F5344CB8AC3E}">
        <p14:creationId xmlns:p14="http://schemas.microsoft.com/office/powerpoint/2010/main" val="9899752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35365"/>
            <a:ext cx="9144000" cy="622635"/>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956376" y="260648"/>
            <a:ext cx="850900" cy="850900"/>
          </a:xfrm>
          <a:prstGeom prst="rect">
            <a:avLst/>
          </a:prstGeom>
        </p:spPr>
      </p:pic>
      <p:sp>
        <p:nvSpPr>
          <p:cNvPr id="2" name="Rectangle 1">
            <a:extLst>
              <a:ext uri="{FF2B5EF4-FFF2-40B4-BE49-F238E27FC236}">
                <a16:creationId xmlns:a16="http://schemas.microsoft.com/office/drawing/2014/main" id="{F3C54829-D124-4F08-98D9-0FE234A18D37}"/>
              </a:ext>
            </a:extLst>
          </p:cNvPr>
          <p:cNvSpPr/>
          <p:nvPr/>
        </p:nvSpPr>
        <p:spPr>
          <a:xfrm>
            <a:off x="539552" y="1988840"/>
            <a:ext cx="3789159" cy="3262432"/>
          </a:xfrm>
          <a:prstGeom prst="rect">
            <a:avLst/>
          </a:prstGeom>
        </p:spPr>
        <p:txBody>
          <a:bodyPr wrap="square">
            <a:spAutoFit/>
          </a:bodyPr>
          <a:lstStyle/>
          <a:p>
            <a:pPr>
              <a:spcBef>
                <a:spcPts val="600"/>
              </a:spcBef>
            </a:pPr>
            <a:r>
              <a:rPr lang="en-GB" sz="2800" dirty="0">
                <a:latin typeface="Kozuka Gothic Pro R" pitchFamily="34" charset="-128"/>
                <a:ea typeface="Kozuka Gothic Pro R" pitchFamily="34" charset="-128"/>
              </a:rPr>
              <a:t>Why do you think giving to others is good for wellbeing?</a:t>
            </a:r>
          </a:p>
          <a:p>
            <a:pPr>
              <a:spcBef>
                <a:spcPts val="600"/>
              </a:spcBef>
            </a:pPr>
            <a:endParaRPr lang="en-GB" sz="2800" dirty="0">
              <a:latin typeface="Kozuka Gothic Pro R" pitchFamily="34" charset="-128"/>
              <a:ea typeface="Kozuka Gothic Pro R" pitchFamily="34" charset="-128"/>
            </a:endParaRPr>
          </a:p>
          <a:p>
            <a:pPr>
              <a:spcBef>
                <a:spcPts val="600"/>
              </a:spcBef>
            </a:pPr>
            <a:r>
              <a:rPr lang="en-GB" sz="2800" dirty="0">
                <a:latin typeface="Kozuka Gothic Pro R" pitchFamily="34" charset="-128"/>
                <a:ea typeface="Kozuka Gothic Pro R" pitchFamily="34" charset="-128"/>
              </a:rPr>
              <a:t>What could you do this week to help someone else?</a:t>
            </a:r>
          </a:p>
        </p:txBody>
      </p:sp>
      <p:sp>
        <p:nvSpPr>
          <p:cNvPr id="9" name="TextBox 8"/>
          <p:cNvSpPr txBox="1"/>
          <p:nvPr/>
        </p:nvSpPr>
        <p:spPr>
          <a:xfrm>
            <a:off x="467544" y="459034"/>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Reflection</a:t>
            </a:r>
          </a:p>
        </p:txBody>
      </p:sp>
      <p:sp>
        <p:nvSpPr>
          <p:cNvPr id="6" name="Footer Placeholder 5"/>
          <p:cNvSpPr>
            <a:spLocks noGrp="1"/>
          </p:cNvSpPr>
          <p:nvPr>
            <p:ph type="ftr" sz="quarter" idx="11"/>
          </p:nvPr>
        </p:nvSpPr>
        <p:spPr>
          <a:xfrm>
            <a:off x="2768" y="6356350"/>
            <a:ext cx="9033728" cy="365125"/>
          </a:xfrm>
        </p:spPr>
        <p:txBody>
          <a:bodyPr/>
          <a:lstStyle/>
          <a:p>
            <a:r>
              <a:rPr lang="en-GB" dirty="0">
                <a:solidFill>
                  <a:schemeClr val="bg1"/>
                </a:solidFill>
              </a:rPr>
              <a:t>©Kimberly Evans with The Japan Society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3675" y="1556792"/>
            <a:ext cx="4689485" cy="4509120"/>
          </a:xfrm>
          <a:prstGeom prst="rect">
            <a:avLst/>
          </a:prstGeom>
        </p:spPr>
      </p:pic>
    </p:spTree>
    <p:extLst>
      <p:ext uri="{BB962C8B-B14F-4D97-AF65-F5344CB8AC3E}">
        <p14:creationId xmlns:p14="http://schemas.microsoft.com/office/powerpoint/2010/main" val="291276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11</a:t>
            </a:fld>
            <a:endParaRPr lang="en-GB"/>
          </a:p>
        </p:txBody>
      </p:sp>
      <p:sp>
        <p:nvSpPr>
          <p:cNvPr id="7" name="Rectangle 6"/>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65093"/>
            <a:ext cx="9033728" cy="365125"/>
          </a:xfrm>
        </p:spPr>
        <p:txBody>
          <a:bodyPr/>
          <a:lstStyle/>
          <a:p>
            <a:r>
              <a:rPr lang="en-GB" dirty="0">
                <a:solidFill>
                  <a:schemeClr val="bg1"/>
                </a:solidFill>
              </a:rPr>
              <a:t>©Kimberly Evans with The Japan Society</a:t>
            </a: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Wellbeing in school</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sp>
        <p:nvSpPr>
          <p:cNvPr id="4" name="TextBox 3">
            <a:extLst>
              <a:ext uri="{FF2B5EF4-FFF2-40B4-BE49-F238E27FC236}">
                <a16:creationId xmlns:a16="http://schemas.microsoft.com/office/drawing/2014/main" id="{E55B691F-09B2-4E61-8EDA-764793B6C8D4}"/>
              </a:ext>
            </a:extLst>
          </p:cNvPr>
          <p:cNvSpPr txBox="1"/>
          <p:nvPr/>
        </p:nvSpPr>
        <p:spPr>
          <a:xfrm>
            <a:off x="707108" y="1916832"/>
            <a:ext cx="7979692" cy="2185214"/>
          </a:xfrm>
          <a:prstGeom prst="rect">
            <a:avLst/>
          </a:prstGeom>
          <a:noFill/>
        </p:spPr>
        <p:txBody>
          <a:bodyPr wrap="square" rtlCol="0">
            <a:spAutoFit/>
          </a:bodyPr>
          <a:lstStyle/>
          <a:p>
            <a:r>
              <a:rPr lang="en-GB" sz="2000" i="1" dirty="0">
                <a:latin typeface="Kozuka Gothic Pro EL"/>
              </a:rPr>
              <a:t>Teachers should use this slide to signpost to any provision they have in school i.e. school counsellor, worry box, teachers etc.</a:t>
            </a:r>
          </a:p>
          <a:p>
            <a:endParaRPr lang="en-GB" sz="2000" i="1" dirty="0">
              <a:latin typeface="Kozuka Gothic Pro EL"/>
            </a:endParaRPr>
          </a:p>
          <a:p>
            <a:r>
              <a:rPr lang="en-GB" sz="2000" i="1" dirty="0">
                <a:latin typeface="Kozuka Gothic Pro EL"/>
              </a:rPr>
              <a:t>Whilst it is normal for us to have ups and down, if pupils are feeling sad and the feeling does not go away then they should talk to someone they trust. </a:t>
            </a:r>
          </a:p>
          <a:p>
            <a:endParaRPr lang="en-GB" dirty="0"/>
          </a:p>
          <a:p>
            <a:endParaRPr lang="en-GB" dirty="0"/>
          </a:p>
        </p:txBody>
      </p:sp>
    </p:spTree>
    <p:extLst>
      <p:ext uri="{BB962C8B-B14F-4D97-AF65-F5344CB8AC3E}">
        <p14:creationId xmlns:p14="http://schemas.microsoft.com/office/powerpoint/2010/main" val="23989012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12</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©Kimberly Evans with The Japan Society</a:t>
            </a:r>
            <a:endParaRPr lang="en-GB" dirty="0">
              <a:solidFill>
                <a:schemeClr val="bg1">
                  <a:lumMod val="95000"/>
                </a:schemeClr>
              </a:solidFill>
            </a:endParaRPr>
          </a:p>
        </p:txBody>
      </p:sp>
      <p:sp>
        <p:nvSpPr>
          <p:cNvPr id="11" name="TextBox 10"/>
          <p:cNvSpPr txBox="1"/>
          <p:nvPr/>
        </p:nvSpPr>
        <p:spPr>
          <a:xfrm>
            <a:off x="306460" y="544599"/>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 Extension Activities</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028384" y="332656"/>
            <a:ext cx="850900" cy="850900"/>
          </a:xfrm>
          <a:prstGeom prst="rect">
            <a:avLst/>
          </a:prstGeom>
        </p:spPr>
      </p:pic>
      <p:sp>
        <p:nvSpPr>
          <p:cNvPr id="2" name="TextBox 1"/>
          <p:cNvSpPr txBox="1"/>
          <p:nvPr/>
        </p:nvSpPr>
        <p:spPr>
          <a:xfrm>
            <a:off x="565152" y="1946056"/>
            <a:ext cx="7992888" cy="2246769"/>
          </a:xfrm>
          <a:prstGeom prst="rect">
            <a:avLst/>
          </a:prstGeom>
          <a:noFill/>
        </p:spPr>
        <p:txBody>
          <a:bodyPr wrap="square" rtlCol="0">
            <a:spAutoFit/>
          </a:bodyPr>
          <a:lstStyle/>
          <a:p>
            <a:pPr marL="514350" indent="-514350">
              <a:buAutoNum type="arabicPeriod"/>
            </a:pPr>
            <a:r>
              <a:rPr lang="en-GB" sz="2800" dirty="0">
                <a:latin typeface="Kozuka Gothic Pro R" pitchFamily="34" charset="-128"/>
                <a:ea typeface="Kozuka Gothic Pro R" pitchFamily="34" charset="-128"/>
              </a:rPr>
              <a:t>Write a thank you letter for a friend or family member and fold it into a origami envelope. </a:t>
            </a:r>
          </a:p>
          <a:p>
            <a:pPr marL="514350" indent="-514350">
              <a:buAutoNum type="arabicPeriod"/>
            </a:pPr>
            <a:endParaRPr lang="en-GB" sz="2800" dirty="0">
              <a:latin typeface="Kozuka Gothic Pro R" pitchFamily="34" charset="-128"/>
              <a:ea typeface="Kozuka Gothic Pro R" pitchFamily="34" charset="-128"/>
            </a:endParaRPr>
          </a:p>
          <a:p>
            <a:pPr marL="514350" indent="-514350">
              <a:buAutoNum type="arabicPeriod"/>
            </a:pPr>
            <a:r>
              <a:rPr lang="en-GB" sz="2800" dirty="0">
                <a:latin typeface="Kozuka Gothic Pro R" pitchFamily="34" charset="-128"/>
                <a:ea typeface="Kozuka Gothic Pro R" pitchFamily="34" charset="-128"/>
              </a:rPr>
              <a:t>Make an </a:t>
            </a:r>
            <a:r>
              <a:rPr lang="en-GB" sz="2800">
                <a:latin typeface="Kozuka Gothic Pro R" pitchFamily="34" charset="-128"/>
                <a:ea typeface="Kozuka Gothic Pro R" pitchFamily="34" charset="-128"/>
              </a:rPr>
              <a:t>origami rabbit </a:t>
            </a:r>
            <a:r>
              <a:rPr lang="en-GB" sz="2800" dirty="0">
                <a:latin typeface="Kozuka Gothic Pro R" pitchFamily="34" charset="-128"/>
                <a:ea typeface="Kozuka Gothic Pro R" pitchFamily="34" charset="-128"/>
              </a:rPr>
              <a:t>or heart for a friend or family member. </a:t>
            </a:r>
            <a:endParaRPr lang="en-GB" dirty="0">
              <a:latin typeface="Kozuka Gothic Pro E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019" t="13845" r="66744" b="44668"/>
          <a:stretch/>
        </p:blipFill>
        <p:spPr>
          <a:xfrm>
            <a:off x="3563888" y="4192825"/>
            <a:ext cx="2016224" cy="1793324"/>
          </a:xfrm>
          <a:prstGeom prst="rect">
            <a:avLst/>
          </a:prstGeom>
        </p:spPr>
      </p:pic>
    </p:spTree>
    <p:extLst>
      <p:ext uri="{BB962C8B-B14F-4D97-AF65-F5344CB8AC3E}">
        <p14:creationId xmlns:p14="http://schemas.microsoft.com/office/powerpoint/2010/main" val="388139547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13" name="Rectangle 12"/>
          <p:cNvSpPr/>
          <p:nvPr/>
        </p:nvSpPr>
        <p:spPr>
          <a:xfrm>
            <a:off x="0" y="6309320"/>
            <a:ext cx="9144000" cy="54868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813664" y="2204864"/>
            <a:ext cx="5867597" cy="2215991"/>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designed </a:t>
            </a:r>
            <a:r>
              <a:rPr lang="en-US" dirty="0">
                <a:latin typeface="Kozuka Gothic Pro B" pitchFamily="34" charset="-128"/>
                <a:ea typeface="Kozuka Gothic Pro B" pitchFamily="34" charset="-128"/>
              </a:rPr>
              <a:t>by Kimberley Evans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285498"/>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4" cstate="print">
            <a:extLst>
              <a:ext uri="{28A0092B-C50C-407E-A947-70E740481C1C}">
                <a14:useLocalDpi xmlns:a14="http://schemas.microsoft.com/office/drawing/2010/main" val="0"/>
              </a:ext>
            </a:extLst>
          </a:blip>
          <a:srcRect l="2297" t="15930" r="83462" b="15411"/>
          <a:stretch/>
        </p:blipFill>
        <p:spPr>
          <a:xfrm>
            <a:off x="2844747" y="5625143"/>
            <a:ext cx="360000" cy="360000"/>
          </a:xfrm>
          <a:prstGeom prst="rect">
            <a:avLst/>
          </a:prstGeom>
        </p:spPr>
      </p:pic>
      <p:sp>
        <p:nvSpPr>
          <p:cNvPr id="24" name="Rectangle 23"/>
          <p:cNvSpPr/>
          <p:nvPr/>
        </p:nvSpPr>
        <p:spPr>
          <a:xfrm>
            <a:off x="3257815" y="5682032"/>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a:t>
            </a:r>
            <a:endParaRPr lang="en-GB" sz="1600" b="1"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5" cstate="print">
            <a:extLst>
              <a:ext uri="{28A0092B-C50C-407E-A947-70E740481C1C}">
                <a14:useLocalDpi xmlns:a14="http://schemas.microsoft.com/office/drawing/2010/main" val="0"/>
              </a:ext>
            </a:extLst>
          </a:blip>
          <a:srcRect t="10805" r="83495" b="10463"/>
          <a:stretch/>
        </p:blipFill>
        <p:spPr>
          <a:xfrm>
            <a:off x="5442068" y="5568253"/>
            <a:ext cx="360000" cy="360000"/>
          </a:xfrm>
          <a:prstGeom prst="rect">
            <a:avLst/>
          </a:prstGeom>
        </p:spPr>
      </p:pic>
      <p:sp>
        <p:nvSpPr>
          <p:cNvPr id="25" name="Rectangle 24"/>
          <p:cNvSpPr/>
          <p:nvPr/>
        </p:nvSpPr>
        <p:spPr>
          <a:xfrm>
            <a:off x="5868144" y="5682031"/>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JapanSocietyLondon</a:t>
            </a:r>
            <a:endParaRPr lang="en-GB" sz="1600" b="1"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13</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6">
            <a:extLst>
              <a:ext uri="{28A0092B-C50C-407E-A947-70E740481C1C}">
                <a14:useLocalDpi xmlns:a14="http://schemas.microsoft.com/office/drawing/2010/main" val="0"/>
              </a:ext>
            </a:extLst>
          </a:blip>
          <a:srcRect r="16321"/>
          <a:stretch/>
        </p:blipFill>
        <p:spPr bwMode="auto">
          <a:xfrm>
            <a:off x="323529" y="1877043"/>
            <a:ext cx="2023432" cy="415301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1493917" y="6325797"/>
            <a:ext cx="6264696" cy="365125"/>
          </a:xfrm>
        </p:spPr>
        <p:txBody>
          <a:bodyPr/>
          <a:lstStyle/>
          <a:p>
            <a:r>
              <a:rPr lang="en-GB" dirty="0">
                <a:solidFill>
                  <a:schemeClr val="bg1"/>
                </a:solidFill>
              </a:rPr>
              <a:t>©Kimberly Evans with The Japan Society</a:t>
            </a:r>
          </a:p>
        </p:txBody>
      </p:sp>
    </p:spTree>
    <p:extLst>
      <p:ext uri="{BB962C8B-B14F-4D97-AF65-F5344CB8AC3E}">
        <p14:creationId xmlns:p14="http://schemas.microsoft.com/office/powerpoint/2010/main" val="23615365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F67158-F677-4C49-875A-A3986ABB9620}"/>
              </a:ext>
            </a:extLst>
          </p:cNvPr>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©Kimberly Evans with The Japan Society</a:t>
            </a:r>
            <a:endParaRPr lang="en-GB" dirty="0">
              <a:solidFill>
                <a:schemeClr val="bg1">
                  <a:lumMod val="95000"/>
                </a:schemeClr>
              </a:solidFill>
            </a:endParaRP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286" y="345745"/>
            <a:ext cx="6696994" cy="769441"/>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Learning Objectives</a:t>
            </a:r>
          </a:p>
        </p:txBody>
      </p:sp>
      <p:sp>
        <p:nvSpPr>
          <p:cNvPr id="3" name="TextBox 2">
            <a:extLst>
              <a:ext uri="{FF2B5EF4-FFF2-40B4-BE49-F238E27FC236}">
                <a16:creationId xmlns:a16="http://schemas.microsoft.com/office/drawing/2014/main" id="{F2D40609-56AC-4E6E-8C53-EC11C6B64C5D}"/>
              </a:ext>
            </a:extLst>
          </p:cNvPr>
          <p:cNvSpPr txBox="1"/>
          <p:nvPr/>
        </p:nvSpPr>
        <p:spPr>
          <a:xfrm>
            <a:off x="323403" y="1681202"/>
            <a:ext cx="8497193" cy="2246769"/>
          </a:xfrm>
          <a:prstGeom prst="rect">
            <a:avLst/>
          </a:prstGeom>
          <a:noFill/>
        </p:spPr>
        <p:txBody>
          <a:bodyPr wrap="square" rtlCol="0">
            <a:spAutoFit/>
          </a:bodyPr>
          <a:lstStyle/>
          <a:p>
            <a:pPr marL="349200" indent="-457200">
              <a:buClr>
                <a:srgbClr val="339933"/>
              </a:buClr>
              <a:buFont typeface="Wingdings" panose="05000000000000000000" pitchFamily="2" charset="2"/>
              <a:buChar char="Ø"/>
            </a:pPr>
            <a:r>
              <a:rPr lang="en-GB" sz="2800" dirty="0">
                <a:latin typeface="Kozuka Gothic Pro R" pitchFamily="34" charset="-128"/>
                <a:ea typeface="Kozuka Gothic Pro R" pitchFamily="34" charset="-128"/>
              </a:rPr>
              <a:t>I can identify different ways of giving</a:t>
            </a:r>
          </a:p>
          <a:p>
            <a:pPr marL="349200" indent="-45720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marL="349200" indent="-457200">
              <a:buClr>
                <a:srgbClr val="339933"/>
              </a:buClr>
              <a:buFont typeface="Wingdings" panose="05000000000000000000" pitchFamily="2" charset="2"/>
              <a:buChar char="Ø"/>
            </a:pPr>
            <a:r>
              <a:rPr lang="en-GB" sz="2800" dirty="0">
                <a:latin typeface="Kozuka Gothic Pro R" pitchFamily="34" charset="-128"/>
                <a:ea typeface="Kozuka Gothic Pro R" pitchFamily="34" charset="-128"/>
              </a:rPr>
              <a:t>I can create a ‘Thank you’ card for someone </a:t>
            </a:r>
          </a:p>
          <a:p>
            <a:pPr marL="349200" indent="-457200">
              <a:buClr>
                <a:srgbClr val="339933"/>
              </a:buClr>
              <a:buFont typeface="Wingdings" panose="05000000000000000000" pitchFamily="2" charset="2"/>
              <a:buChar char="Ø"/>
            </a:pPr>
            <a:endParaRPr lang="en-GB" sz="2800" dirty="0">
              <a:latin typeface="Kozuka Gothic Pro R" pitchFamily="34" charset="-128"/>
              <a:ea typeface="Kozuka Gothic Pro R" pitchFamily="34" charset="-128"/>
            </a:endParaRPr>
          </a:p>
          <a:p>
            <a:pPr marL="349200" indent="-457200">
              <a:buClr>
                <a:srgbClr val="339933"/>
              </a:buClr>
              <a:buFont typeface="Wingdings" panose="05000000000000000000" pitchFamily="2" charset="2"/>
              <a:buChar char="Ø"/>
            </a:pPr>
            <a:r>
              <a:rPr lang="en-GB" sz="2800" dirty="0">
                <a:latin typeface="Kozuka Gothic Pro R" pitchFamily="34" charset="-128"/>
                <a:ea typeface="Kozuka Gothic Pro R" pitchFamily="34" charset="-128"/>
              </a:rPr>
              <a:t>I can consider why giving can improve wellbeing</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3036262" y="4077072"/>
            <a:ext cx="2615858" cy="2016224"/>
          </a:xfrm>
          <a:prstGeom prst="rect">
            <a:avLst/>
          </a:prstGeom>
        </p:spPr>
      </p:pic>
    </p:spTree>
    <p:extLst>
      <p:ext uri="{BB962C8B-B14F-4D97-AF65-F5344CB8AC3E}">
        <p14:creationId xmlns:p14="http://schemas.microsoft.com/office/powerpoint/2010/main" val="22332462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err="1">
                <a:solidFill>
                  <a:schemeClr val="bg1"/>
                </a:solidFill>
              </a:rPr>
              <a:t>Emojis</a:t>
            </a:r>
            <a:r>
              <a:rPr lang="en-GB" dirty="0">
                <a:solidFill>
                  <a:schemeClr val="bg1"/>
                </a:solidFill>
              </a:rPr>
              <a:t> designed by </a:t>
            </a:r>
            <a:r>
              <a:rPr lang="en-GB" dirty="0" err="1">
                <a:solidFill>
                  <a:schemeClr val="bg1"/>
                </a:solidFill>
                <a:hlinkClick r:id="rId3"/>
              </a:rPr>
              <a:t>OpenMoji</a:t>
            </a:r>
            <a:r>
              <a:rPr lang="en-GB" dirty="0">
                <a:solidFill>
                  <a:schemeClr val="bg1"/>
                </a:solidFill>
              </a:rPr>
              <a:t>  </a:t>
            </a:r>
            <a:r>
              <a:rPr lang="en-GB" dirty="0" err="1">
                <a:solidFill>
                  <a:schemeClr val="bg1"/>
                </a:solidFill>
              </a:rPr>
              <a:t>underlicense</a:t>
            </a:r>
            <a:r>
              <a:rPr lang="en-GB" dirty="0">
                <a:solidFill>
                  <a:schemeClr val="bg1"/>
                </a:solidFill>
              </a:rPr>
              <a:t>: </a:t>
            </a:r>
            <a:r>
              <a:rPr lang="en-GB" dirty="0">
                <a:solidFill>
                  <a:schemeClr val="bg1"/>
                </a:solidFill>
                <a:hlinkClick r:id="rId4"/>
              </a:rPr>
              <a:t>CC BY-SA 4.0</a:t>
            </a:r>
            <a:endParaRPr lang="en-GB" dirty="0">
              <a:solidFill>
                <a:schemeClr val="bg1"/>
              </a:solidFill>
            </a:endParaRPr>
          </a:p>
          <a:p>
            <a:endParaRPr lang="en-GB" dirty="0">
              <a:solidFill>
                <a:schemeClr val="bg1">
                  <a:lumMod val="95000"/>
                </a:schemeClr>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8028384" y="136525"/>
            <a:ext cx="850900" cy="850900"/>
          </a:xfrm>
          <a:prstGeom prst="rect">
            <a:avLst/>
          </a:prstGeom>
        </p:spPr>
      </p:pic>
      <p:sp>
        <p:nvSpPr>
          <p:cNvPr id="2" name="TextBox 1">
            <a:extLst>
              <a:ext uri="{FF2B5EF4-FFF2-40B4-BE49-F238E27FC236}">
                <a16:creationId xmlns:a16="http://schemas.microsoft.com/office/drawing/2014/main" id="{EBD9D71F-AB7A-403E-A3BE-AAF44D1629F8}"/>
              </a:ext>
            </a:extLst>
          </p:cNvPr>
          <p:cNvSpPr txBox="1"/>
          <p:nvPr/>
        </p:nvSpPr>
        <p:spPr>
          <a:xfrm>
            <a:off x="467544" y="1700808"/>
            <a:ext cx="7920880" cy="646331"/>
          </a:xfrm>
          <a:prstGeom prst="rect">
            <a:avLst/>
          </a:prstGeom>
          <a:noFill/>
        </p:spPr>
        <p:txBody>
          <a:bodyPr wrap="square" rtlCol="0">
            <a:spAutoFit/>
          </a:bodyPr>
          <a:lstStyle/>
          <a:p>
            <a:endParaRPr lang="en-GB" dirty="0"/>
          </a:p>
          <a:p>
            <a:endParaRPr lang="en-GB" dirty="0"/>
          </a:p>
        </p:txBody>
      </p:sp>
      <p:sp>
        <p:nvSpPr>
          <p:cNvPr id="14" name="TextBox 13"/>
          <p:cNvSpPr txBox="1"/>
          <p:nvPr/>
        </p:nvSpPr>
        <p:spPr>
          <a:xfrm>
            <a:off x="4462316" y="3550222"/>
            <a:ext cx="1426964" cy="538609"/>
          </a:xfrm>
          <a:prstGeom prst="rect">
            <a:avLst/>
          </a:prstGeom>
          <a:noFill/>
        </p:spPr>
        <p:txBody>
          <a:bodyPr wrap="square" rtlCol="0">
            <a:spAutoFit/>
          </a:bodyPr>
          <a:lstStyle/>
          <a:p>
            <a:r>
              <a:rPr lang="en-GB" sz="900" dirty="0">
                <a:solidFill>
                  <a:schemeClr val="bg1">
                    <a:lumMod val="95000"/>
                  </a:schemeClr>
                </a:solidFill>
              </a:rPr>
              <a:t>©Yasufumi Nishi/©JNTO</a:t>
            </a:r>
          </a:p>
          <a:p>
            <a:endParaRPr lang="en-GB" sz="2000" dirty="0"/>
          </a:p>
        </p:txBody>
      </p:sp>
      <p:sp>
        <p:nvSpPr>
          <p:cNvPr id="19" name="TextBox 18">
            <a:extLst>
              <a:ext uri="{FF2B5EF4-FFF2-40B4-BE49-F238E27FC236}">
                <a16:creationId xmlns:a16="http://schemas.microsoft.com/office/drawing/2014/main" id="{F2D40609-56AC-4E6E-8C53-EC11C6B64C5D}"/>
              </a:ext>
            </a:extLst>
          </p:cNvPr>
          <p:cNvSpPr txBox="1"/>
          <p:nvPr/>
        </p:nvSpPr>
        <p:spPr>
          <a:xfrm>
            <a:off x="650996" y="1435775"/>
            <a:ext cx="7737428" cy="2677656"/>
          </a:xfrm>
          <a:prstGeom prst="rect">
            <a:avLst/>
          </a:prstGeom>
          <a:noFill/>
        </p:spPr>
        <p:txBody>
          <a:bodyPr wrap="square" rtlCol="0">
            <a:spAutoFit/>
          </a:bodyPr>
          <a:lstStyle/>
          <a:p>
            <a:pPr>
              <a:buClr>
                <a:srgbClr val="339933"/>
              </a:buClr>
            </a:pPr>
            <a:endParaRPr lang="en-GB" sz="3600" dirty="0">
              <a:latin typeface="Kozuka Gothic Pro R" pitchFamily="34" charset="-128"/>
              <a:ea typeface="Kozuka Gothic Pro R" pitchFamily="34" charset="-128"/>
            </a:endParaRPr>
          </a:p>
          <a:p>
            <a:pPr>
              <a:buClr>
                <a:srgbClr val="339933"/>
              </a:buClr>
            </a:pPr>
            <a:r>
              <a:rPr lang="en-GB" sz="3600" dirty="0">
                <a:latin typeface="Kozuka Gothic Pro R" pitchFamily="34" charset="-128"/>
                <a:ea typeface="Kozuka Gothic Pro R" pitchFamily="34" charset="-128"/>
              </a:rPr>
              <a:t>1. What kinds of things can we give?</a:t>
            </a:r>
          </a:p>
          <a:p>
            <a:pPr>
              <a:buClr>
                <a:srgbClr val="339933"/>
              </a:buClr>
            </a:pPr>
            <a:r>
              <a:rPr lang="en-GB" sz="3600" dirty="0">
                <a:latin typeface="Kozuka Gothic Pro R" pitchFamily="34" charset="-128"/>
                <a:ea typeface="Kozuka Gothic Pro R" pitchFamily="34" charset="-128"/>
              </a:rPr>
              <a:t> </a:t>
            </a:r>
          </a:p>
          <a:p>
            <a:pPr>
              <a:buClr>
                <a:srgbClr val="339933"/>
              </a:buClr>
            </a:pPr>
            <a:r>
              <a:rPr lang="en-GB" sz="3600" dirty="0">
                <a:latin typeface="Kozuka Gothic Pro R" pitchFamily="34" charset="-128"/>
                <a:ea typeface="Kozuka Gothic Pro R" pitchFamily="34" charset="-128"/>
              </a:rPr>
              <a:t>2. Why do people give to others?</a:t>
            </a:r>
            <a:endParaRPr lang="en-GB" sz="24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p:txBody>
      </p:sp>
      <p:sp>
        <p:nvSpPr>
          <p:cNvPr id="10" name="TextBox 9">
            <a:extLst>
              <a:ext uri="{FF2B5EF4-FFF2-40B4-BE49-F238E27FC236}">
                <a16:creationId xmlns:a16="http://schemas.microsoft.com/office/drawing/2014/main" id="{96E85191-4480-4C4D-A335-BAE5823B4BFA}"/>
              </a:ext>
            </a:extLst>
          </p:cNvPr>
          <p:cNvSpPr txBox="1"/>
          <p:nvPr/>
        </p:nvSpPr>
        <p:spPr>
          <a:xfrm>
            <a:off x="480864" y="582796"/>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Think, pair, share…</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3883" y="4372756"/>
            <a:ext cx="900000" cy="900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608" y="4552756"/>
            <a:ext cx="1440000" cy="14400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9710" y="4424583"/>
            <a:ext cx="1620000" cy="162000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2042" y="4473391"/>
            <a:ext cx="1440000" cy="1440000"/>
          </a:xfrm>
          <a:prstGeom prst="rect">
            <a:avLst/>
          </a:prstGeom>
        </p:spPr>
      </p:pic>
    </p:spTree>
    <p:extLst>
      <p:ext uri="{BB962C8B-B14F-4D97-AF65-F5344CB8AC3E}">
        <p14:creationId xmlns:p14="http://schemas.microsoft.com/office/powerpoint/2010/main" val="5327782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95536" y="404664"/>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Giving in Japan</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©Kimberly Evans with The Japan Society</a:t>
            </a:r>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p:nvSpPr>
          <p:cNvPr id="4" name="TextBox 3"/>
          <p:cNvSpPr txBox="1"/>
          <p:nvPr/>
        </p:nvSpPr>
        <p:spPr>
          <a:xfrm>
            <a:off x="568908" y="2450212"/>
            <a:ext cx="7293695" cy="3046988"/>
          </a:xfrm>
          <a:prstGeom prst="rect">
            <a:avLst/>
          </a:prstGeom>
          <a:noFill/>
        </p:spPr>
        <p:txBody>
          <a:bodyPr wrap="square" rtlCol="0">
            <a:spAutoFit/>
          </a:bodyPr>
          <a:lstStyle/>
          <a:p>
            <a:r>
              <a:rPr lang="en-GB" sz="2400" dirty="0">
                <a:latin typeface="Kozuka Gothic Pro R" pitchFamily="34" charset="-128"/>
                <a:ea typeface="Kozuka Gothic Pro R" pitchFamily="34" charset="-128"/>
              </a:rPr>
              <a:t>1. How do children in Japan give to others?</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2. Why does the teacher think it is important?</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3. How does it make the pupils feel?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4. Did anyone hear how to say ‘thank you’ in  Japanese?</a:t>
            </a:r>
          </a:p>
        </p:txBody>
      </p:sp>
      <p:pic>
        <p:nvPicPr>
          <p:cNvPr id="1026" name="Picture 2" descr="掃除をしている学生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095" y="4499152"/>
            <a:ext cx="1603140" cy="1700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2369BD-14C3-43E4-86B1-E58B69FB8A62}"/>
              </a:ext>
            </a:extLst>
          </p:cNvPr>
          <p:cNvSpPr txBox="1"/>
          <p:nvPr/>
        </p:nvSpPr>
        <p:spPr>
          <a:xfrm>
            <a:off x="545715" y="1632559"/>
            <a:ext cx="8167788" cy="461665"/>
          </a:xfrm>
          <a:prstGeom prst="rect">
            <a:avLst/>
          </a:prstGeom>
          <a:noFill/>
        </p:spPr>
        <p:txBody>
          <a:bodyPr wrap="square" rtlCol="0">
            <a:spAutoFit/>
          </a:bodyPr>
          <a:lstStyle/>
          <a:p>
            <a:r>
              <a:rPr lang="en-GB" sz="2400" b="1" dirty="0">
                <a:latin typeface="Kristen ITC" panose="03050502040202030202" pitchFamily="66" charset="0"/>
              </a:rPr>
              <a:t>Watch the </a:t>
            </a:r>
            <a:r>
              <a:rPr lang="en-GB" sz="2400" b="1" dirty="0">
                <a:latin typeface="Kristen ITC" panose="03050502040202030202" pitchFamily="66" charset="0"/>
                <a:hlinkClick r:id="rId5"/>
              </a:rPr>
              <a:t>video</a:t>
            </a:r>
            <a:r>
              <a:rPr lang="en-GB" sz="2400" b="1" dirty="0">
                <a:latin typeface="Kristen ITC" panose="03050502040202030202" pitchFamily="66" charset="0"/>
              </a:rPr>
              <a:t> and then answer the questions…</a:t>
            </a:r>
          </a:p>
        </p:txBody>
      </p:sp>
    </p:spTree>
    <p:extLst>
      <p:ext uri="{BB962C8B-B14F-4D97-AF65-F5344CB8AC3E}">
        <p14:creationId xmlns:p14="http://schemas.microsoft.com/office/powerpoint/2010/main" val="31940386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5</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©Kimberly Evans with The Japan Society</a:t>
            </a:r>
            <a:endParaRPr lang="en-GB" dirty="0">
              <a:solidFill>
                <a:schemeClr val="bg1">
                  <a:lumMod val="95000"/>
                </a:schemeClr>
              </a:solidFill>
            </a:endParaRPr>
          </a:p>
        </p:txBody>
      </p:sp>
      <p:sp>
        <p:nvSpPr>
          <p:cNvPr id="11" name="TextBox 10"/>
          <p:cNvSpPr txBox="1"/>
          <p:nvPr/>
        </p:nvSpPr>
        <p:spPr>
          <a:xfrm>
            <a:off x="306460" y="544599"/>
            <a:ext cx="6876252" cy="1446550"/>
          </a:xfrm>
          <a:prstGeom prst="rect">
            <a:avLst/>
          </a:prstGeom>
          <a:noFill/>
        </p:spPr>
        <p:txBody>
          <a:bodyPr wrap="square" rtlCol="0">
            <a:spAutoFit/>
          </a:bodyPr>
          <a:lstStyle/>
          <a:p>
            <a:r>
              <a:rPr lang="en-GB" sz="8800" b="1" dirty="0">
                <a:solidFill>
                  <a:srgbClr val="FF0000"/>
                </a:solidFill>
                <a:latin typeface="Kristen ITC" panose="03050502040202030202" pitchFamily="66" charset="0"/>
                <a:ea typeface="Kozuka Gothic Pro B" pitchFamily="34" charset="-128"/>
              </a:rPr>
              <a:t> Arigato </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028384" y="332656"/>
            <a:ext cx="850900" cy="850900"/>
          </a:xfrm>
          <a:prstGeom prst="rect">
            <a:avLst/>
          </a:prstGeom>
        </p:spPr>
      </p:pic>
      <p:sp>
        <p:nvSpPr>
          <p:cNvPr id="2" name="TextBox 1"/>
          <p:cNvSpPr txBox="1"/>
          <p:nvPr/>
        </p:nvSpPr>
        <p:spPr>
          <a:xfrm>
            <a:off x="606806" y="2132856"/>
            <a:ext cx="7992888" cy="3247043"/>
          </a:xfrm>
          <a:prstGeom prst="rect">
            <a:avLst/>
          </a:prstGeom>
          <a:noFill/>
        </p:spPr>
        <p:txBody>
          <a:bodyPr wrap="square" rtlCol="0">
            <a:spAutoFit/>
          </a:bodyPr>
          <a:lstStyle/>
          <a:p>
            <a:endParaRPr lang="en-GB" dirty="0"/>
          </a:p>
          <a:p>
            <a:pPr algn="ctr"/>
            <a:r>
              <a:rPr lang="ja-JP" altLang="en-US" sz="11500" dirty="0"/>
              <a:t>ありがとう</a:t>
            </a:r>
            <a:endParaRPr lang="en-GB" sz="11500" dirty="0">
              <a:latin typeface="Kozuka Gothic Pro EL"/>
            </a:endParaRPr>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9ECC126C-4DD5-4F1C-B584-B529D2C35FAA}"/>
              </a:ext>
            </a:extLst>
          </p:cNvPr>
          <p:cNvSpPr txBox="1"/>
          <p:nvPr/>
        </p:nvSpPr>
        <p:spPr>
          <a:xfrm>
            <a:off x="306460" y="4941168"/>
            <a:ext cx="8380340" cy="1077218"/>
          </a:xfrm>
          <a:prstGeom prst="rect">
            <a:avLst/>
          </a:prstGeom>
          <a:noFill/>
        </p:spPr>
        <p:txBody>
          <a:bodyPr wrap="square" rtlCol="0">
            <a:spAutoFit/>
          </a:bodyPr>
          <a:lstStyle/>
          <a:p>
            <a:pPr algn="ctr"/>
            <a:r>
              <a:rPr lang="en-GB" sz="3200" i="1" dirty="0">
                <a:solidFill>
                  <a:srgbClr val="339933"/>
                </a:solidFill>
                <a:latin typeface="Kristen ITC" panose="03050502040202030202" pitchFamily="66" charset="0"/>
              </a:rPr>
              <a:t>How do you feel when someone says </a:t>
            </a:r>
          </a:p>
          <a:p>
            <a:pPr algn="ctr"/>
            <a:r>
              <a:rPr lang="en-GB" sz="3200" i="1" dirty="0">
                <a:solidFill>
                  <a:srgbClr val="339933"/>
                </a:solidFill>
                <a:latin typeface="Kristen ITC" panose="03050502040202030202" pitchFamily="66" charset="0"/>
              </a:rPr>
              <a:t>thank you?</a:t>
            </a:r>
          </a:p>
        </p:txBody>
      </p:sp>
    </p:spTree>
    <p:extLst>
      <p:ext uri="{BB962C8B-B14F-4D97-AF65-F5344CB8AC3E}">
        <p14:creationId xmlns:p14="http://schemas.microsoft.com/office/powerpoint/2010/main" val="16427540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365" r="5699"/>
          <a:stretch/>
        </p:blipFill>
        <p:spPr>
          <a:xfrm>
            <a:off x="2339752" y="1363329"/>
            <a:ext cx="4704736" cy="3597252"/>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6</a:t>
            </a:fld>
            <a:endParaRPr lang="en-GB"/>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8028384" y="332656"/>
            <a:ext cx="850900" cy="850900"/>
          </a:xfrm>
          <a:prstGeom prst="rect">
            <a:avLst/>
          </a:prstGeom>
        </p:spPr>
      </p:pic>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1" name="TextBox 10"/>
          <p:cNvSpPr txBox="1"/>
          <p:nvPr/>
        </p:nvSpPr>
        <p:spPr>
          <a:xfrm>
            <a:off x="304706" y="352559"/>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 Thinking of others</a:t>
            </a:r>
          </a:p>
        </p:txBody>
      </p:sp>
      <p:sp>
        <p:nvSpPr>
          <p:cNvPr id="2" name="TextBox 1"/>
          <p:cNvSpPr txBox="1"/>
          <p:nvPr/>
        </p:nvSpPr>
        <p:spPr>
          <a:xfrm>
            <a:off x="120732" y="5178364"/>
            <a:ext cx="8733460" cy="830997"/>
          </a:xfrm>
          <a:prstGeom prst="rect">
            <a:avLst/>
          </a:prstGeom>
          <a:noFill/>
        </p:spPr>
        <p:txBody>
          <a:bodyPr wrap="square" rtlCol="0">
            <a:spAutoFit/>
          </a:bodyPr>
          <a:lstStyle/>
          <a:p>
            <a:pPr algn="ctr"/>
            <a:r>
              <a:rPr lang="en-GB" sz="2400" dirty="0">
                <a:latin typeface="Kozuka Gothic Pro R" pitchFamily="34" charset="-128"/>
                <a:ea typeface="Kozuka Gothic Pro R" pitchFamily="34" charset="-128"/>
              </a:rPr>
              <a:t>This is a postcard called </a:t>
            </a:r>
            <a:r>
              <a:rPr lang="en-GB" sz="2400" b="1" dirty="0" err="1">
                <a:solidFill>
                  <a:srgbClr val="00B050"/>
                </a:solidFill>
                <a:latin typeface="Kozuka Gothic Pro B" pitchFamily="34" charset="-128"/>
                <a:ea typeface="Kozuka Gothic Pro B" pitchFamily="34" charset="-128"/>
              </a:rPr>
              <a:t>shochu-mimai</a:t>
            </a:r>
            <a:r>
              <a:rPr lang="en-GB" sz="2400" b="1" dirty="0">
                <a:solidFill>
                  <a:srgbClr val="00B050"/>
                </a:solidFill>
                <a:latin typeface="Kozuka Gothic Pro B" pitchFamily="34" charset="-128"/>
                <a:ea typeface="Kozuka Gothic Pro B" pitchFamily="34" charset="-128"/>
              </a:rPr>
              <a:t>.</a:t>
            </a:r>
          </a:p>
          <a:p>
            <a:pPr algn="ctr"/>
            <a:r>
              <a:rPr lang="en-GB" sz="2400" dirty="0">
                <a:latin typeface="Kozuka Gothic Pro R" pitchFamily="34" charset="-128"/>
                <a:ea typeface="Kozuka Gothic Pro R" pitchFamily="34" charset="-128"/>
              </a:rPr>
              <a:t>Cards like this are sent to friends in the summer.</a:t>
            </a:r>
            <a:endParaRPr lang="en-GB" sz="2400" dirty="0">
              <a:latin typeface="Kozuka Gothic Pro B" pitchFamily="34" charset="-128"/>
              <a:ea typeface="Kozuka Gothic Pro B" pitchFamily="34" charset="-128"/>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solidFill>
                <a:hlinkClick r:id="rId5"/>
              </a:rPr>
              <a:t>"DSC05566-1"</a:t>
            </a:r>
            <a:r>
              <a:rPr lang="en-GB" dirty="0">
                <a:solidFill>
                  <a:schemeClr val="bg1"/>
                </a:solidFill>
              </a:rPr>
              <a:t> by </a:t>
            </a:r>
            <a:r>
              <a:rPr lang="en-GB" dirty="0" err="1">
                <a:solidFill>
                  <a:schemeClr val="bg1"/>
                </a:solidFill>
                <a:hlinkClick r:id="rId6"/>
              </a:rPr>
              <a:t>zunsanzunsan</a:t>
            </a:r>
            <a:r>
              <a:rPr lang="en-GB" dirty="0">
                <a:solidFill>
                  <a:schemeClr val="bg1"/>
                </a:solidFill>
              </a:rPr>
              <a:t> is licensed under </a:t>
            </a:r>
            <a:r>
              <a:rPr lang="en-GB" dirty="0">
                <a:solidFill>
                  <a:schemeClr val="bg1"/>
                </a:solidFill>
                <a:hlinkClick r:id="rId7"/>
              </a:rPr>
              <a:t>CC BY-SA 2.0</a:t>
            </a:r>
            <a:endParaRPr lang="en-GB" dirty="0">
              <a:solidFill>
                <a:schemeClr val="bg1"/>
              </a:solidFill>
            </a:endParaRPr>
          </a:p>
        </p:txBody>
      </p:sp>
    </p:spTree>
    <p:extLst>
      <p:ext uri="{BB962C8B-B14F-4D97-AF65-F5344CB8AC3E}">
        <p14:creationId xmlns:p14="http://schemas.microsoft.com/office/powerpoint/2010/main" val="17240629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7</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©Kimberly Evans with The Japan Society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028384" y="332656"/>
            <a:ext cx="850900" cy="850900"/>
          </a:xfrm>
          <a:prstGeom prst="rect">
            <a:avLst/>
          </a:prstGeom>
        </p:spPr>
      </p:pic>
      <p:sp>
        <p:nvSpPr>
          <p:cNvPr id="2" name="TextBox 1"/>
          <p:cNvSpPr txBox="1"/>
          <p:nvPr/>
        </p:nvSpPr>
        <p:spPr>
          <a:xfrm>
            <a:off x="304706" y="4581128"/>
            <a:ext cx="8574578" cy="1261884"/>
          </a:xfrm>
          <a:prstGeom prst="rect">
            <a:avLst/>
          </a:prstGeom>
          <a:noFill/>
        </p:spPr>
        <p:txBody>
          <a:bodyPr wrap="square" rtlCol="0">
            <a:spAutoFit/>
          </a:bodyPr>
          <a:lstStyle/>
          <a:p>
            <a:endParaRPr lang="en-GB" sz="2800" dirty="0">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At New Year’s people send cards called </a:t>
            </a:r>
            <a:r>
              <a:rPr lang="en-GB" sz="2400" dirty="0" err="1">
                <a:solidFill>
                  <a:srgbClr val="00B050"/>
                </a:solidFill>
                <a:latin typeface="Kozuka Gothic Pro B" pitchFamily="34" charset="-128"/>
                <a:ea typeface="Kozuka Gothic Pro B" pitchFamily="34" charset="-128"/>
              </a:rPr>
              <a:t>nengajo</a:t>
            </a:r>
            <a:r>
              <a:rPr lang="en-GB" sz="2400" dirty="0">
                <a:solidFill>
                  <a:srgbClr val="00B050"/>
                </a:solidFill>
                <a:latin typeface="Kozuka Gothic Pro R" pitchFamily="34" charset="-128"/>
                <a:ea typeface="Kozuka Gothic Pro R" pitchFamily="34" charset="-128"/>
              </a:rPr>
              <a:t> </a:t>
            </a:r>
            <a:r>
              <a:rPr lang="en-GB" sz="2400" dirty="0">
                <a:latin typeface="Kozuka Gothic Pro R" pitchFamily="34" charset="-128"/>
                <a:ea typeface="Kozuka Gothic Pro R" pitchFamily="34" charset="-128"/>
              </a:rPr>
              <a:t>to friends and family who have helped them through the year. </a:t>
            </a:r>
            <a:endParaRPr lang="en-GB" sz="1600" dirty="0">
              <a:latin typeface="Kozuka Gothic Pro R" pitchFamily="34" charset="-128"/>
              <a:ea typeface="Kozuka Gothic Pro R" pitchFamily="34" charset="-12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020" y="1449425"/>
            <a:ext cx="5873404" cy="3303790"/>
          </a:xfrm>
          <a:prstGeom prst="rect">
            <a:avLst/>
          </a:prstGeom>
        </p:spPr>
      </p:pic>
      <p:sp>
        <p:nvSpPr>
          <p:cNvPr id="11" name="TextBox 10"/>
          <p:cNvSpPr txBox="1"/>
          <p:nvPr/>
        </p:nvSpPr>
        <p:spPr>
          <a:xfrm>
            <a:off x="304706" y="352559"/>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 Thinking of others</a:t>
            </a:r>
          </a:p>
        </p:txBody>
      </p:sp>
    </p:spTree>
    <p:extLst>
      <p:ext uri="{BB962C8B-B14F-4D97-AF65-F5344CB8AC3E}">
        <p14:creationId xmlns:p14="http://schemas.microsoft.com/office/powerpoint/2010/main" val="42030334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8</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solidFill>
              </a:rPr>
              <a:t>Emoji designed by </a:t>
            </a:r>
            <a:r>
              <a:rPr lang="en-GB" dirty="0" err="1">
                <a:solidFill>
                  <a:schemeClr val="bg1"/>
                </a:solidFill>
                <a:hlinkClick r:id="rId3"/>
              </a:rPr>
              <a:t>OpenMoji</a:t>
            </a:r>
            <a:r>
              <a:rPr lang="en-GB" dirty="0">
                <a:solidFill>
                  <a:schemeClr val="bg1"/>
                </a:solidFill>
              </a:rPr>
              <a:t>  </a:t>
            </a:r>
            <a:r>
              <a:rPr lang="en-GB" dirty="0" err="1">
                <a:solidFill>
                  <a:schemeClr val="bg1"/>
                </a:solidFill>
              </a:rPr>
              <a:t>underlicense</a:t>
            </a:r>
            <a:r>
              <a:rPr lang="en-GB" dirty="0">
                <a:solidFill>
                  <a:schemeClr val="bg1"/>
                </a:solidFill>
              </a:rPr>
              <a:t>: </a:t>
            </a:r>
            <a:r>
              <a:rPr lang="en-GB" dirty="0">
                <a:solidFill>
                  <a:schemeClr val="bg1"/>
                </a:solidFill>
                <a:hlinkClick r:id="rId4"/>
              </a:rPr>
              <a:t>CC BY-SA 4.0</a:t>
            </a:r>
            <a:endParaRPr lang="en-GB" dirty="0">
              <a:solidFill>
                <a:schemeClr val="bg1"/>
              </a:solidFill>
            </a:endParaRPr>
          </a:p>
          <a:p>
            <a:endParaRPr lang="en-GB" dirty="0">
              <a:solidFill>
                <a:schemeClr val="bg1">
                  <a:lumMod val="95000"/>
                </a:schemeClr>
              </a:solidFill>
            </a:endParaRPr>
          </a:p>
        </p:txBody>
      </p:sp>
      <p:sp>
        <p:nvSpPr>
          <p:cNvPr id="11" name="TextBox 10"/>
          <p:cNvSpPr txBox="1"/>
          <p:nvPr/>
        </p:nvSpPr>
        <p:spPr>
          <a:xfrm>
            <a:off x="309837" y="476672"/>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 Thank you cards</a:t>
            </a: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971177" y="304773"/>
            <a:ext cx="850900" cy="850900"/>
          </a:xfrm>
          <a:prstGeom prst="rect">
            <a:avLst/>
          </a:prstGeom>
        </p:spPr>
      </p:pic>
      <p:sp>
        <p:nvSpPr>
          <p:cNvPr id="3" name="TextBox 2"/>
          <p:cNvSpPr txBox="1"/>
          <p:nvPr/>
        </p:nvSpPr>
        <p:spPr>
          <a:xfrm>
            <a:off x="616900" y="1307669"/>
            <a:ext cx="8222655" cy="3385542"/>
          </a:xfrm>
          <a:prstGeom prst="rect">
            <a:avLst/>
          </a:prstGeom>
          <a:noFill/>
        </p:spPr>
        <p:txBody>
          <a:bodyPr wrap="square" rtlCol="0">
            <a:spAutoFit/>
          </a:bodyPr>
          <a:lstStyle/>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A thank you card is a type of giving. </a:t>
            </a:r>
          </a:p>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Think of a friend or person in your family who has done something kind or helpful for you.  </a:t>
            </a:r>
          </a:p>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You are going to make them something special. </a:t>
            </a:r>
          </a:p>
          <a:p>
            <a:endParaRPr lang="en-GB"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2000" y="4941168"/>
            <a:ext cx="1080000" cy="1080000"/>
          </a:xfrm>
          <a:prstGeom prst="rect">
            <a:avLst/>
          </a:prstGeom>
        </p:spPr>
      </p:pic>
    </p:spTree>
    <p:extLst>
      <p:ext uri="{BB962C8B-B14F-4D97-AF65-F5344CB8AC3E}">
        <p14:creationId xmlns:p14="http://schemas.microsoft.com/office/powerpoint/2010/main" val="35313611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9</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solidFill>
              </a:rPr>
              <a:t>Emoji designed by </a:t>
            </a:r>
            <a:r>
              <a:rPr lang="en-GB" dirty="0" err="1">
                <a:solidFill>
                  <a:schemeClr val="bg1"/>
                </a:solidFill>
                <a:hlinkClick r:id="rId3"/>
              </a:rPr>
              <a:t>OpenMoji</a:t>
            </a:r>
            <a:r>
              <a:rPr lang="en-GB" dirty="0">
                <a:solidFill>
                  <a:schemeClr val="bg1"/>
                </a:solidFill>
              </a:rPr>
              <a:t>  </a:t>
            </a:r>
            <a:r>
              <a:rPr lang="en-GB" dirty="0" err="1">
                <a:solidFill>
                  <a:schemeClr val="bg1"/>
                </a:solidFill>
              </a:rPr>
              <a:t>underlicense</a:t>
            </a:r>
            <a:r>
              <a:rPr lang="en-GB" dirty="0">
                <a:solidFill>
                  <a:schemeClr val="bg1"/>
                </a:solidFill>
              </a:rPr>
              <a:t>: </a:t>
            </a:r>
            <a:r>
              <a:rPr lang="en-GB" dirty="0">
                <a:solidFill>
                  <a:schemeClr val="bg1"/>
                </a:solidFill>
                <a:hlinkClick r:id="rId4"/>
              </a:rPr>
              <a:t>CC BY-SA 4.0</a:t>
            </a:r>
            <a:endParaRPr lang="en-GB" dirty="0">
              <a:solidFill>
                <a:schemeClr val="bg1"/>
              </a:solidFill>
            </a:endParaRPr>
          </a:p>
          <a:p>
            <a:endParaRPr lang="en-GB" dirty="0">
              <a:solidFill>
                <a:schemeClr val="bg1">
                  <a:lumMod val="95000"/>
                </a:schemeClr>
              </a:solidFill>
            </a:endParaRPr>
          </a:p>
        </p:txBody>
      </p:sp>
      <p:sp>
        <p:nvSpPr>
          <p:cNvPr id="11" name="TextBox 10"/>
          <p:cNvSpPr txBox="1"/>
          <p:nvPr/>
        </p:nvSpPr>
        <p:spPr>
          <a:xfrm>
            <a:off x="433408" y="324676"/>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Template Letter</a:t>
            </a: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971177" y="304773"/>
            <a:ext cx="850900" cy="850900"/>
          </a:xfrm>
          <a:prstGeom prst="rect">
            <a:avLst/>
          </a:prstGeom>
        </p:spPr>
      </p:pic>
      <p:sp>
        <p:nvSpPr>
          <p:cNvPr id="3" name="TextBox 2"/>
          <p:cNvSpPr txBox="1"/>
          <p:nvPr/>
        </p:nvSpPr>
        <p:spPr>
          <a:xfrm>
            <a:off x="440865" y="1340768"/>
            <a:ext cx="8526132" cy="4093428"/>
          </a:xfrm>
          <a:prstGeom prst="rect">
            <a:avLst/>
          </a:prstGeom>
          <a:noFill/>
        </p:spPr>
        <p:txBody>
          <a:bodyPr wrap="square" rtlCol="0">
            <a:spAutoFit/>
          </a:bodyPr>
          <a:lstStyle/>
          <a:p>
            <a:endParaRPr lang="en-GB" sz="20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Dear ______,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I am writing to thank you for_________.</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When you helped me/gave me ______ I felt ____________.</a:t>
            </a:r>
          </a:p>
          <a:p>
            <a:r>
              <a:rPr lang="en-GB" sz="2400" dirty="0">
                <a:latin typeface="Kozuka Gothic Pro R" pitchFamily="34" charset="-128"/>
                <a:ea typeface="Kozuka Gothic Pro R" pitchFamily="34" charset="-128"/>
              </a:rPr>
              <a:t>It meant a lot to me because________________________ .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Thank you again. </a:t>
            </a:r>
          </a:p>
          <a:p>
            <a:endParaRPr lang="en-GB" sz="2400" dirty="0">
              <a:latin typeface="Kozuka Gothic Pro R" pitchFamily="34" charset="-128"/>
              <a:ea typeface="Kozuka Gothic Pro R" pitchFamily="34" charset="-128"/>
            </a:endParaRPr>
          </a:p>
          <a:p>
            <a:r>
              <a:rPr lang="en-GB" sz="2400" dirty="0">
                <a:latin typeface="Kozuka Gothic Pro R" pitchFamily="34" charset="-128"/>
                <a:ea typeface="Kozuka Gothic Pro R" pitchFamily="34" charset="-128"/>
              </a:rPr>
              <a:t>Best wishes from ______________________ .</a:t>
            </a:r>
            <a:endParaRPr lang="en-GB" sz="2000" dirty="0">
              <a:latin typeface="Kozuka Gothic Pro R" pitchFamily="34" charset="-128"/>
              <a:ea typeface="Kozuka Gothic Pro R" pitchFamily="34" charset="-128"/>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2077" y="4714196"/>
            <a:ext cx="1440000" cy="1440000"/>
          </a:xfrm>
          <a:prstGeom prst="rect">
            <a:avLst/>
          </a:prstGeom>
        </p:spPr>
      </p:pic>
    </p:spTree>
    <p:extLst>
      <p:ext uri="{BB962C8B-B14F-4D97-AF65-F5344CB8AC3E}">
        <p14:creationId xmlns:p14="http://schemas.microsoft.com/office/powerpoint/2010/main" val="29737472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5554</TotalTime>
  <Words>1273</Words>
  <Application>Microsoft Macintosh PowerPoint</Application>
  <PresentationFormat>On-screen Show (4:3)</PresentationFormat>
  <Paragraphs>170</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Kozuka Gothic Pro B</vt:lpstr>
      <vt:lpstr>Kozuka Gothic Pro EL</vt:lpstr>
      <vt:lpstr>Kozuka Gothic Pro R</vt:lpstr>
      <vt:lpstr>ＭＳ Ｐゴシック</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199</cp:revision>
  <dcterms:created xsi:type="dcterms:W3CDTF">2017-05-31T10:45:44Z</dcterms:created>
  <dcterms:modified xsi:type="dcterms:W3CDTF">2021-03-15T11:44:04Z</dcterms:modified>
</cp:coreProperties>
</file>