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0" r:id="rId2"/>
    <p:sldId id="271" r:id="rId3"/>
    <p:sldId id="278" r:id="rId4"/>
    <p:sldId id="277" r:id="rId5"/>
    <p:sldId id="269" r:id="rId6"/>
    <p:sldId id="266" r:id="rId7"/>
    <p:sldId id="279" r:id="rId8"/>
    <p:sldId id="28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q9j/N98GfRoS9UEFX0cR2g==" hashData="PyrxAkziUv/cfOXvBzMSXYPicY8="/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797">
          <p15:clr>
            <a:srgbClr val="A4A3A4"/>
          </p15:clr>
        </p15:guide>
        <p15:guide id="3" pos="2880">
          <p15:clr>
            <a:srgbClr val="A4A3A4"/>
          </p15:clr>
        </p15:guide>
        <p15:guide id="4" pos="249">
          <p15:clr>
            <a:srgbClr val="A4A3A4"/>
          </p15:clr>
        </p15:guide>
        <p15:guide id="5" pos="5511">
          <p15:clr>
            <a:srgbClr val="A4A3A4"/>
          </p15:clr>
        </p15:guide>
        <p15:guide id="6" pos="39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nah  Eastham" initials="HE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808080"/>
    <a:srgbClr val="993399"/>
    <a:srgbClr val="0099FF"/>
    <a:srgbClr val="9B3333"/>
    <a:srgbClr val="2E3092"/>
    <a:srgbClr val="FF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52" autoAdjust="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orient="horz" pos="1797"/>
        <p:guide pos="2880"/>
        <p:guide pos="249"/>
        <p:guide pos="5511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280" y="-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7B629-9E9D-4683-BE45-69BBBC2A9C33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BBD79-A804-45E9-B8E3-9A16A3218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039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sakura_chihaya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sa/2.0/deed.en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Image: </a:t>
            </a:r>
            <a:r>
              <a:rPr lang="en-GB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sakura_chihaya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+</a:t>
            </a:r>
            <a:r>
              <a:rPr lang="en-GB" sz="1200" u="sng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CC BY-SA 2.0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(no changes)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254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Tell students</a:t>
            </a:r>
          </a:p>
          <a:p>
            <a:r>
              <a:rPr lang="en-GB" baseline="0" dirty="0" smtClean="0"/>
              <a:t>The Japanese word is made up of two characters which mean ‘seasonal’ and ‘division’. </a:t>
            </a:r>
          </a:p>
          <a:p>
            <a:r>
              <a:rPr lang="en-GB" baseline="0" dirty="0" smtClean="0"/>
              <a:t>(The pronunciation of the ‘bun’ is ‘boo-n’).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Tell students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People shout</a:t>
            </a:r>
            <a:r>
              <a:rPr lang="en-GB" sz="1200" b="0" dirty="0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:“</a:t>
            </a:r>
            <a:r>
              <a:rPr lang="en-GB" sz="1200" b="0" dirty="0" err="1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oni</a:t>
            </a:r>
            <a:r>
              <a:rPr lang="en-GB" sz="1200" b="0" dirty="0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GB" sz="1200" b="0" dirty="0" err="1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wa</a:t>
            </a:r>
            <a:r>
              <a:rPr lang="en-GB" sz="1200" b="0" dirty="0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GB" sz="1200" b="0" dirty="0" err="1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soto</a:t>
            </a:r>
            <a:r>
              <a:rPr lang="en-GB" sz="1200" b="0" dirty="0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, </a:t>
            </a:r>
            <a:r>
              <a:rPr lang="en-GB" sz="1200" b="0" dirty="0" err="1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fuku</a:t>
            </a:r>
            <a:r>
              <a:rPr lang="en-GB" sz="1200" b="0" dirty="0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GB" sz="1200" b="0" dirty="0" err="1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wa</a:t>
            </a:r>
            <a:r>
              <a:rPr lang="en-GB" sz="1200" b="0" dirty="0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GB" sz="1200" b="0" dirty="0" err="1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uchi</a:t>
            </a:r>
            <a:r>
              <a:rPr lang="en-GB" sz="1200" b="0" dirty="0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!”, </a:t>
            </a:r>
            <a:r>
              <a:rPr lang="en-GB" sz="1200" dirty="0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which means ‘out with the demon, in with good luck’!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372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288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288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820C-79D5-4E04-95E4-0C5C2674FEA8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90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D8B7-C1D7-4743-9470-4BD7F91F588B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71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479E-654D-4746-B582-36E39430CA9D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688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27622-BD42-47F9-9CA6-FD693E360096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62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E555-65CA-4646-9EFA-61B0A07002AF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17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6EB5-D9DC-43EC-B43F-F99BFB57390C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43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3A44-13BB-4959-BC55-580CB0D98D73}" type="datetime1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22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953A-87A9-4662-A26A-87700B819D78}" type="datetime1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7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B6E6-2075-4206-9DB9-C66C1CEE853F}" type="datetime1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28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F4AD8-CFF9-46C3-903E-9E7C140D6E90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75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50BFC-D795-464A-B662-F2841F9B2316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04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5C668-4A9E-489F-A366-D484D38103FB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16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ile:Irimame and Eho-maki sakura chihaya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82"/>
          <a:stretch/>
        </p:blipFill>
        <p:spPr bwMode="auto">
          <a:xfrm>
            <a:off x="-4080" y="0"/>
            <a:ext cx="9148080" cy="6394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225" y="345745"/>
            <a:ext cx="1233488" cy="123348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1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6368782"/>
            <a:ext cx="9144000" cy="489218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©Katy Simpson with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5576" y="1547588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4067944" y="5313224"/>
            <a:ext cx="4860032" cy="76944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Setsubun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2654" y="6122561"/>
            <a:ext cx="2664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© </a:t>
            </a:r>
            <a:r>
              <a:rPr lang="en-GB" sz="1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sakura_chihaya</a:t>
            </a:r>
            <a:r>
              <a:rPr lang="en-GB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+/CC BY-SA 2.0</a:t>
            </a:r>
            <a:r>
              <a:rPr lang="en-GB" sz="1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899752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11228" y="373454"/>
            <a:ext cx="6588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Setsubun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2</a:t>
            </a:fld>
            <a:endParaRPr lang="en-GB"/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©Katy Simpson in collaboration with The Japan Society</a:t>
            </a:r>
          </a:p>
        </p:txBody>
      </p:sp>
      <p:sp>
        <p:nvSpPr>
          <p:cNvPr id="5" name="Rectangle 4"/>
          <p:cNvSpPr/>
          <p:nvPr/>
        </p:nvSpPr>
        <p:spPr>
          <a:xfrm>
            <a:off x="125760" y="1340768"/>
            <a:ext cx="8892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Setsubun is a traditional Japanese festival on February 3. </a:t>
            </a:r>
          </a:p>
          <a:p>
            <a:pPr algn="ctr"/>
            <a:endParaRPr lang="en-GB" sz="2400" dirty="0">
              <a:latin typeface="Kozuka Gothic Pro R" pitchFamily="34" charset="-128"/>
              <a:ea typeface="Kozuka Gothic Pro R" pitchFamily="34" charset="-128"/>
            </a:endParaRP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This celebration marks the end of winter </a:t>
            </a:r>
            <a:endParaRPr lang="en-GB" sz="2400" dirty="0" smtClean="0">
              <a:latin typeface="Kozuka Gothic Pro R" pitchFamily="34" charset="-128"/>
              <a:ea typeface="Kozuka Gothic Pro R" pitchFamily="34" charset="-128"/>
            </a:endParaRPr>
          </a:p>
          <a:p>
            <a:pPr algn="ctr"/>
            <a:r>
              <a:rPr lang="en-GB" sz="2400" dirty="0" smtClean="0">
                <a:latin typeface="Kozuka Gothic Pro R" pitchFamily="34" charset="-128"/>
                <a:ea typeface="Kozuka Gothic Pro R" pitchFamily="34" charset="-128"/>
              </a:rPr>
              <a:t>and </a:t>
            </a:r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the beginning of spring.</a:t>
            </a:r>
          </a:p>
        </p:txBody>
      </p:sp>
      <p:sp>
        <p:nvSpPr>
          <p:cNvPr id="7" name="Rectangle 6"/>
          <p:cNvSpPr/>
          <p:nvPr/>
        </p:nvSpPr>
        <p:spPr>
          <a:xfrm>
            <a:off x="2687348" y="3414191"/>
            <a:ext cx="131799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800" b="1" dirty="0">
                <a:latin typeface="HGSKyokashotai" panose="02020600000000000000" pitchFamily="18" charset="-128"/>
                <a:ea typeface="HGSKyokashotai" panose="02020600000000000000" pitchFamily="18" charset="-128"/>
              </a:rPr>
              <a:t>節</a:t>
            </a:r>
            <a:endParaRPr lang="en-GB" sz="8800" b="1" dirty="0"/>
          </a:p>
        </p:txBody>
      </p:sp>
      <p:sp>
        <p:nvSpPr>
          <p:cNvPr id="8" name="Rectangle 7"/>
          <p:cNvSpPr/>
          <p:nvPr/>
        </p:nvSpPr>
        <p:spPr>
          <a:xfrm>
            <a:off x="4944317" y="3398560"/>
            <a:ext cx="131799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800" b="1" dirty="0">
                <a:latin typeface="HGSKyokashotai" panose="02020600000000000000" pitchFamily="18" charset="-128"/>
                <a:ea typeface="HGSKyokashotai" panose="02020600000000000000" pitchFamily="18" charset="-128"/>
              </a:rPr>
              <a:t>分</a:t>
            </a:r>
            <a:endParaRPr lang="en-GB" sz="8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51690" y="5202171"/>
            <a:ext cx="115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>
                <a:latin typeface="Kozuka Gothic Pro R" pitchFamily="34" charset="-128"/>
                <a:ea typeface="Kozuka Gothic Pro R" pitchFamily="34" charset="-128"/>
              </a:rPr>
              <a:t>s</a:t>
            </a:r>
            <a:r>
              <a:rPr lang="en-GB" sz="2400" dirty="0" err="1" smtClean="0">
                <a:latin typeface="Kozuka Gothic Pro R" pitchFamily="34" charset="-128"/>
                <a:ea typeface="Kozuka Gothic Pro R" pitchFamily="34" charset="-128"/>
              </a:rPr>
              <a:t>etsu</a:t>
            </a:r>
            <a:endParaRPr lang="en-GB" sz="2400" dirty="0">
              <a:latin typeface="Kozuka Gothic Pro R" pitchFamily="34" charset="-128"/>
              <a:ea typeface="Kozuka Gothic Pro R" pitchFamily="34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96339" y="5212681"/>
            <a:ext cx="115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bun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1228" y="3183358"/>
            <a:ext cx="1664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B" pitchFamily="34" charset="-128"/>
                <a:ea typeface="Kozuka Gothic Pro B" pitchFamily="34" charset="-128"/>
              </a:rPr>
              <a:t>Seasonal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63730" y="3159869"/>
            <a:ext cx="1510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B" pitchFamily="34" charset="-128"/>
                <a:ea typeface="Kozuka Gothic Pro B" pitchFamily="34" charset="-128"/>
              </a:rPr>
              <a:t>Division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7705" y="345745"/>
            <a:ext cx="851007" cy="851007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339752" y="3159869"/>
            <a:ext cx="2016224" cy="1944216"/>
          </a:xfrm>
          <a:prstGeom prst="ellipse">
            <a:avLst/>
          </a:prstGeom>
          <a:noFill/>
          <a:ln w="5715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586406" y="3167841"/>
            <a:ext cx="2016224" cy="1944216"/>
          </a:xfrm>
          <a:prstGeom prst="ellipse">
            <a:avLst/>
          </a:prstGeom>
          <a:noFill/>
          <a:ln w="5715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824" y="4804569"/>
            <a:ext cx="1277888" cy="127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778218"/>
      </p:ext>
    </p:extLst>
  </p:cSld>
  <p:clrMapOvr>
    <a:masterClrMapping/>
  </p:clrMapOvr>
  <p:transition spd="slow" advClick="0" advTm="2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48DD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67543" y="400554"/>
            <a:ext cx="6588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Setsubun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3</a:t>
            </a:fld>
            <a:endParaRPr lang="en-GB"/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©Katy Simpson in collaboration with The Japan Society</a:t>
            </a:r>
          </a:p>
        </p:txBody>
      </p:sp>
      <p:pic>
        <p:nvPicPr>
          <p:cNvPr id="14" name="Picture 4" descr="E:\イラスト・カット５０００\カラー\01 12カ月\02 2月\01-039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149" y="1196752"/>
            <a:ext cx="2032223" cy="2032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611441" y="1412776"/>
            <a:ext cx="58326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February is a cold month in Japan. </a:t>
            </a:r>
            <a:endParaRPr lang="en-GB" sz="2400" dirty="0" smtClean="0">
              <a:latin typeface="Kozuka Gothic Pro R" pitchFamily="34" charset="-128"/>
              <a:ea typeface="Kozuka Gothic Pro R" pitchFamily="34" charset="-128"/>
            </a:endParaRPr>
          </a:p>
          <a:p>
            <a:pPr algn="ctr"/>
            <a:r>
              <a:rPr lang="en-GB" sz="2400" dirty="0" smtClean="0">
                <a:latin typeface="Kozuka Gothic Pro R" pitchFamily="34" charset="-128"/>
                <a:ea typeface="Kozuka Gothic Pro R" pitchFamily="34" charset="-128"/>
              </a:rPr>
              <a:t>It </a:t>
            </a:r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is easy to get sick </a:t>
            </a:r>
            <a:r>
              <a:rPr lang="en-GB" sz="2400" dirty="0" smtClean="0">
                <a:latin typeface="Kozuka Gothic Pro R" pitchFamily="34" charset="-128"/>
                <a:ea typeface="Kozuka Gothic Pro R" pitchFamily="34" charset="-128"/>
              </a:rPr>
              <a:t>so </a:t>
            </a:r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it is a time when people wish for good health and fortune.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1912" y="4941592"/>
            <a:ext cx="8497193" cy="76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GB" sz="2400" dirty="0">
                <a:solidFill>
                  <a:prstClr val="black"/>
                </a:solidFill>
                <a:latin typeface="Kozuka Gothic Pro R" pitchFamily="34" charset="-128"/>
                <a:ea typeface="Kozuka Gothic Pro R" pitchFamily="34" charset="-128"/>
              </a:rPr>
              <a:t>Today, Japanese families take part in traditional ceremonies and games to celebrate Setsubun.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71800" y="3356992"/>
            <a:ext cx="52699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In the past, it was believed that bad luck and bad health was caused by demons (</a:t>
            </a:r>
            <a:r>
              <a:rPr lang="en-GB" sz="2400" dirty="0" smtClean="0">
                <a:solidFill>
                  <a:srgbClr val="339933"/>
                </a:solidFill>
                <a:latin typeface="Kozuka Gothic Pro B" pitchFamily="34" charset="-128"/>
                <a:ea typeface="Kozuka Gothic Pro B" pitchFamily="34" charset="-128"/>
              </a:rPr>
              <a:t>Oni</a:t>
            </a:r>
            <a:r>
              <a:rPr lang="en-GB" sz="2400" dirty="0" smtClean="0">
                <a:latin typeface="Kozuka Gothic Pro R" pitchFamily="34" charset="-128"/>
                <a:ea typeface="Kozuka Gothic Pro R" pitchFamily="34" charset="-128"/>
              </a:rPr>
              <a:t>).</a:t>
            </a:r>
            <a:endParaRPr lang="en-GB" sz="2400" dirty="0">
              <a:latin typeface="Kozuka Gothic Pro R" pitchFamily="34" charset="-128"/>
              <a:ea typeface="Kozuka Gothic Pro R" pitchFamily="34" charset="-128"/>
            </a:endParaRPr>
          </a:p>
        </p:txBody>
      </p:sp>
      <p:pic>
        <p:nvPicPr>
          <p:cNvPr id="3075" name="Picture 3" descr="E:\イラスト・カット５０００\カラー\01 12カ月\02 2月\01-025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89" y="2613105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7705" y="345745"/>
            <a:ext cx="851007" cy="851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606935"/>
      </p:ext>
    </p:extLst>
  </p:cSld>
  <p:clrMapOvr>
    <a:masterClrMapping/>
  </p:clrMapOvr>
  <p:transition spd="slow" advClick="0" advTm="2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67543" y="405114"/>
            <a:ext cx="6588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Bean Throwing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4</a:t>
            </a:fld>
            <a:endParaRPr lang="en-GB"/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©Katy Simpson in collaboration with The Japan Society</a:t>
            </a:r>
          </a:p>
        </p:txBody>
      </p:sp>
      <p:sp>
        <p:nvSpPr>
          <p:cNvPr id="18" name="Content Placeholder 5"/>
          <p:cNvSpPr txBox="1">
            <a:spLocks/>
          </p:cNvSpPr>
          <p:nvPr/>
        </p:nvSpPr>
        <p:spPr>
          <a:xfrm>
            <a:off x="4584577" y="2276872"/>
            <a:ext cx="4680520" cy="2770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4098" name="Picture 2" descr="E:\イラスト・カット５０００\カラー\01 12カ月\02 2月\01-026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18" y="1844824"/>
            <a:ext cx="3274635" cy="334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013745" y="1399957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ja-JP" sz="2400" b="1" dirty="0" err="1" smtClean="0">
                <a:solidFill>
                  <a:srgbClr val="339933"/>
                </a:solidFill>
                <a:latin typeface="Kozuka Gothic Pro R" pitchFamily="34" charset="-128"/>
                <a:ea typeface="Kozuka Gothic Pro R" pitchFamily="34" charset="-128"/>
              </a:rPr>
              <a:t>Mamemaki</a:t>
            </a:r>
            <a:r>
              <a:rPr lang="ja-JP" altLang="en-US" sz="2400" b="1" dirty="0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GB" altLang="ja-JP" sz="2400" dirty="0">
                <a:latin typeface="Kozuka Gothic Pro R" pitchFamily="34" charset="-128"/>
                <a:ea typeface="Kozuka Gothic Pro R" pitchFamily="34" charset="-128"/>
              </a:rPr>
              <a:t>(Bean Throwing)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is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GB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a ceremony where people throw roasted soy beans around the room to try and get rid of the </a:t>
            </a:r>
            <a:r>
              <a:rPr lang="en-GB" altLang="ja-JP" sz="2400" dirty="0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demon.</a:t>
            </a:r>
          </a:p>
          <a:p>
            <a:pPr algn="ctr"/>
            <a:endParaRPr lang="en-GB" altLang="ja-JP" sz="2400" dirty="0">
              <a:solidFill>
                <a:sysClr val="windowText" lastClr="000000"/>
              </a:solidFill>
              <a:latin typeface="Kozuka Gothic Pro R" pitchFamily="34" charset="-128"/>
              <a:ea typeface="Kozuka Gothic Pro R" pitchFamily="34" charset="-128"/>
            </a:endParaRPr>
          </a:p>
          <a:p>
            <a:pPr algn="ctr"/>
            <a:r>
              <a:rPr lang="en-GB" altLang="ja-JP" sz="2400" dirty="0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This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is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lots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of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fun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and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GB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usually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someone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pretends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to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be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the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Oni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GB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by wearing a mask. </a:t>
            </a:r>
            <a:endParaRPr lang="en-GB" altLang="ja-JP" sz="2400" dirty="0" smtClean="0">
              <a:solidFill>
                <a:sysClr val="windowText" lastClr="000000"/>
              </a:solidFill>
              <a:latin typeface="Kozuka Gothic Pro R" pitchFamily="34" charset="-128"/>
              <a:ea typeface="Kozuka Gothic Pro R" pitchFamily="34" charset="-128"/>
            </a:endParaRPr>
          </a:p>
          <a:p>
            <a:pPr algn="ctr"/>
            <a:endParaRPr lang="en-GB" altLang="ja-JP" sz="2400" dirty="0">
              <a:solidFill>
                <a:sysClr val="windowText" lastClr="000000"/>
              </a:solidFill>
              <a:latin typeface="Kozuka Gothic Pro R" pitchFamily="34" charset="-128"/>
              <a:ea typeface="Kozuka Gothic Pro R" pitchFamily="34" charset="-128"/>
            </a:endParaRPr>
          </a:p>
          <a:p>
            <a:pPr algn="ctr"/>
            <a:r>
              <a:rPr lang="en-GB" altLang="ja-JP" sz="2400" dirty="0" smtClean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The </a:t>
            </a:r>
            <a:r>
              <a:rPr lang="en-GB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Oni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gets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chased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by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people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throwing</a:t>
            </a:r>
            <a:r>
              <a:rPr lang="ja-JP" altLang="en-US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 </a:t>
            </a:r>
            <a:r>
              <a:rPr lang="en-US" altLang="ja-JP" sz="2400" dirty="0">
                <a:solidFill>
                  <a:sysClr val="windowText" lastClr="000000"/>
                </a:solidFill>
                <a:latin typeface="Kozuka Gothic Pro R" pitchFamily="34" charset="-128"/>
                <a:ea typeface="Kozuka Gothic Pro R" pitchFamily="34" charset="-128"/>
              </a:rPr>
              <a:t>beans!</a:t>
            </a:r>
            <a:endParaRPr lang="en-GB" sz="2400" dirty="0">
              <a:solidFill>
                <a:sysClr val="windowText" lastClr="000000"/>
              </a:solidFill>
              <a:latin typeface="Kozuka Gothic Pro R" pitchFamily="34" charset="-128"/>
              <a:ea typeface="Kozuka Gothic Pro R" pitchFamily="34" charset="-12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7705" y="345745"/>
            <a:ext cx="851007" cy="851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228744"/>
      </p:ext>
    </p:extLst>
  </p:cSld>
  <p:clrMapOvr>
    <a:masterClrMapping/>
  </p:clrMapOvr>
  <p:transition spd="slow" advClick="0" advTm="2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5</a:t>
            </a:fld>
            <a:endParaRPr lang="en-GB"/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©Katy Simpson in collaboration with The Japan Society</a:t>
            </a:r>
          </a:p>
        </p:txBody>
      </p:sp>
      <p:pic>
        <p:nvPicPr>
          <p:cNvPr id="9" name="Picture 4" descr="File:Irimame and Eho-maki sakura chihaya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82"/>
          <a:stretch/>
        </p:blipFill>
        <p:spPr bwMode="auto">
          <a:xfrm>
            <a:off x="524082" y="365815"/>
            <a:ext cx="5201592" cy="363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83768" y="4398589"/>
            <a:ext cx="370841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Kozuka Gothic Pro B" pitchFamily="34" charset="-128"/>
                <a:ea typeface="Kozuka Gothic Pro B" pitchFamily="34" charset="-128"/>
              </a:rPr>
              <a:t>Roasted Soy Beans</a:t>
            </a:r>
          </a:p>
          <a:p>
            <a:pPr algn="ctr"/>
            <a:endParaRPr lang="en-GB" sz="800" dirty="0" smtClean="0">
              <a:latin typeface="Kozuka Gothic Pro R" pitchFamily="34" charset="-128"/>
              <a:ea typeface="Kozuka Gothic Pro R" pitchFamily="34" charset="-128"/>
            </a:endParaRPr>
          </a:p>
          <a:p>
            <a:pPr algn="ctr">
              <a:defRPr/>
            </a:pPr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P</a:t>
            </a:r>
            <a:r>
              <a:rPr lang="en-GB" dirty="0" smtClean="0">
                <a:latin typeface="Kozuka Gothic Pro R" pitchFamily="34" charset="-128"/>
                <a:ea typeface="Kozuka Gothic Pro R" pitchFamily="34" charset="-128"/>
              </a:rPr>
              <a:t>eople </a:t>
            </a:r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also eat them. You should eat one for every year of your age to wish for health and happiness.</a:t>
            </a:r>
            <a:endParaRPr lang="en-GB" i="1" dirty="0">
              <a:latin typeface="Kozuka Gothic Pro R" pitchFamily="34" charset="-128"/>
              <a:ea typeface="Kozuka Gothic Pro R" pitchFamily="34" charset="-128"/>
            </a:endParaRPr>
          </a:p>
          <a:p>
            <a:endParaRPr lang="en-GB" sz="2400" dirty="0"/>
          </a:p>
          <a:p>
            <a:r>
              <a:rPr lang="en-GB" sz="2400" dirty="0" smtClean="0">
                <a:latin typeface="Kozuka Gothic Pro R" pitchFamily="34" charset="-128"/>
                <a:ea typeface="Kozuka Gothic Pro R" pitchFamily="34" charset="-128"/>
              </a:rPr>
              <a:t> </a:t>
            </a:r>
            <a:endParaRPr lang="en-GB" sz="2400" dirty="0">
              <a:latin typeface="Kozuka Gothic Pro R" pitchFamily="34" charset="-128"/>
              <a:ea typeface="Kozuka Gothic Pro R" pitchFamily="34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2" y="5063410"/>
            <a:ext cx="169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Kozuka Gothic Pro B" pitchFamily="34" charset="-128"/>
                <a:ea typeface="Kozuka Gothic Pro B" pitchFamily="34" charset="-128"/>
              </a:rPr>
              <a:t>Oni Mask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2181" y="1957233"/>
            <a:ext cx="277255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Kozuka Gothic Pro R" pitchFamily="34" charset="-128"/>
                <a:ea typeface="Kozuka Gothic Pro R" pitchFamily="34" charset="-128"/>
              </a:rPr>
              <a:t>These large sushi rolls are supposed to be eaten without </a:t>
            </a:r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speaking or stopping</a:t>
            </a:r>
            <a:r>
              <a:rPr lang="en-GB" dirty="0" smtClean="0">
                <a:latin typeface="Kozuka Gothic Pro R" pitchFamily="34" charset="-128"/>
                <a:ea typeface="Kozuka Gothic Pro R" pitchFamily="34" charset="-128"/>
              </a:rPr>
              <a:t>!</a:t>
            </a:r>
          </a:p>
          <a:p>
            <a:pPr algn="ctr"/>
            <a:endParaRPr lang="en-GB" sz="800" dirty="0">
              <a:latin typeface="Kozuka Gothic Pro R" pitchFamily="34" charset="-128"/>
              <a:ea typeface="Kozuka Gothic Pro R" pitchFamily="34" charset="-128"/>
            </a:endParaRPr>
          </a:p>
          <a:p>
            <a:pPr algn="ctr"/>
            <a:r>
              <a:rPr lang="en-GB" dirty="0" smtClean="0">
                <a:latin typeface="Kozuka Gothic Pro R" pitchFamily="34" charset="-128"/>
                <a:ea typeface="Kozuka Gothic Pro R" pitchFamily="34" charset="-128"/>
              </a:rPr>
              <a:t> They should bring good fortune and people </a:t>
            </a:r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make a wish as they eat. 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987824" y="1484786"/>
            <a:ext cx="137054" cy="2880318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5" idx="1"/>
          </p:cNvCxnSpPr>
          <p:nvPr/>
        </p:nvCxnSpPr>
        <p:spPr>
          <a:xfrm flipH="1">
            <a:off x="4572000" y="1726401"/>
            <a:ext cx="2286378" cy="622479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7705" y="345745"/>
            <a:ext cx="851007" cy="85100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H="1" flipV="1">
            <a:off x="1259633" y="2924944"/>
            <a:ext cx="1" cy="2054026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858378" y="1495568"/>
            <a:ext cx="169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Kozuka Gothic Pro B" pitchFamily="34" charset="-128"/>
                <a:ea typeface="Kozuka Gothic Pro B" pitchFamily="34" charset="-128"/>
              </a:rPr>
              <a:t>Ehō-maki</a:t>
            </a:r>
            <a:endParaRPr lang="en-GB" sz="2400" dirty="0">
              <a:latin typeface="Kozuka Gothic Pro B" pitchFamily="34" charset="-128"/>
              <a:ea typeface="Kozuka Gothic Pro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9896494"/>
      </p:ext>
    </p:extLst>
  </p:cSld>
  <p:clrMapOvr>
    <a:masterClrMapping/>
  </p:clrMapOvr>
  <p:transition spd="slow" advClick="0" advTm="20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6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©Katy Simpson in collaboration with The Japan Society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162349"/>
              </p:ext>
            </p:extLst>
          </p:nvPr>
        </p:nvGraphicFramePr>
        <p:xfrm>
          <a:off x="611560" y="1583666"/>
          <a:ext cx="6408712" cy="40440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8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Kozuka Gothic Pro R" pitchFamily="34" charset="-128"/>
                          <a:ea typeface="Kozuka Gothic Pro R" pitchFamily="34" charset="-128"/>
                        </a:rPr>
                        <a:t> Setsubun takes place at the end of spring</a:t>
                      </a:r>
                      <a:endParaRPr lang="en-GB" sz="1800" dirty="0">
                        <a:solidFill>
                          <a:schemeClr val="bg1"/>
                        </a:solidFill>
                        <a:effectLst/>
                        <a:latin typeface="Kozuka Gothic Pro R" pitchFamily="34" charset="-128"/>
                        <a:ea typeface="Kozuka Gothic Pro R" pitchFamily="34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993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Kozuka Gothic Pro R" pitchFamily="34" charset="-128"/>
                          <a:ea typeface="Kozuka Gothic Pro R" pitchFamily="34" charset="-128"/>
                        </a:rPr>
                        <a:t>Some people dress up as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Kozuka Gothic Pro R" pitchFamily="34" charset="-128"/>
                          <a:ea typeface="Kozuka Gothic Pro R" pitchFamily="34" charset="-128"/>
                        </a:rPr>
                        <a:t>a</a:t>
                      </a:r>
                      <a:r>
                        <a:rPr lang="en-GB" sz="1800" baseline="0" dirty="0" smtClean="0">
                          <a:solidFill>
                            <a:schemeClr val="tx1"/>
                          </a:solidFill>
                          <a:effectLst/>
                          <a:latin typeface="Kozuka Gothic Pro R" pitchFamily="34" charset="-128"/>
                          <a:ea typeface="Kozuka Gothic Pro R" pitchFamily="34" charset="-128"/>
                        </a:rPr>
                        <a:t> demon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Kozuka Gothic Pro R" pitchFamily="34" charset="-128"/>
                          <a:ea typeface="Kozuka Gothic Pro R" pitchFamily="34" charset="-128"/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Kozuka Gothic Pro R" pitchFamily="34" charset="-128"/>
                          <a:ea typeface="Kozuka Gothic Pro R" pitchFamily="34" charset="-128"/>
                        </a:rPr>
                        <a:t>and have beans thrown at them!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Kozuka Gothic Pro R" pitchFamily="34" charset="-128"/>
                        <a:ea typeface="Kozuka Gothic Pro R" pitchFamily="34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Kozuka Gothic Pro R" pitchFamily="34" charset="-128"/>
                          <a:ea typeface="Kozuka Gothic Pro R" pitchFamily="34" charset="-128"/>
                        </a:rPr>
                        <a:t>‘Oni’ means ‘beans’ in Japanese</a:t>
                      </a:r>
                      <a:endParaRPr lang="en-GB" sz="1800" dirty="0">
                        <a:solidFill>
                          <a:schemeClr val="bg1"/>
                        </a:solidFill>
                        <a:effectLst/>
                        <a:latin typeface="Kozuka Gothic Pro R" pitchFamily="34" charset="-128"/>
                        <a:ea typeface="Kozuka Gothic Pro R" pitchFamily="34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Kozuka Gothic Pro R" pitchFamily="34" charset="-128"/>
                          <a:ea typeface="Kozuka Gothic Pro R" pitchFamily="34" charset="-128"/>
                        </a:rPr>
                        <a:t>When you eat a sushi roll during Setsubun, you have to stay silent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Kozuka Gothic Pro R" pitchFamily="34" charset="-128"/>
                        <a:ea typeface="Kozuka Gothic Pro R" pitchFamily="34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Kozuka Gothic Pro R" pitchFamily="34" charset="-128"/>
                          <a:ea typeface="Kozuka Gothic Pro R" pitchFamily="34" charset="-128"/>
                        </a:rPr>
                        <a:t>You should eat one sushi roll for every year of your age</a:t>
                      </a:r>
                      <a:endParaRPr lang="en-GB" sz="1800" dirty="0">
                        <a:solidFill>
                          <a:schemeClr val="bg1"/>
                        </a:solidFill>
                        <a:effectLst/>
                        <a:latin typeface="Kozuka Gothic Pro R" pitchFamily="34" charset="-128"/>
                        <a:ea typeface="Kozuka Gothic Pro R" pitchFamily="34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7543" y="400554"/>
            <a:ext cx="6588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Setsubun Quiz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2268760" y="119675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Kozuka Gothic Pro B" pitchFamily="34" charset="-128"/>
                <a:ea typeface="Kozuka Gothic Pro B" pitchFamily="34" charset="-128"/>
              </a:rPr>
              <a:t>True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2196752" y="163372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Kozuka Gothic Pro B" pitchFamily="34" charset="-128"/>
                <a:ea typeface="Kozuka Gothic Pro B" pitchFamily="34" charset="-128"/>
              </a:rPr>
              <a:t>True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  <a:latin typeface="Kozuka Gothic Pro B" pitchFamily="34" charset="-128"/>
              <a:ea typeface="Kozuka Gothic Pro B" pitchFamily="34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196752" y="200306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False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-2196752" y="237675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False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2155960" y="273235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False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77852" y="1693915"/>
            <a:ext cx="1836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Kozuka Gothic Pro B" pitchFamily="34" charset="-128"/>
                <a:ea typeface="Kozuka Gothic Pro B" pitchFamily="34" charset="-128"/>
              </a:rPr>
              <a:t>Answer:</a:t>
            </a:r>
          </a:p>
          <a:p>
            <a:r>
              <a:rPr lang="en-GB" b="1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End of winter!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7852" y="3212976"/>
            <a:ext cx="1836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Kozuka Gothic Pro B" pitchFamily="34" charset="-128"/>
                <a:ea typeface="Kozuka Gothic Pro B" pitchFamily="34" charset="-128"/>
              </a:rPr>
              <a:t>Answer:</a:t>
            </a:r>
          </a:p>
          <a:p>
            <a:r>
              <a:rPr lang="en-GB" b="1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Demons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77852" y="4645372"/>
            <a:ext cx="1836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Kozuka Gothic Pro B" pitchFamily="34" charset="-128"/>
                <a:ea typeface="Kozuka Gothic Pro B" pitchFamily="34" charset="-128"/>
              </a:rPr>
              <a:t>Answer:</a:t>
            </a:r>
          </a:p>
          <a:p>
            <a:r>
              <a:rPr lang="en-GB" b="1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Eat one bean for every year!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7705" y="345745"/>
            <a:ext cx="851007" cy="851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603861"/>
      </p:ext>
    </p:extLst>
  </p:cSld>
  <p:clrMapOvr>
    <a:masterClrMapping/>
  </p:clrMapOvr>
  <p:transition spd="slow" advClick="0" advTm="2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1.48148E-6 L 0.33455 -0.028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36" y="-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1.11111E-6 L 0.33455 0.138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36" y="6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3.7037E-7 L 0.33455 0.1476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36" y="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2.96296E-6 L 0.33455 0.4236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36" y="2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0.33003 0.3268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10" y="1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5" grpId="0"/>
      <p:bldP spid="16" grpId="0"/>
      <p:bldP spid="17" grpId="0"/>
      <p:bldP spid="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7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©Katy Simpson in collaboration with The Japan Society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408169"/>
              </p:ext>
            </p:extLst>
          </p:nvPr>
        </p:nvGraphicFramePr>
        <p:xfrm>
          <a:off x="1520716" y="1644666"/>
          <a:ext cx="6408712" cy="3938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87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Kozuka Gothic Pro R" pitchFamily="34" charset="-128"/>
                          <a:ea typeface="Kozuka Gothic Pro R" pitchFamily="34" charset="-128"/>
                        </a:rPr>
                        <a:t> Oni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Kozuka Gothic Pro R" pitchFamily="34" charset="-128"/>
                        <a:ea typeface="Kozuka Gothic Pro R" pitchFamily="34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33993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7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Kozuka Gothic Pro R" pitchFamily="34" charset="-128"/>
                          <a:ea typeface="Kozuka Gothic Pro R" pitchFamily="34" charset="-128"/>
                          <a:cs typeface="Times New Roman"/>
                        </a:rPr>
                        <a:t>Ehomaki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7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Kozuka Gothic Pro R" pitchFamily="34" charset="-128"/>
                          <a:ea typeface="Kozuka Gothic Pro R" pitchFamily="34" charset="-128"/>
                          <a:cs typeface="+mn-cs"/>
                        </a:rPr>
                        <a:t>Mamemaki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Kozuka Gothic Pro R" pitchFamily="34" charset="-128"/>
                        <a:ea typeface="Kozuka Gothic Pro R" pitchFamily="34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33993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7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Kozuka Gothic Pro R" pitchFamily="34" charset="-128"/>
                          <a:ea typeface="Kozuka Gothic Pro R" pitchFamily="34" charset="-128"/>
                          <a:cs typeface="Times New Roman"/>
                        </a:rPr>
                        <a:t>Good luck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7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Kozuka Gothic Pro R" pitchFamily="34" charset="-128"/>
                          <a:ea typeface="Kozuka Gothic Pro R" pitchFamily="34" charset="-128"/>
                        </a:rPr>
                        <a:t>Festival marking beginning of Spring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Kozuka Gothic Pro R" pitchFamily="34" charset="-128"/>
                        <a:ea typeface="Kozuka Gothic Pro R" pitchFamily="34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33993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7543" y="400554"/>
            <a:ext cx="70567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Vocabulary Challenge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2196752" y="126033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Fuku</a:t>
            </a:r>
            <a:endParaRPr lang="en-GB" sz="2000" b="1" dirty="0">
              <a:solidFill>
                <a:srgbClr val="FF0000"/>
              </a:solidFill>
              <a:latin typeface="Kozuka Gothic Pro B" pitchFamily="34" charset="-128"/>
              <a:ea typeface="Kozuka Gothic Pro B" pitchFamily="34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2196752" y="163372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Sushi rolls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-2196752" y="200306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Demons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-2196752" y="237675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Bean 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throwing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2144704" y="3244334"/>
            <a:ext cx="131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Setsubun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7705" y="345745"/>
            <a:ext cx="851007" cy="851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039307"/>
      </p:ext>
    </p:extLst>
  </p:cSld>
  <p:clrMapOvr>
    <a:masterClrMapping/>
  </p:clrMapOvr>
  <p:transition spd="slow" advClick="0" advTm="2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188 0.01526 L 0.40608 -0.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1" y="-16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11008E-6 L 0.40156 0.140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69" y="70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12 -0.01919 L 0.36614 0.1274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54" y="73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4255E-6 L 0.41354 0.4232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77" y="211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21 -0.07193 L 0.4026 0.2518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32" y="16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225" y="345745"/>
            <a:ext cx="1233488" cy="123348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41603" y="2060848"/>
            <a:ext cx="6120929" cy="2492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dirty="0">
                <a:latin typeface="Kozuka Gothic Pro B" pitchFamily="34" charset="-128"/>
                <a:ea typeface="Kozuka Gothic Pro B" pitchFamily="34" charset="-128"/>
              </a:rPr>
              <a:t>This resource  was developed by the Japan Society in collaboration with Katy Simpson</a:t>
            </a:r>
          </a:p>
          <a:p>
            <a:endParaRPr lang="en-GB" dirty="0">
              <a:solidFill>
                <a:srgbClr val="FF0000"/>
              </a:solidFill>
              <a:latin typeface="Kozuka Gothic Pro B" pitchFamily="34" charset="-128"/>
              <a:ea typeface="Kozuka Gothic Pro B" pitchFamily="34" charset="-128"/>
            </a:endParaRPr>
          </a:p>
          <a:p>
            <a:r>
              <a:rPr lang="en-GB" b="1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The Japan Society</a:t>
            </a:r>
            <a:r>
              <a:rPr lang="en-GB" b="1" dirty="0">
                <a:latin typeface="Kozuka Gothic Pro B" pitchFamily="34" charset="-128"/>
                <a:ea typeface="Kozuka Gothic Pro B" pitchFamily="34" charset="-128"/>
              </a:rPr>
              <a:t/>
            </a:r>
            <a:br>
              <a:rPr lang="en-GB" b="1" dirty="0">
                <a:latin typeface="Kozuka Gothic Pro B" pitchFamily="34" charset="-128"/>
                <a:ea typeface="Kozuka Gothic Pro B" pitchFamily="34" charset="-128"/>
              </a:rPr>
            </a:br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13/14 Cornwall Terrace, London NW1 4QP</a:t>
            </a:r>
          </a:p>
          <a:p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Tel: 020 7935 0475   </a:t>
            </a:r>
          </a:p>
          <a:p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Email: education@japansociety.org.uk    </a:t>
            </a:r>
          </a:p>
          <a:p>
            <a:endParaRPr lang="en-GB" dirty="0">
              <a:latin typeface="Kozuka Gothic Pro B" pitchFamily="34" charset="-128"/>
              <a:ea typeface="Kozuka Gothic Pro B" pitchFamily="34" charset="-128"/>
            </a:endParaRPr>
          </a:p>
          <a:p>
            <a:r>
              <a:rPr lang="en-GB" dirty="0">
                <a:latin typeface="Kozuka Gothic Pro B" pitchFamily="34" charset="-128"/>
                <a:ea typeface="Kozuka Gothic Pro B" pitchFamily="34" charset="-128"/>
              </a:rPr>
              <a:t>www.japansociety.org.uk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24662" y="5099473"/>
            <a:ext cx="316097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b="1" dirty="0">
                <a:solidFill>
                  <a:srgbClr val="808080"/>
                </a:solidFill>
                <a:latin typeface="Kozuka Gothic Pro M" pitchFamily="34" charset="-128"/>
                <a:ea typeface="Kozuka Gothic Pro M" pitchFamily="34" charset="-128"/>
              </a:rPr>
              <a:t>Follow us </a:t>
            </a:r>
            <a:r>
              <a:rPr lang="en-GB" b="1" dirty="0" smtClean="0">
                <a:solidFill>
                  <a:srgbClr val="808080"/>
                </a:solidFill>
                <a:latin typeface="Kozuka Gothic Pro M" pitchFamily="34" charset="-128"/>
                <a:ea typeface="Kozuka Gothic Pro M" pitchFamily="34" charset="-128"/>
              </a:rPr>
              <a:t>on</a:t>
            </a:r>
            <a:r>
              <a:rPr lang="en-GB" b="1" dirty="0">
                <a:solidFill>
                  <a:srgbClr val="808080"/>
                </a:solidFill>
                <a:latin typeface="Kozuka Gothic Pro M" pitchFamily="34" charset="-128"/>
                <a:ea typeface="Kozuka Gothic Pro M" pitchFamily="34" charset="-128"/>
              </a:rPr>
              <a:t>:</a:t>
            </a:r>
            <a:endParaRPr lang="en-GB" b="1" dirty="0">
              <a:latin typeface="Kozuka Gothic Pro EL" pitchFamily="34" charset="-128"/>
              <a:ea typeface="Kozuka Gothic Pro EL" pitchFamily="34" charset="-128"/>
            </a:endParaRPr>
          </a:p>
        </p:txBody>
      </p:sp>
      <p:pic>
        <p:nvPicPr>
          <p:cNvPr id="14" name="Picture 13"/>
          <p:cNvPicPr preferRelativeResize="0"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15930" r="83462" b="15411"/>
          <a:stretch/>
        </p:blipFill>
        <p:spPr>
          <a:xfrm>
            <a:off x="2844747" y="5445143"/>
            <a:ext cx="360000" cy="3600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275856" y="5502033"/>
            <a:ext cx="2736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dirty="0">
                <a:latin typeface="Kozuka Gothic Pro B" pitchFamily="34" charset="-128"/>
                <a:ea typeface="Kozuka Gothic Pro B" pitchFamily="34" charset="-128"/>
              </a:rPr>
              <a:t>@</a:t>
            </a:r>
            <a:r>
              <a:rPr lang="en-GB" sz="1600" dirty="0" err="1">
                <a:latin typeface="Kozuka Gothic Pro B" pitchFamily="34" charset="-128"/>
                <a:ea typeface="Kozuka Gothic Pro B" pitchFamily="34" charset="-128"/>
              </a:rPr>
              <a:t>japansocietylon</a:t>
            </a:r>
            <a:endParaRPr lang="en-GB" sz="1600" dirty="0">
              <a:latin typeface="Kozuka Gothic Pro B" pitchFamily="34" charset="-128"/>
              <a:ea typeface="Kozuka Gothic Pro B" pitchFamily="34" charset="-128"/>
            </a:endParaRPr>
          </a:p>
        </p:txBody>
      </p:sp>
      <p:pic>
        <p:nvPicPr>
          <p:cNvPr id="10" name="Picture 9"/>
          <p:cNvPicPr preferRelativeResize="0"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05" r="83495" b="10463"/>
          <a:stretch/>
        </p:blipFill>
        <p:spPr>
          <a:xfrm>
            <a:off x="5442068" y="5445143"/>
            <a:ext cx="360000" cy="3600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5868144" y="5502033"/>
            <a:ext cx="2736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dirty="0">
                <a:latin typeface="Kozuka Gothic Pro B" pitchFamily="34" charset="-128"/>
                <a:ea typeface="Kozuka Gothic Pro B" pitchFamily="34" charset="-128"/>
              </a:rPr>
              <a:t>@</a:t>
            </a:r>
            <a:r>
              <a:rPr lang="en-GB" sz="1600" dirty="0" err="1">
                <a:latin typeface="Kozuka Gothic Pro B" pitchFamily="34" charset="-128"/>
                <a:ea typeface="Kozuka Gothic Pro B" pitchFamily="34" charset="-128"/>
              </a:rPr>
              <a:t>JapanSocietyLondon</a:t>
            </a:r>
            <a:endParaRPr lang="en-GB" sz="1600" dirty="0">
              <a:latin typeface="Kozuka Gothic Pro B" pitchFamily="34" charset="-128"/>
              <a:ea typeface="Kozuka Gothic Pro B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8</a:t>
            </a:fld>
            <a:endParaRPr lang="en-GB"/>
          </a:p>
        </p:txBody>
      </p:sp>
      <p:pic>
        <p:nvPicPr>
          <p:cNvPr id="1026" name="Picture 2" descr="\\js_sql\data\former long term staff\William\Booklet design\Japan_Society_Illustration\Characters\characters_jpg\character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77043"/>
            <a:ext cx="2418075" cy="4153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0"/>
          <a:stretch/>
        </p:blipFill>
        <p:spPr>
          <a:xfrm rot="5400000">
            <a:off x="894640" y="-886930"/>
            <a:ext cx="1796876" cy="357301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©The Japan Society with Katy Simpson</a:t>
            </a:r>
          </a:p>
        </p:txBody>
      </p:sp>
    </p:spTree>
    <p:extLst>
      <p:ext uri="{BB962C8B-B14F-4D97-AF65-F5344CB8AC3E}">
        <p14:creationId xmlns:p14="http://schemas.microsoft.com/office/powerpoint/2010/main" val="3421125481"/>
      </p:ext>
    </p:extLst>
  </p:cSld>
  <p:clrMapOvr>
    <a:masterClrMapping/>
  </p:clrMapOvr>
  <p:transition spd="slow" advClick="0" advTm="20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487</Words>
  <Application>Microsoft Office PowerPoint</Application>
  <PresentationFormat>On-screen Show (4:3)</PresentationFormat>
  <Paragraphs>112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Alejandra Armendariz-Hernandez</dc:creator>
  <cp:lastModifiedBy>Alys Turner</cp:lastModifiedBy>
  <cp:revision>90</cp:revision>
  <dcterms:created xsi:type="dcterms:W3CDTF">2017-05-31T10:45:44Z</dcterms:created>
  <dcterms:modified xsi:type="dcterms:W3CDTF">2020-04-23T10:24:01Z</dcterms:modified>
</cp:coreProperties>
</file>