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Lst>
  <p:notesMasterIdLst>
    <p:notesMasterId r:id="rId33"/>
  </p:notesMasterIdLst>
  <p:sldIdLst>
    <p:sldId id="271" r:id="rId5"/>
    <p:sldId id="290" r:id="rId6"/>
    <p:sldId id="279" r:id="rId7"/>
    <p:sldId id="292" r:id="rId8"/>
    <p:sldId id="324" r:id="rId9"/>
    <p:sldId id="325" r:id="rId10"/>
    <p:sldId id="337" r:id="rId11"/>
    <p:sldId id="339" r:id="rId12"/>
    <p:sldId id="340" r:id="rId13"/>
    <p:sldId id="346" r:id="rId14"/>
    <p:sldId id="342" r:id="rId15"/>
    <p:sldId id="350" r:id="rId16"/>
    <p:sldId id="351" r:id="rId17"/>
    <p:sldId id="338" r:id="rId18"/>
    <p:sldId id="347" r:id="rId19"/>
    <p:sldId id="348" r:id="rId20"/>
    <p:sldId id="323" r:id="rId21"/>
    <p:sldId id="327" r:id="rId22"/>
    <p:sldId id="328" r:id="rId23"/>
    <p:sldId id="329" r:id="rId24"/>
    <p:sldId id="330" r:id="rId25"/>
    <p:sldId id="332" r:id="rId26"/>
    <p:sldId id="345" r:id="rId27"/>
    <p:sldId id="336" r:id="rId28"/>
    <p:sldId id="343" r:id="rId29"/>
    <p:sldId id="344" r:id="rId30"/>
    <p:sldId id="335" r:id="rId31"/>
    <p:sldId id="29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pYemXONlLm7dHMAg75tJAQ==" hashData="lH3RRISn/GvdMnrstDNsaT0M8qhkT0Hnbw4oNswptg6TPtNH55bzEl0HtJimVRLw8XgQ/L7GNyALuid3ra3Abg=="/>
  <p:extLst>
    <p:ext uri="{EFAFB233-063F-42B5-8137-9DF3F51BA10A}">
      <p15:sldGuideLst xmlns:p15="http://schemas.microsoft.com/office/powerpoint/2012/main">
        <p15:guide id="1" orient="horz" pos="2160">
          <p15:clr>
            <a:srgbClr val="A4A3A4"/>
          </p15:clr>
        </p15:guide>
        <p15:guide id="2" orient="horz" pos="1797">
          <p15:clr>
            <a:srgbClr val="A4A3A4"/>
          </p15:clr>
        </p15:guide>
        <p15:guide id="3" pos="2880">
          <p15:clr>
            <a:srgbClr val="A4A3A4"/>
          </p15:clr>
        </p15:guide>
        <p15:guide id="4" pos="249">
          <p15:clr>
            <a:srgbClr val="A4A3A4"/>
          </p15:clr>
        </p15:guide>
        <p15:guide id="5" pos="5511">
          <p15:clr>
            <a:srgbClr val="A4A3A4"/>
          </p15:clr>
        </p15:guide>
        <p15:guide id="6" pos="396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02530E-6D60-42B6-ED71-499F0A11A08B}" name="Guest User" initials="GU" userId="S::urn:spo:anon#4a01d79bf53bf4083e3741e45e90f55eb69e6a460f0e6f7fe020755ff1570ac6::" providerId="AD"/>
  <p188:author id="{8CD0F859-1D32-547D-E9DE-1A1E4023C787}" name="Lucy Hawksley" initials="LH" userId="S::LHawksley@aifs.co.uk::b9c9f347-e054-4530-ad0c-c7eaae842ff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Hannah  Eastham" initials="HE" lastIdx="8" clrIdx="0"/>
  <p:cmAuthor id="1" name="Lucy Hawksley" initials="LH" lastIdx="5" clrIdx="1">
    <p:extLst>
      <p:ext uri="{19B8F6BF-5375-455C-9EA6-DF929625EA0E}">
        <p15:presenceInfo xmlns:p15="http://schemas.microsoft.com/office/powerpoint/2012/main" userId="S::lucy@japansociety.org.uk::f6a89a8e-ac0e-4741-8d0b-c5d70daaed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006600"/>
    <a:srgbClr val="339933"/>
    <a:srgbClr val="9B3333"/>
    <a:srgbClr val="2E3092"/>
    <a:srgbClr val="808080"/>
    <a:srgbClr val="993399"/>
    <a:srgbClr val="FF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613361-331E-D8C7-8E96-6A5BC9B7A63D}" v="267" dt="2026-09-04T10:38:41.660"/>
    <p1510:client id="{FD3B1323-01CC-477A-BE4C-AE23AD3012BC}" v="79" dt="2026-09-04T15:46:07.9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55" autoAdjust="0"/>
    <p:restoredTop sz="80832" autoAdjust="0"/>
  </p:normalViewPr>
  <p:slideViewPr>
    <p:cSldViewPr snapToGrid="0">
      <p:cViewPr varScale="1">
        <p:scale>
          <a:sx n="99" d="100"/>
          <a:sy n="99" d="100"/>
        </p:scale>
        <p:origin x="1236" y="72"/>
      </p:cViewPr>
      <p:guideLst>
        <p:guide orient="horz" pos="2160"/>
        <p:guide orient="horz" pos="1797"/>
        <p:guide pos="2880"/>
        <p:guide pos="249"/>
        <p:guide pos="5511"/>
        <p:guide pos="3969"/>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97B629-9E9D-4683-BE45-69BBBC2A9C33}" type="datetimeFigureOut">
              <a:rPr lang="en-GB" smtClean="0"/>
              <a:t>08/09/2026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1BBD79-A804-45E9-B8E3-9A16A3218D6A}" type="slidenum">
              <a:rPr lang="en-GB" smtClean="0"/>
              <a:t>‹#›</a:t>
            </a:fld>
            <a:endParaRPr lang="en-GB"/>
          </a:p>
        </p:txBody>
      </p:sp>
    </p:spTree>
    <p:extLst>
      <p:ext uri="{BB962C8B-B14F-4D97-AF65-F5344CB8AC3E}">
        <p14:creationId xmlns:p14="http://schemas.microsoft.com/office/powerpoint/2010/main" val="1988039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cs typeface="Calibri"/>
              </a:rPr>
              <a:t>Teacher’s Notes</a:t>
            </a:r>
          </a:p>
          <a:p>
            <a:pPr marL="0" indent="0">
              <a:buFont typeface="Arial" panose="020B0604020202020204" pitchFamily="34" charset="0"/>
              <a:buNone/>
            </a:pPr>
            <a:r>
              <a:rPr lang="en-US" b="0" dirty="0">
                <a:cs typeface="Calibri"/>
              </a:rPr>
              <a:t>Show pupils the image on the slide and ask them the questions below to prompt discussion about the topic of today’s lesson: kimono! Before revealing the next slide, ask pupils if they </a:t>
            </a:r>
          </a:p>
          <a:p>
            <a:r>
              <a:rPr lang="en-GB" dirty="0">
                <a:ea typeface="Calibri"/>
                <a:cs typeface="Calibri"/>
              </a:rPr>
              <a:t>1. What do you notice about these pictures? </a:t>
            </a:r>
            <a:endParaRPr lang="en-US" dirty="0"/>
          </a:p>
          <a:p>
            <a:r>
              <a:rPr lang="en-GB" dirty="0">
                <a:ea typeface="Calibri"/>
                <a:cs typeface="Calibri"/>
              </a:rPr>
              <a:t>2. Do they have anything in common?</a:t>
            </a:r>
          </a:p>
          <a:p>
            <a:r>
              <a:rPr lang="en-GB" dirty="0"/>
              <a:t>After taking some answers from the class, reveal these are examples of traditional dress. Do pupils know where these are from? Do pupils know any other types of traditional clothing?</a:t>
            </a:r>
          </a:p>
          <a:p>
            <a:pPr marL="0" indent="0">
              <a:buFont typeface="Arial" panose="020B0604020202020204" pitchFamily="34" charset="0"/>
              <a:buNone/>
            </a:pPr>
            <a:endParaRPr lang="en-US" b="0" dirty="0">
              <a:cs typeface="Calibri"/>
            </a:endParaRPr>
          </a:p>
        </p:txBody>
      </p:sp>
      <p:sp>
        <p:nvSpPr>
          <p:cNvPr id="4" name="Slide Number Placeholder 3"/>
          <p:cNvSpPr>
            <a:spLocks noGrp="1"/>
          </p:cNvSpPr>
          <p:nvPr>
            <p:ph type="sldNum" sz="quarter" idx="10"/>
          </p:nvPr>
        </p:nvSpPr>
        <p:spPr/>
        <p:txBody>
          <a:bodyPr/>
          <a:lstStyle/>
          <a:p>
            <a:fld id="{9D1BBD79-A804-45E9-B8E3-9A16A3218D6A}" type="slidenum">
              <a:rPr lang="en-GB" smtClean="0"/>
              <a:t>1</a:t>
            </a:fld>
            <a:endParaRPr lang="en-GB"/>
          </a:p>
        </p:txBody>
      </p:sp>
    </p:spTree>
    <p:extLst>
      <p:ext uri="{BB962C8B-B14F-4D97-AF65-F5344CB8AC3E}">
        <p14:creationId xmlns:p14="http://schemas.microsoft.com/office/powerpoint/2010/main" val="3759214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Introduce the topic of today’s lesson. </a:t>
            </a:r>
          </a:p>
        </p:txBody>
      </p:sp>
      <p:sp>
        <p:nvSpPr>
          <p:cNvPr id="4" name="Slide Number Placeholder 3"/>
          <p:cNvSpPr>
            <a:spLocks noGrp="1"/>
          </p:cNvSpPr>
          <p:nvPr>
            <p:ph type="sldNum" sz="quarter" idx="10"/>
          </p:nvPr>
        </p:nvSpPr>
        <p:spPr/>
        <p:txBody>
          <a:bodyPr/>
          <a:lstStyle/>
          <a:p>
            <a:fld id="{9D1BBD79-A804-45E9-B8E3-9A16A3218D6A}" type="slidenum">
              <a:rPr lang="en-GB" smtClean="0"/>
              <a:t>2</a:t>
            </a:fld>
            <a:endParaRPr lang="en-GB"/>
          </a:p>
        </p:txBody>
      </p:sp>
    </p:spTree>
    <p:extLst>
      <p:ext uri="{BB962C8B-B14F-4D97-AF65-F5344CB8AC3E}">
        <p14:creationId xmlns:p14="http://schemas.microsoft.com/office/powerpoint/2010/main" val="1049664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latin typeface="+mn-lt"/>
              </a:rPr>
              <a:t>Introduce the Learning Objectives.</a:t>
            </a:r>
          </a:p>
        </p:txBody>
      </p:sp>
      <p:sp>
        <p:nvSpPr>
          <p:cNvPr id="4" name="Slide Number Placeholder 3"/>
          <p:cNvSpPr>
            <a:spLocks noGrp="1"/>
          </p:cNvSpPr>
          <p:nvPr>
            <p:ph type="sldNum" sz="quarter" idx="10"/>
          </p:nvPr>
        </p:nvSpPr>
        <p:spPr/>
        <p:txBody>
          <a:bodyPr/>
          <a:lstStyle/>
          <a:p>
            <a:fld id="{9D1BBD79-A804-45E9-B8E3-9A16A3218D6A}" type="slidenum">
              <a:rPr lang="en-GB" smtClean="0"/>
              <a:t>3</a:t>
            </a:fld>
            <a:endParaRPr lang="en-GB"/>
          </a:p>
        </p:txBody>
      </p:sp>
    </p:spTree>
    <p:extLst>
      <p:ext uri="{BB962C8B-B14F-4D97-AF65-F5344CB8AC3E}">
        <p14:creationId xmlns:p14="http://schemas.microsoft.com/office/powerpoint/2010/main" val="1049664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latin typeface="+mn-lt"/>
              </a:rPr>
              <a:t>Introduce this lesson’s key words – pupils will learn about the unfamiliar ones later in the lesson.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dirty="0">
                <a:latin typeface="+mn-lt"/>
              </a:rPr>
              <a:t>Illustration from </a:t>
            </a:r>
            <a:r>
              <a:rPr lang="en-GB" dirty="0" err="1">
                <a:latin typeface="+mn-lt"/>
              </a:rPr>
              <a:t>Irasutoya</a:t>
            </a:r>
            <a:r>
              <a:rPr lang="en-GB" dirty="0">
                <a:latin typeface="+mn-lt"/>
              </a:rPr>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7909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8C844-A548-9855-E637-30B42EBA7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EE80C6-864F-7EA3-CF1C-DB2C55D2A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05E653-AA0C-6B2F-D5B1-4896B1C72B3C}"/>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Click on the slide to reveal the bullet points. Pupils may already know what kimono are or were able to guess what they were from the starter activity. Kimono is considered to be Japan’s national dress; do pupils know what the national dress/clothing is for other countries?</a:t>
            </a:r>
            <a:endParaRPr lang="en-GB" sz="1200" b="1" dirty="0">
              <a:solidFill>
                <a:srgbClr val="FF0000"/>
              </a:solidFill>
              <a:latin typeface="+mn-lt"/>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Ask pupils to look at the photo on the slide and briefly discuss with a partner/as a class the similarities and differences that they notice between the two kimono. This will be further explored in the video.</a:t>
            </a:r>
          </a:p>
        </p:txBody>
      </p:sp>
      <p:sp>
        <p:nvSpPr>
          <p:cNvPr id="4" name="Slide Number Placeholder 3">
            <a:extLst>
              <a:ext uri="{FF2B5EF4-FFF2-40B4-BE49-F238E27FC236}">
                <a16:creationId xmlns:a16="http://schemas.microsoft.com/office/drawing/2014/main" id="{93EE9AE8-D694-E095-5A70-7D06CC2DEC8B}"/>
              </a:ext>
            </a:extLst>
          </p:cNvPr>
          <p:cNvSpPr>
            <a:spLocks noGrp="1"/>
          </p:cNvSpPr>
          <p:nvPr>
            <p:ph type="sldNum" sz="quarter" idx="10"/>
          </p:nvPr>
        </p:nvSpPr>
        <p:spPr/>
        <p:txBody>
          <a:bodyPr/>
          <a:lstStyle/>
          <a:p>
            <a:fld id="{9D1BBD79-A804-45E9-B8E3-9A16A3218D6A}" type="slidenum">
              <a:rPr lang="en-GB" smtClean="0"/>
              <a:t>5</a:t>
            </a:fld>
            <a:endParaRPr lang="en-GB"/>
          </a:p>
        </p:txBody>
      </p:sp>
    </p:spTree>
    <p:extLst>
      <p:ext uri="{BB962C8B-B14F-4D97-AF65-F5344CB8AC3E}">
        <p14:creationId xmlns:p14="http://schemas.microsoft.com/office/powerpoint/2010/main" val="3541652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B9DC3-F344-8EE1-17E7-DBC4A69AE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F3F60-7C42-D0AD-C076-917ED450D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B7202F-B87D-0B5E-EECA-559BAEB587C6}"/>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Look at the image of the historical kimono in comparison to the modern kimono. Is there much difference between the two? For what special occasions do you think people wear kimono for in Japan?</a:t>
            </a:r>
            <a:r>
              <a:rPr lang="en-GB" sz="1200" b="1" dirty="0">
                <a:solidFill>
                  <a:srgbClr val="FF0000"/>
                </a:solidFill>
                <a:latin typeface="+mn-lt"/>
                <a:ea typeface="Kozuka Gothic Pro B"/>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Image: </a:t>
            </a:r>
            <a:r>
              <a:rPr lang="en-GB" sz="1200" b="0" i="0" dirty="0">
                <a:solidFill>
                  <a:schemeClr val="bg1"/>
                </a:solidFill>
                <a:effectLst/>
                <a:latin typeface="+mn-lt"/>
              </a:rPr>
              <a:t>https://digitalcollections.nypl.org/items/fc62a0c0-c5d1-012f-a111-58d385a7bc34</a:t>
            </a:r>
            <a:r>
              <a:rPr lang="en-GB" sz="1200" b="1" i="0" dirty="0">
                <a:solidFill>
                  <a:srgbClr val="FF0000"/>
                </a:solidFill>
                <a:effectLst/>
                <a:latin typeface="+mn-lt"/>
                <a:ea typeface="Kozuka Gothic Pro B"/>
              </a:rPr>
              <a:t> </a:t>
            </a:r>
            <a:endParaRPr lang="en-GB" sz="1200" b="1" dirty="0">
              <a:solidFill>
                <a:srgbClr val="FF0000"/>
              </a:solidFill>
              <a:latin typeface="+mn-lt"/>
              <a:ea typeface="Kozuka Gothic Pro B"/>
            </a:endParaRPr>
          </a:p>
        </p:txBody>
      </p:sp>
      <p:sp>
        <p:nvSpPr>
          <p:cNvPr id="4" name="Slide Number Placeholder 3">
            <a:extLst>
              <a:ext uri="{FF2B5EF4-FFF2-40B4-BE49-F238E27FC236}">
                <a16:creationId xmlns:a16="http://schemas.microsoft.com/office/drawing/2014/main" id="{9E52AA03-D370-CA0D-2356-90A49CB76B7C}"/>
              </a:ext>
            </a:extLst>
          </p:cNvPr>
          <p:cNvSpPr>
            <a:spLocks noGrp="1"/>
          </p:cNvSpPr>
          <p:nvPr>
            <p:ph type="sldNum" sz="quarter" idx="10"/>
          </p:nvPr>
        </p:nvSpPr>
        <p:spPr/>
        <p:txBody>
          <a:bodyPr/>
          <a:lstStyle/>
          <a:p>
            <a:fld id="{9D1BBD79-A804-45E9-B8E3-9A16A3218D6A}" type="slidenum">
              <a:rPr lang="en-GB" smtClean="0"/>
              <a:t>6</a:t>
            </a:fld>
            <a:endParaRPr lang="en-GB"/>
          </a:p>
        </p:txBody>
      </p:sp>
    </p:spTree>
    <p:extLst>
      <p:ext uri="{BB962C8B-B14F-4D97-AF65-F5344CB8AC3E}">
        <p14:creationId xmlns:p14="http://schemas.microsoft.com/office/powerpoint/2010/main" val="1653561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721A9-EDF7-4F02-4CC8-C143BD0C55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B6EFD0-7B58-30BD-340B-47CBD3C650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A1B60A-05D0-5247-49CD-343342BD48EB}"/>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Click on the hyperlinked text, image or paste the link below into your browser to watch the Kimono video (approx. 4 mins). Watch the video once and, if you choose to do so, ask pupils to answer the questions on the worksheet the second time they watch the video. The following slides in the PowerPoint will go over the content in the video in further detail. After watching the video, ask pupils for their thoughts: what would it be like to wear a kimono? Do they look comfortable to wear or heavy? Do you think they are practical or impractical? Would they like to try wearing one? etc.</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FF0000"/>
              </a:solidFill>
              <a:latin typeface="+mn-lt"/>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https://www.youtube.com/watch?v=LWTew56lQTo</a:t>
            </a:r>
          </a:p>
        </p:txBody>
      </p:sp>
      <p:sp>
        <p:nvSpPr>
          <p:cNvPr id="4" name="Slide Number Placeholder 3">
            <a:extLst>
              <a:ext uri="{FF2B5EF4-FFF2-40B4-BE49-F238E27FC236}">
                <a16:creationId xmlns:a16="http://schemas.microsoft.com/office/drawing/2014/main" id="{EE60546D-0251-168E-DF37-DB081063A7B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1463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B9DC3-F344-8EE1-17E7-DBC4A69AE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F3F60-7C42-D0AD-C076-917ED450D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B7202F-B87D-0B5E-EECA-559BAEB587C6}"/>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As mentioned in the video, typically, women’s kimono tend to be much more colourful and have detailed and intricate patterns and designs, and are worn with various accessories. What do pupils notice about the kimono in the images here?</a:t>
            </a:r>
          </a:p>
        </p:txBody>
      </p:sp>
      <p:sp>
        <p:nvSpPr>
          <p:cNvPr id="4" name="Slide Number Placeholder 3">
            <a:extLst>
              <a:ext uri="{FF2B5EF4-FFF2-40B4-BE49-F238E27FC236}">
                <a16:creationId xmlns:a16="http://schemas.microsoft.com/office/drawing/2014/main" id="{9E52AA03-D370-CA0D-2356-90A49CB76B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4997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B9DC3-F344-8EE1-17E7-DBC4A69AE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F3F60-7C42-D0AD-C076-917ED450D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B7202F-B87D-0B5E-EECA-559BAEB587C6}"/>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In contrast, men’s kimono have simpler patterns and designs, and tend to be darker in colour. Interestingly, the kimono on the right is actually a men’s wedding kimono! What do pupil’s notice about the images of these kimono?</a:t>
            </a:r>
            <a:endParaRPr lang="en-GB" dirty="0">
              <a:solidFill>
                <a:srgbClr val="FF0000"/>
              </a:solidFill>
              <a:latin typeface="+mn-lt"/>
              <a:ea typeface="Kozuka Gothic Pro B"/>
            </a:endParaRPr>
          </a:p>
        </p:txBody>
      </p:sp>
      <p:sp>
        <p:nvSpPr>
          <p:cNvPr id="4" name="Slide Number Placeholder 3">
            <a:extLst>
              <a:ext uri="{FF2B5EF4-FFF2-40B4-BE49-F238E27FC236}">
                <a16:creationId xmlns:a16="http://schemas.microsoft.com/office/drawing/2014/main" id="{9E52AA03-D370-CA0D-2356-90A49CB76B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73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B9DC3-F344-8EE1-17E7-DBC4A69AE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F3F60-7C42-D0AD-C076-917ED450D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B7202F-B87D-0B5E-EECA-559BAEB587C6}"/>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As noted in the video, kimono are interesting pieces of clothing, as they have no zips or buttons. Kimono can be adjusted to fit different sizes by using strings to tighten and fasten. The obi is the most important component, as it helps to hold the kimono in place. Obi can be tied into all sorts of interesting shapes and styles: the image on the right shows a particularly intricate and decorative obi, that has been tied to look like a bow.</a:t>
            </a:r>
          </a:p>
        </p:txBody>
      </p:sp>
      <p:sp>
        <p:nvSpPr>
          <p:cNvPr id="4" name="Slide Number Placeholder 3">
            <a:extLst>
              <a:ext uri="{FF2B5EF4-FFF2-40B4-BE49-F238E27FC236}">
                <a16:creationId xmlns:a16="http://schemas.microsoft.com/office/drawing/2014/main" id="{9E52AA03-D370-CA0D-2356-90A49CB76B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9074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B9DC3-F344-8EE1-17E7-DBC4A69AE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F3F60-7C42-D0AD-C076-917ED450D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B7202F-B87D-0B5E-EECA-559BAEB587C6}"/>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a:defRPr/>
            </a:pPr>
            <a:r>
              <a:rPr lang="en-GB" sz="1200" b="0" dirty="0">
                <a:solidFill>
                  <a:srgbClr val="FF0000"/>
                </a:solidFill>
                <a:latin typeface="+mn-lt"/>
                <a:ea typeface="Kozuka Gothic Pro B"/>
              </a:rPr>
              <a:t>This is what a kimono looks like, before it has been put on and fastened with strings and the obi. </a:t>
            </a:r>
            <a:r>
              <a:rPr lang="en-GB" dirty="0">
                <a:solidFill>
                  <a:srgbClr val="FF0000"/>
                </a:solidFill>
                <a:latin typeface="+mn-lt"/>
                <a:ea typeface="Kozuka Gothic Pro B"/>
              </a:rPr>
              <a:t>Also note that a kimono is always wrapped with the left side over the right side – you can refer back to previous pictures to check this. Ask</a:t>
            </a:r>
            <a:r>
              <a:rPr lang="en-GB" sz="1200" b="0" dirty="0">
                <a:solidFill>
                  <a:srgbClr val="FF0000"/>
                </a:solidFill>
                <a:latin typeface="+mn-lt"/>
                <a:ea typeface="Kozuka Gothic Pro B"/>
              </a:rPr>
              <a:t> pupils to consider how they would describe the shape of these kimono seen in the video. They might say it looks like a T-shape, or come up with their own ideas instead.</a:t>
            </a:r>
          </a:p>
        </p:txBody>
      </p:sp>
      <p:sp>
        <p:nvSpPr>
          <p:cNvPr id="4" name="Slide Number Placeholder 3">
            <a:extLst>
              <a:ext uri="{FF2B5EF4-FFF2-40B4-BE49-F238E27FC236}">
                <a16:creationId xmlns:a16="http://schemas.microsoft.com/office/drawing/2014/main" id="{9E52AA03-D370-CA0D-2356-90A49CB76B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5875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B9DC3-F344-8EE1-17E7-DBC4A69AE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F3F60-7C42-D0AD-C076-917ED450D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B7202F-B87D-0B5E-EECA-559BAEB587C6}"/>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As mentioned in the video, different kimono are worn depending on the season. Spring and summer tend to be lighter in colour, and winter kimono tend to be darker. Ask pupils to look at the patterns on the slide: what seasons do they think they represent? Look at the shapes, colours, and seasonal motifs featured in each pattern.</a:t>
            </a:r>
          </a:p>
        </p:txBody>
      </p:sp>
      <p:sp>
        <p:nvSpPr>
          <p:cNvPr id="4" name="Slide Number Placeholder 3">
            <a:extLst>
              <a:ext uri="{FF2B5EF4-FFF2-40B4-BE49-F238E27FC236}">
                <a16:creationId xmlns:a16="http://schemas.microsoft.com/office/drawing/2014/main" id="{9E52AA03-D370-CA0D-2356-90A49CB76B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0876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B9DC3-F344-8EE1-17E7-DBC4A69AE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F3F60-7C42-D0AD-C076-917ED450D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B7202F-B87D-0B5E-EECA-559BAEB587C6}"/>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Some kimono feature symbolic and intricate motifs, including flowers and animals. You may have also noticed some in the video or on some of the images in this PowerPoint. Ask pupils if they know what the bird on this kimono is, and what they think it might symbolise in Japanese culture.</a:t>
            </a:r>
          </a:p>
        </p:txBody>
      </p:sp>
      <p:sp>
        <p:nvSpPr>
          <p:cNvPr id="4" name="Slide Number Placeholder 3">
            <a:extLst>
              <a:ext uri="{FF2B5EF4-FFF2-40B4-BE49-F238E27FC236}">
                <a16:creationId xmlns:a16="http://schemas.microsoft.com/office/drawing/2014/main" id="{9E52AA03-D370-CA0D-2356-90A49CB76B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4092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B9DC3-F344-8EE1-17E7-DBC4A69AE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F3F60-7C42-D0AD-C076-917ED450D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B7202F-B87D-0B5E-EECA-559BAEB587C6}"/>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Here are some typical kimono that are worn for special occasions in Japan.</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The children on the left are wearing special kimono for </a:t>
            </a:r>
            <a:r>
              <a:rPr lang="en-GB" sz="1200" b="0" dirty="0" err="1">
                <a:solidFill>
                  <a:srgbClr val="FF0000"/>
                </a:solidFill>
                <a:latin typeface="+mn-lt"/>
                <a:ea typeface="Kozuka Gothic Pro B"/>
              </a:rPr>
              <a:t>Shichi</a:t>
            </a:r>
            <a:r>
              <a:rPr lang="en-GB" sz="1200" b="0" dirty="0">
                <a:solidFill>
                  <a:srgbClr val="FF0000"/>
                </a:solidFill>
                <a:latin typeface="+mn-lt"/>
                <a:ea typeface="Kozuka Gothic Pro B"/>
              </a:rPr>
              <a:t>-Go-San; a festival that celebrates children who are 7, 5, and 3 years old.</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The women on the right are wearing </a:t>
            </a:r>
            <a:r>
              <a:rPr lang="en-GB" sz="1200" b="0" dirty="0" err="1">
                <a:solidFill>
                  <a:srgbClr val="FF0000"/>
                </a:solidFill>
                <a:latin typeface="+mn-lt"/>
                <a:ea typeface="Kozuka Gothic Pro B"/>
              </a:rPr>
              <a:t>furisode</a:t>
            </a:r>
            <a:r>
              <a:rPr lang="en-GB" sz="1200" b="0" dirty="0">
                <a:solidFill>
                  <a:srgbClr val="FF0000"/>
                </a:solidFill>
                <a:latin typeface="+mn-lt"/>
                <a:ea typeface="Kozuka Gothic Pro B"/>
              </a:rPr>
              <a:t> for their Coming of Age ceremony; in Japan, it is believed that a person becomes an adult when they turn 20 years old! </a:t>
            </a:r>
            <a:r>
              <a:rPr lang="en-GB" sz="1200" b="0" dirty="0" err="1">
                <a:solidFill>
                  <a:srgbClr val="FF0000"/>
                </a:solidFill>
                <a:latin typeface="+mn-lt"/>
                <a:ea typeface="Kozuka Gothic Pro B"/>
              </a:rPr>
              <a:t>Furisode</a:t>
            </a:r>
            <a:r>
              <a:rPr lang="en-GB" sz="1200" b="0" dirty="0">
                <a:solidFill>
                  <a:srgbClr val="FF0000"/>
                </a:solidFill>
                <a:latin typeface="+mn-lt"/>
                <a:ea typeface="Kozuka Gothic Pro B"/>
              </a:rPr>
              <a:t> have long sleeves, and are worn by unmarried women. When a woman gets married, her </a:t>
            </a:r>
            <a:r>
              <a:rPr lang="en-GB" sz="1200" b="0" dirty="0" err="1">
                <a:solidFill>
                  <a:srgbClr val="FF0000"/>
                </a:solidFill>
                <a:latin typeface="+mn-lt"/>
                <a:ea typeface="Kozuka Gothic Pro B"/>
              </a:rPr>
              <a:t>furisode</a:t>
            </a:r>
            <a:r>
              <a:rPr lang="en-GB" sz="1200" b="0" dirty="0">
                <a:solidFill>
                  <a:srgbClr val="FF0000"/>
                </a:solidFill>
                <a:latin typeface="+mn-lt"/>
                <a:ea typeface="Kozuka Gothic Pro B"/>
              </a:rPr>
              <a:t> sleeves are cut, to symbolise her marriage status.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err="1">
                <a:solidFill>
                  <a:srgbClr val="FF0000"/>
                </a:solidFill>
                <a:latin typeface="+mn-lt"/>
                <a:ea typeface="Kozuka Gothic Pro B"/>
              </a:rPr>
              <a:t>Shichi</a:t>
            </a:r>
            <a:r>
              <a:rPr lang="en-GB" sz="1200" b="0" dirty="0">
                <a:solidFill>
                  <a:srgbClr val="FF0000"/>
                </a:solidFill>
                <a:latin typeface="+mn-lt"/>
                <a:ea typeface="Kozuka Gothic Pro B"/>
              </a:rPr>
              <a:t>-Go-San takes places in November, and the Coming of Age ceremony in Japan takes place in January, so pupils may notice that both kimono styles look more suited to be worn in winter/colder seasons.</a:t>
            </a:r>
          </a:p>
        </p:txBody>
      </p:sp>
      <p:sp>
        <p:nvSpPr>
          <p:cNvPr id="4" name="Slide Number Placeholder 3">
            <a:extLst>
              <a:ext uri="{FF2B5EF4-FFF2-40B4-BE49-F238E27FC236}">
                <a16:creationId xmlns:a16="http://schemas.microsoft.com/office/drawing/2014/main" id="{9E52AA03-D370-CA0D-2356-90A49CB76B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5871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B9DC3-F344-8EE1-17E7-DBC4A69AE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F3F60-7C42-D0AD-C076-917ED450D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B7202F-B87D-0B5E-EECA-559BAEB587C6}"/>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Geta (bottom) and zori (top) are typically worn with kimono. Do pupils remember which are which from the video? </a:t>
            </a:r>
          </a:p>
        </p:txBody>
      </p:sp>
      <p:sp>
        <p:nvSpPr>
          <p:cNvPr id="4" name="Slide Number Placeholder 3">
            <a:extLst>
              <a:ext uri="{FF2B5EF4-FFF2-40B4-BE49-F238E27FC236}">
                <a16:creationId xmlns:a16="http://schemas.microsoft.com/office/drawing/2014/main" id="{9E52AA03-D370-CA0D-2356-90A49CB76B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5929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B9DC3-F344-8EE1-17E7-DBC4A69AE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F3F60-7C42-D0AD-C076-917ED450D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B7202F-B87D-0B5E-EECA-559BAEB587C6}"/>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Interestingly, yukata were traditionally worn as bathrobes; when people would visit public bath houses, they would wear yukata. Nowadays, people generally tend to wear yukata in the summer months; they are usually made with linen or cotton, making them cool to wear during the summer months. Many people like to wear yukata to summer festivals (matsuri) in Japan. Yukata are more casual and do not tend to have such intricate designs. Even though they are more casual in style, they are not typically worn as everyday clothing.</a:t>
            </a:r>
          </a:p>
        </p:txBody>
      </p:sp>
      <p:sp>
        <p:nvSpPr>
          <p:cNvPr id="4" name="Slide Number Placeholder 3">
            <a:extLst>
              <a:ext uri="{FF2B5EF4-FFF2-40B4-BE49-F238E27FC236}">
                <a16:creationId xmlns:a16="http://schemas.microsoft.com/office/drawing/2014/main" id="{9E52AA03-D370-CA0D-2356-90A49CB76B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94971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DF239-147A-1262-F59D-E46DF72CB0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516C5C-205F-A89F-30A2-661A953D23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5276D4-14CC-8FB9-ABD0-F6FF65B2417A}"/>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Let’s re-cap today’s lesson with a Maru-</a:t>
            </a:r>
            <a:r>
              <a:rPr lang="en-GB" sz="1200" b="0" dirty="0" err="1">
                <a:solidFill>
                  <a:srgbClr val="FF0000"/>
                </a:solidFill>
                <a:latin typeface="+mn-lt"/>
                <a:ea typeface="Kozuka Gothic Pro B"/>
              </a:rPr>
              <a:t>Batsu</a:t>
            </a:r>
            <a:r>
              <a:rPr lang="en-GB" sz="1200" b="0" dirty="0">
                <a:solidFill>
                  <a:srgbClr val="FF0000"/>
                </a:solidFill>
                <a:latin typeface="+mn-lt"/>
                <a:ea typeface="Kozuka Gothic Pro B"/>
              </a:rPr>
              <a:t> (true or false) quiz! Pupils can make a </a:t>
            </a:r>
            <a:r>
              <a:rPr lang="en-GB" sz="1200" b="0" dirty="0" err="1">
                <a:solidFill>
                  <a:srgbClr val="FF0000"/>
                </a:solidFill>
                <a:latin typeface="+mn-lt"/>
                <a:ea typeface="Kozuka Gothic Pro B"/>
              </a:rPr>
              <a:t>maru</a:t>
            </a:r>
            <a:r>
              <a:rPr lang="en-GB" sz="1200" b="0" dirty="0">
                <a:solidFill>
                  <a:srgbClr val="FF0000"/>
                </a:solidFill>
                <a:latin typeface="+mn-lt"/>
                <a:ea typeface="Kozuka Gothic Pro B"/>
              </a:rPr>
              <a:t> (circle)/</a:t>
            </a:r>
            <a:r>
              <a:rPr lang="en-GB" sz="1200" b="0" dirty="0" err="1">
                <a:solidFill>
                  <a:srgbClr val="FF0000"/>
                </a:solidFill>
                <a:latin typeface="+mn-lt"/>
                <a:ea typeface="Kozuka Gothic Pro B"/>
              </a:rPr>
              <a:t>batsu</a:t>
            </a:r>
            <a:r>
              <a:rPr lang="en-GB" sz="1200" b="0" dirty="0">
                <a:solidFill>
                  <a:srgbClr val="FF0000"/>
                </a:solidFill>
                <a:latin typeface="+mn-lt"/>
                <a:ea typeface="Kozuka Gothic Pro B"/>
              </a:rPr>
              <a:t> (cross) shape with their arms, or they could draw a circle and cross on either side of a mini whiteboard and use these to answer the questions. There are 5 questions in total.</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mn-lt"/>
              </a:rPr>
              <a:t>Illustrations from </a:t>
            </a:r>
            <a:r>
              <a:rPr lang="en-GB" dirty="0" err="1">
                <a:latin typeface="+mn-lt"/>
              </a:rPr>
              <a:t>Irasutoya</a:t>
            </a:r>
            <a:r>
              <a:rPr lang="en-GB" dirty="0">
                <a:latin typeface="+mn-lt"/>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Kristen ITC"/>
              <a:ea typeface="Kozuka Gothic Pro B"/>
            </a:endParaRPr>
          </a:p>
        </p:txBody>
      </p:sp>
      <p:sp>
        <p:nvSpPr>
          <p:cNvPr id="4" name="Slide Number Placeholder 3">
            <a:extLst>
              <a:ext uri="{FF2B5EF4-FFF2-40B4-BE49-F238E27FC236}">
                <a16:creationId xmlns:a16="http://schemas.microsoft.com/office/drawing/2014/main" id="{FCF4E335-8297-CE1E-CBCF-D5DCD857116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7705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DDFF4-1BFA-1C19-CC8B-3F892804E3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2D85F-8DDD-70F0-507E-C498132FF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58F0EB-843F-EE39-3973-2E463C369067}"/>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True! Remember, in Japanese, it is written “to wear” + “things”.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mn-lt"/>
              </a:rPr>
              <a:t>Illustration from </a:t>
            </a:r>
            <a:r>
              <a:rPr lang="en-GB" dirty="0" err="1">
                <a:latin typeface="+mn-lt"/>
              </a:rPr>
              <a:t>Irasutoya</a:t>
            </a:r>
            <a:r>
              <a:rPr lang="en-GB" dirty="0">
                <a:latin typeface="+mn-lt"/>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p:txBody>
      </p:sp>
      <p:sp>
        <p:nvSpPr>
          <p:cNvPr id="4" name="Slide Number Placeholder 3">
            <a:extLst>
              <a:ext uri="{FF2B5EF4-FFF2-40B4-BE49-F238E27FC236}">
                <a16:creationId xmlns:a16="http://schemas.microsoft.com/office/drawing/2014/main" id="{05CEAE40-238C-C110-22B8-76AAC6B5D19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7095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DDFF4-1BFA-1C19-CC8B-3F892804E3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2D85F-8DDD-70F0-507E-C498132FF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58F0EB-843F-EE39-3973-2E463C369067}"/>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False! Kimono are worn for special occasions only. Ask pupils if they can think of some special occasions when a person might wear a kimono.</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mn-lt"/>
              </a:rPr>
              <a:t>Illustration from </a:t>
            </a:r>
            <a:r>
              <a:rPr lang="en-GB" dirty="0" err="1">
                <a:latin typeface="+mn-lt"/>
              </a:rPr>
              <a:t>Irasutoya</a:t>
            </a:r>
            <a:r>
              <a:rPr lang="en-GB" dirty="0">
                <a:latin typeface="+mn-lt"/>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p:txBody>
      </p:sp>
      <p:sp>
        <p:nvSpPr>
          <p:cNvPr id="4" name="Slide Number Placeholder 3">
            <a:extLst>
              <a:ext uri="{FF2B5EF4-FFF2-40B4-BE49-F238E27FC236}">
                <a16:creationId xmlns:a16="http://schemas.microsoft.com/office/drawing/2014/main" id="{05CEAE40-238C-C110-22B8-76AAC6B5D19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70954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True! Don’t reveal the name of the belt yet, as this will be asked in the last question!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mn-lt"/>
              </a:rPr>
              <a:t>Illustration from </a:t>
            </a:r>
            <a:r>
              <a:rPr lang="en-GB" dirty="0" err="1">
                <a:latin typeface="+mn-lt"/>
              </a:rPr>
              <a:t>Irasutoya</a:t>
            </a:r>
            <a:r>
              <a:rPr lang="en-GB" dirty="0">
                <a:latin typeface="+mn-lt"/>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1125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True! Typically, different types of kimono are worn for different seasons.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mn-lt"/>
              </a:rPr>
              <a:t>Illustration from </a:t>
            </a:r>
            <a:r>
              <a:rPr lang="en-GB" dirty="0" err="1">
                <a:latin typeface="+mn-lt"/>
              </a:rPr>
              <a:t>Irasutoya</a:t>
            </a:r>
            <a:r>
              <a:rPr lang="en-GB" dirty="0">
                <a:latin typeface="+mn-lt"/>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1125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False! Can pupils remember the name of the belt worn with a kimono? And what are geta?</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mn-lt"/>
              </a:rPr>
              <a:t>Illustration from </a:t>
            </a:r>
            <a:r>
              <a:rPr lang="en-GB" dirty="0" err="1">
                <a:latin typeface="+mn-lt"/>
              </a:rPr>
              <a:t>Irasutoya</a:t>
            </a:r>
            <a:r>
              <a:rPr lang="en-GB" dirty="0">
                <a:latin typeface="+mn-lt"/>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11258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mn-lt"/>
              </a:rPr>
              <a:t>Illustration from </a:t>
            </a:r>
            <a:r>
              <a:rPr lang="en-GB" dirty="0" err="1">
                <a:latin typeface="+mn-lt"/>
              </a:rPr>
              <a:t>Irasutoya</a:t>
            </a:r>
            <a:r>
              <a:rPr lang="en-GB" dirty="0">
                <a:latin typeface="+mn-lt"/>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Kristen ITC"/>
              <a:ea typeface="Kozuka Gothic Pro B"/>
            </a:endParaRP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09326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Hand out the worksheet template. The purpose of this activity is for pupils to design their own kimono incorporating an symbol or motif that is associated with a particular season; it does not need to be inherently related to Japan and Japanese culture. For example, for spring, you could design a kimono with a tulip-inspired pattern, or for autumn, you could design a kimono with a pumpkin motif. You could brainstorm some ideas together as a class before beginning the activity to think of different associations for each season.</a:t>
            </a:r>
            <a:r>
              <a:rPr lang="en-GB" sz="1200" b="1" dirty="0">
                <a:solidFill>
                  <a:srgbClr val="FF0000"/>
                </a:solidFill>
                <a:latin typeface="+mn-lt"/>
                <a:ea typeface="Kozuka Gothic Pro B"/>
              </a:rPr>
              <a:t> </a:t>
            </a:r>
            <a:r>
              <a:rPr lang="en-GB" sz="1200" b="0" dirty="0">
                <a:solidFill>
                  <a:srgbClr val="FF0000"/>
                </a:solidFill>
                <a:latin typeface="+mn-lt"/>
                <a:ea typeface="Kozuka Gothic Pro B"/>
              </a:rPr>
              <a:t>The slides at the end of this PPT also include some examples of kimono patterns that may be useful for you to use as a reference. If you plan to display these, you can prepare printed photos of the students faces so that they can “wear” their kimono designs!</a:t>
            </a:r>
            <a:endParaRPr lang="en-GB" sz="1200" b="1" dirty="0">
              <a:solidFill>
                <a:srgbClr val="FF0000"/>
              </a:solidFill>
              <a:latin typeface="+mn-lt"/>
              <a:ea typeface="Kozuka Gothic Pro B"/>
            </a:endParaRP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1125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Hand out the square pieces of paper to pupils; we recommend using origami paper to make sure it is the right size (pupils can draw on the white side, any pre-printed patterns will become part of their design). Pupils can sketch out their initial idea before creating a “neat” version if you like.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The purpose of this activity is for pupils to design their own kimono incorporating an element or motif that is associated with a particular season; it does not need to be inherently related to Japan and Japanese culture. For example, a tulip-inspired pattern for spring, or pumpkin motif for autumn. You could brainstorm some ideas together as a class before beginning the activity to think of different associations for each season.</a:t>
            </a:r>
            <a:r>
              <a:rPr lang="en-GB" sz="1200" b="1" dirty="0">
                <a:solidFill>
                  <a:srgbClr val="FF0000"/>
                </a:solidFill>
                <a:latin typeface="+mn-lt"/>
                <a:ea typeface="Kozuka Gothic Pro B"/>
              </a:rPr>
              <a:t> </a:t>
            </a:r>
            <a:r>
              <a:rPr lang="en-GB" sz="1200" b="0" dirty="0">
                <a:solidFill>
                  <a:srgbClr val="FF0000"/>
                </a:solidFill>
                <a:latin typeface="+mn-lt"/>
                <a:ea typeface="Kozuka Gothic Pro B"/>
              </a:rPr>
              <a:t>The following slide shows an example of a Christmas tree design. </a:t>
            </a:r>
            <a:endParaRPr lang="en-GB" sz="1200" b="1" dirty="0">
              <a:solidFill>
                <a:srgbClr val="FF0000"/>
              </a:solidFill>
              <a:latin typeface="+mn-lt"/>
              <a:ea typeface="Kozuka Gothic Pro B"/>
            </a:endParaRP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05367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Using the instructions sheet, pupils will now fold their pattern to create a mini origami kimono. If you plan to display these, you can prepare printed photos of the students faces and stick the kimono underneath so that they can “wear” their designs!</a:t>
            </a: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7313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Ask pupils to discuss with a partner or as a class the answers to these fill-in-the-blank sentences.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Click on the slide to reveal the answers in order.</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Illustration from </a:t>
            </a:r>
            <a:r>
              <a:rPr lang="en-GB" sz="1200" b="0" dirty="0" err="1">
                <a:solidFill>
                  <a:srgbClr val="FF0000"/>
                </a:solidFill>
                <a:latin typeface="+mn-lt"/>
                <a:ea typeface="Kozuka Gothic Pro B"/>
              </a:rPr>
              <a:t>Irasutoya</a:t>
            </a:r>
            <a:r>
              <a:rPr lang="en-GB" sz="1200" b="0" dirty="0">
                <a:solidFill>
                  <a:srgbClr val="FF0000"/>
                </a:solidFill>
                <a:latin typeface="+mn-lt"/>
                <a:ea typeface="Kozuka Gothic Pro B"/>
              </a:rPr>
              <a:t>.</a:t>
            </a: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1125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810D846-8166-43D7-8DBC-B5BDCAC1F4AC}" type="datetime1">
              <a:rPr lang="en-GB" smtClean="0"/>
              <a:t>08/09/2026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106900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2BACADF-0955-45F2-9B94-31DA53B52EDF}" type="datetime1">
              <a:rPr lang="en-GB" smtClean="0"/>
              <a:t>08/09/2026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181620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98FEE9-C4AB-4E42-B269-2521E8CC553C}" type="datetime1">
              <a:rPr lang="en-GB" smtClean="0"/>
              <a:t>08/09/2026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931170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7A5A427-7E2D-4CD0-8621-37DA065E95FD}" type="datetime1">
              <a:rPr lang="en-GB" smtClean="0"/>
              <a:t>08/09/2026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586432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FE7FD9B-E566-45F6-8FA7-E724A2618A16}" type="datetime1">
              <a:rPr lang="en-GB" smtClean="0"/>
              <a:t>08/09/2026</a:t>
            </a:fld>
            <a:endParaRPr lang="en-GB"/>
          </a:p>
        </p:txBody>
      </p:sp>
      <p:sp>
        <p:nvSpPr>
          <p:cNvPr id="8" name="Footer Placeholder 7"/>
          <p:cNvSpPr>
            <a:spLocks noGrp="1"/>
          </p:cNvSpPr>
          <p:nvPr>
            <p:ph type="ftr" sz="quarter" idx="11"/>
          </p:nvPr>
        </p:nvSpPr>
        <p:spPr/>
        <p:txBody>
          <a:bodyPr/>
          <a:lstStyle/>
          <a:p>
            <a:r>
              <a:rPr lang="en-GB"/>
              <a:t>©AUTHOR in collaboration with The Japan Society</a:t>
            </a:r>
          </a:p>
        </p:txBody>
      </p:sp>
      <p:sp>
        <p:nvSpPr>
          <p:cNvPr id="9" name="Slide Number Placeholder 8"/>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799221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452BCE1-EC2E-4881-AC45-0825B864BE65}" type="datetime1">
              <a:rPr lang="en-GB" smtClean="0"/>
              <a:t>08/09/2026</a:t>
            </a:fld>
            <a:endParaRPr lang="en-GB"/>
          </a:p>
        </p:txBody>
      </p:sp>
      <p:sp>
        <p:nvSpPr>
          <p:cNvPr id="4" name="Footer Placeholder 3"/>
          <p:cNvSpPr>
            <a:spLocks noGrp="1"/>
          </p:cNvSpPr>
          <p:nvPr>
            <p:ph type="ftr" sz="quarter" idx="11"/>
          </p:nvPr>
        </p:nvSpPr>
        <p:spPr/>
        <p:txBody>
          <a:bodyPr/>
          <a:lstStyle/>
          <a:p>
            <a:r>
              <a:rPr lang="en-GB"/>
              <a:t>©AUTHOR in collaboration with The Japan Society</a:t>
            </a:r>
          </a:p>
        </p:txBody>
      </p:sp>
      <p:sp>
        <p:nvSpPr>
          <p:cNvPr id="5" name="Slide Number Placeholder 4"/>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49879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DC3849-6ED3-42EE-A5B4-703C59A10C29}" type="datetime1">
              <a:rPr lang="en-GB" smtClean="0"/>
              <a:t>08/09/2026</a:t>
            </a:fld>
            <a:endParaRPr lang="en-GB"/>
          </a:p>
        </p:txBody>
      </p:sp>
      <p:sp>
        <p:nvSpPr>
          <p:cNvPr id="3" name="Footer Placeholder 2"/>
          <p:cNvSpPr>
            <a:spLocks noGrp="1"/>
          </p:cNvSpPr>
          <p:nvPr>
            <p:ph type="ftr" sz="quarter" idx="11"/>
          </p:nvPr>
        </p:nvSpPr>
        <p:spPr/>
        <p:txBody>
          <a:bodyPr/>
          <a:lstStyle/>
          <a:p>
            <a:r>
              <a:rPr lang="en-GB"/>
              <a:t>©AUTHOR in collaboration with The Japan Society</a:t>
            </a:r>
          </a:p>
        </p:txBody>
      </p:sp>
      <p:sp>
        <p:nvSpPr>
          <p:cNvPr id="4" name="Slide Number Placeholder 3"/>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4057284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653828-6461-4D2D-8670-0DD91AF1FD9B}" type="datetime1">
              <a:rPr lang="en-GB" smtClean="0"/>
              <a:t>08/09/2026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462756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90CBEC-278B-47A7-97F0-E0CDB0AB60AB}" type="datetime1">
              <a:rPr lang="en-GB" smtClean="0"/>
              <a:t>08/09/2026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797044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56CF0D1-FD05-4DDB-86A8-0E491653493E}" type="datetime1">
              <a:rPr lang="en-GB" smtClean="0"/>
              <a:t>08/09/2026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1897715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E5A7FCE-F181-4B53-912F-19928533070F}" type="datetime1">
              <a:rPr lang="en-GB" smtClean="0"/>
              <a:t>08/09/2026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625688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281CDE-F914-4393-9F85-9A6FA3CB16CC}" type="datetime1">
              <a:rPr lang="en-GB" smtClean="0"/>
              <a:t>08/09/2026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©AUTHOR in collaboration with The Japan Society</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27D4DA-CA93-4100-9923-91CA0C97AC6D}" type="slidenum">
              <a:rPr lang="en-GB" smtClean="0"/>
              <a:t>‹#›</a:t>
            </a:fld>
            <a:endParaRPr lang="en-GB"/>
          </a:p>
        </p:txBody>
      </p:sp>
    </p:spTree>
    <p:extLst>
      <p:ext uri="{BB962C8B-B14F-4D97-AF65-F5344CB8AC3E}">
        <p14:creationId xmlns:p14="http://schemas.microsoft.com/office/powerpoint/2010/main" val="33351668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hyperlink" Target="https://commons.wikimedia.org/wiki/File:St_David%27s_Day_at_the_Senedd_-_Dydd_G%C5%B5yl_Dewi_yn_y_Senedd_2014_(12949993074).jpg" TargetMode="External"/><Relationship Id="rId7"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unsplash.com/photos/man-playing-wind-musical-instrument-3taOlYDTfMQ?utm_source=unsplash&amp;utm_medium=referral&amp;utm_content=creditCopyText" TargetMode="External"/><Relationship Id="rId5" Type="http://schemas.openxmlformats.org/officeDocument/2006/relationships/hyperlink" Target="https://unsplash.com/@jontyson?utm_source=unsplash&amp;utm_medium=referral&amp;utm_content=creditCopyText" TargetMode="External"/><Relationship Id="rId4" Type="http://schemas.openxmlformats.org/officeDocument/2006/relationships/hyperlink" Target="https://creativecommons.org/licenses/by/2.0" TargetMode="External"/><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hyperlink" Target="https://unsplash.com/photos/a-group-of-women-in-kimonos-standing-in-front-of-a-pagoda-7OwyKeHrM10?utm_source=unsplash&amp;utm_medium=referral&amp;utm_content=creditCopyText" TargetMode="External"/><Relationship Id="rId4" Type="http://schemas.openxmlformats.org/officeDocument/2006/relationships/hyperlink" Target="https://unsplash.com/@nenuzza?utm_source=unsplash&amp;utm_medium=referral&amp;utm_content=creditCopyTex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hyperlink" Target="https://www.youtube.com/watch?v=LWTew56lQTo"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hyperlink" Target="https://creativecommons.org/licenses/by-sa/4.0/" TargetMode="External"/><Relationship Id="rId4" Type="http://schemas.openxmlformats.org/officeDocument/2006/relationships/hyperlink" Target="https://openmoji.or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image" Target="../media/image32.jpe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F1C8B45A-DB53-B695-C192-7C2EE6611C13}"/>
              </a:ext>
            </a:extLst>
          </p:cNvPr>
          <p:cNvSpPr txBox="1"/>
          <p:nvPr/>
        </p:nvSpPr>
        <p:spPr>
          <a:xfrm>
            <a:off x="1841908" y="6319390"/>
            <a:ext cx="5616727"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050" dirty="0">
                <a:solidFill>
                  <a:schemeClr val="bg1"/>
                </a:solidFill>
                <a:latin typeface="+mj-lt"/>
                <a:cs typeface="Calibri"/>
              </a:rPr>
              <a:t>Images  L-R: </a:t>
            </a:r>
            <a:r>
              <a:rPr lang="en-GB" sz="1050" b="0" i="0" u="none" strike="noStrike" dirty="0">
                <a:solidFill>
                  <a:schemeClr val="bg1"/>
                </a:solidFill>
                <a:effectLst/>
                <a:latin typeface="+mj-lt"/>
                <a:hlinkClick r:id="rId3">
                  <a:extLst>
                    <a:ext uri="{A12FA001-AC4F-418D-AE19-62706E023703}">
                      <ahyp:hlinkClr xmlns:ahyp="http://schemas.microsoft.com/office/drawing/2018/hyperlinkcolor" val="tx"/>
                    </a:ext>
                  </a:extLst>
                </a:hlinkClick>
              </a:rPr>
              <a:t>National Assembly for Wales from Wales</a:t>
            </a:r>
            <a:r>
              <a:rPr lang="en-GB" sz="1050" b="0" i="0" dirty="0">
                <a:solidFill>
                  <a:schemeClr val="bg1"/>
                </a:solidFill>
                <a:effectLst/>
                <a:latin typeface="+mj-lt"/>
              </a:rPr>
              <a:t>, </a:t>
            </a:r>
            <a:r>
              <a:rPr lang="en-GB" sz="1050" b="0" i="0" u="none" strike="noStrike" dirty="0">
                <a:solidFill>
                  <a:schemeClr val="bg1"/>
                </a:solidFill>
                <a:effectLst/>
                <a:latin typeface="+mj-lt"/>
                <a:hlinkClick r:id="rId4">
                  <a:extLst>
                    <a:ext uri="{A12FA001-AC4F-418D-AE19-62706E023703}">
                      <ahyp:hlinkClr xmlns:ahyp="http://schemas.microsoft.com/office/drawing/2018/hyperlinkcolor" val="tx"/>
                    </a:ext>
                  </a:extLst>
                </a:hlinkClick>
              </a:rPr>
              <a:t>CC BY 2.0</a:t>
            </a:r>
            <a:r>
              <a:rPr lang="en-GB" sz="1050" b="0" i="0" dirty="0">
                <a:solidFill>
                  <a:schemeClr val="bg1"/>
                </a:solidFill>
                <a:effectLst/>
                <a:latin typeface="+mj-lt"/>
              </a:rPr>
              <a:t>, via Wikimedia Commons; </a:t>
            </a:r>
          </a:p>
          <a:p>
            <a:pPr algn="ctr"/>
            <a:r>
              <a:rPr lang="en-GB" sz="1050" dirty="0">
                <a:solidFill>
                  <a:schemeClr val="bg1"/>
                </a:solidFill>
                <a:latin typeface="+mj-lt"/>
                <a:ea typeface="+mn-lt"/>
                <a:cs typeface="+mn-lt"/>
              </a:rPr>
              <a:t>Photo by </a:t>
            </a:r>
            <a:r>
              <a:rPr lang="en-GB" sz="1050" dirty="0">
                <a:solidFill>
                  <a:schemeClr val="bg1"/>
                </a:solidFill>
                <a:latin typeface="+mj-lt"/>
                <a:ea typeface="+mn-lt"/>
                <a:cs typeface="+mn-lt"/>
                <a:hlinkClick r:id="rId5">
                  <a:extLst>
                    <a:ext uri="{A12FA001-AC4F-418D-AE19-62706E023703}">
                      <ahyp:hlinkClr xmlns:ahyp="http://schemas.microsoft.com/office/drawing/2018/hyperlinkcolor" val="tx"/>
                    </a:ext>
                  </a:extLst>
                </a:hlinkClick>
              </a:rPr>
              <a:t>Jon Tyson</a:t>
            </a:r>
            <a:r>
              <a:rPr lang="en-GB" sz="1050" dirty="0">
                <a:solidFill>
                  <a:schemeClr val="bg1"/>
                </a:solidFill>
                <a:latin typeface="+mj-lt"/>
                <a:ea typeface="+mn-lt"/>
                <a:cs typeface="+mn-lt"/>
              </a:rPr>
              <a:t> via </a:t>
            </a:r>
            <a:r>
              <a:rPr lang="en-GB" sz="1050" dirty="0" err="1">
                <a:solidFill>
                  <a:schemeClr val="bg1"/>
                </a:solidFill>
                <a:latin typeface="+mj-lt"/>
                <a:ea typeface="+mn-lt"/>
                <a:cs typeface="+mn-lt"/>
                <a:hlinkClick r:id="rId6">
                  <a:extLst>
                    <a:ext uri="{A12FA001-AC4F-418D-AE19-62706E023703}">
                      <ahyp:hlinkClr xmlns:ahyp="http://schemas.microsoft.com/office/drawing/2018/hyperlinkcolor" val="tx"/>
                    </a:ext>
                  </a:extLst>
                </a:hlinkClick>
              </a:rPr>
              <a:t>Unsplash</a:t>
            </a:r>
            <a:endParaRPr lang="en-GB" sz="1050" dirty="0">
              <a:solidFill>
                <a:schemeClr val="bg1"/>
              </a:solidFill>
              <a:latin typeface="+mj-lt"/>
              <a:ea typeface="Calibri"/>
              <a:cs typeface="Calibri"/>
            </a:endParaRPr>
          </a:p>
        </p:txBody>
      </p:sp>
      <p:pic>
        <p:nvPicPr>
          <p:cNvPr id="9" name="Picture 8">
            <a:extLst>
              <a:ext uri="{FF2B5EF4-FFF2-40B4-BE49-F238E27FC236}">
                <a16:creationId xmlns:a16="http://schemas.microsoft.com/office/drawing/2014/main" id="{0A02EA50-584D-432E-A77B-F639AF23EF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7" name="TextBox 6">
            <a:extLst>
              <a:ext uri="{FF2B5EF4-FFF2-40B4-BE49-F238E27FC236}">
                <a16:creationId xmlns:a16="http://schemas.microsoft.com/office/drawing/2014/main" id="{CD336AA2-D709-4B23-9EA4-946144602BF5}"/>
              </a:ext>
            </a:extLst>
          </p:cNvPr>
          <p:cNvSpPr txBox="1"/>
          <p:nvPr/>
        </p:nvSpPr>
        <p:spPr>
          <a:xfrm>
            <a:off x="308719" y="296654"/>
            <a:ext cx="8132500" cy="923330"/>
          </a:xfrm>
          <a:prstGeom prst="rect">
            <a:avLst/>
          </a:prstGeom>
          <a:noFill/>
        </p:spPr>
        <p:txBody>
          <a:bodyPr wrap="square">
            <a:spAutoFit/>
          </a:bodyPr>
          <a:lstStyle/>
          <a:p>
            <a:r>
              <a:rPr lang="en-GB" sz="5400" b="1" dirty="0">
                <a:solidFill>
                  <a:srgbClr val="FF0000"/>
                </a:solidFill>
                <a:latin typeface="Kristen ITC"/>
                <a:ea typeface="Kozuka Gothic Pro B"/>
              </a:rPr>
              <a:t>Starter</a:t>
            </a:r>
          </a:p>
        </p:txBody>
      </p:sp>
      <p:pic>
        <p:nvPicPr>
          <p:cNvPr id="4" name="Picture 3" descr="A person in a kilt standing on a bridge&#10;&#10;Description automatically generated">
            <a:extLst>
              <a:ext uri="{FF2B5EF4-FFF2-40B4-BE49-F238E27FC236}">
                <a16:creationId xmlns:a16="http://schemas.microsoft.com/office/drawing/2014/main" id="{EF9224C0-A756-D2E1-796F-707675708C2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3408" t="23864" r="21971" b="10008"/>
          <a:stretch/>
        </p:blipFill>
        <p:spPr>
          <a:xfrm>
            <a:off x="3955139" y="1272321"/>
            <a:ext cx="2809414" cy="4535094"/>
          </a:xfrm>
          <a:prstGeom prst="rect">
            <a:avLst/>
          </a:prstGeom>
        </p:spPr>
      </p:pic>
      <p:pic>
        <p:nvPicPr>
          <p:cNvPr id="6" name="Picture 5" descr="A couple of young girls in clothing&#10;&#10;Description automatically generated">
            <a:extLst>
              <a:ext uri="{FF2B5EF4-FFF2-40B4-BE49-F238E27FC236}">
                <a16:creationId xmlns:a16="http://schemas.microsoft.com/office/drawing/2014/main" id="{EA10A518-DA9B-B1C8-27CA-37514E8A935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8553" y="1272321"/>
            <a:ext cx="3015603" cy="4535094"/>
          </a:xfrm>
          <a:prstGeom prst="rect">
            <a:avLst/>
          </a:prstGeom>
        </p:spPr>
      </p:pic>
      <p:sp>
        <p:nvSpPr>
          <p:cNvPr id="11" name="TextBox 10">
            <a:extLst>
              <a:ext uri="{FF2B5EF4-FFF2-40B4-BE49-F238E27FC236}">
                <a16:creationId xmlns:a16="http://schemas.microsoft.com/office/drawing/2014/main" id="{3F663FE6-0343-23D4-787B-3C44C1C7D6A3}"/>
              </a:ext>
            </a:extLst>
          </p:cNvPr>
          <p:cNvSpPr txBox="1"/>
          <p:nvPr/>
        </p:nvSpPr>
        <p:spPr>
          <a:xfrm>
            <a:off x="6122840" y="4809213"/>
            <a:ext cx="2809414" cy="1200329"/>
          </a:xfrm>
          <a:prstGeom prst="rect">
            <a:avLst/>
          </a:prstGeom>
          <a:solidFill>
            <a:schemeClr val="bg1"/>
          </a:solidFill>
          <a:ln w="28575">
            <a:solidFill>
              <a:srgbClr val="FF0000"/>
            </a:solidFill>
            <a:prstDash val="sysDash"/>
          </a:ln>
        </p:spPr>
        <p:txBody>
          <a:bodyPr wrap="square">
            <a:spAutoFit/>
          </a:bodyPr>
          <a:lstStyle/>
          <a:p>
            <a:r>
              <a:rPr lang="en-GB" sz="2400" b="1" dirty="0">
                <a:latin typeface="Kristen ITC"/>
                <a:ea typeface="Kozuka Gothic Pro B"/>
              </a:rPr>
              <a:t>What do you notice about these pictures?</a:t>
            </a:r>
          </a:p>
        </p:txBody>
      </p:sp>
    </p:spTree>
    <p:extLst>
      <p:ext uri="{BB962C8B-B14F-4D97-AF65-F5344CB8AC3E}">
        <p14:creationId xmlns:p14="http://schemas.microsoft.com/office/powerpoint/2010/main" val="532778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group of women in traditional japanese dresses&#10;&#10;Description automatically generated">
            <a:extLst>
              <a:ext uri="{FF2B5EF4-FFF2-40B4-BE49-F238E27FC236}">
                <a16:creationId xmlns:a16="http://schemas.microsoft.com/office/drawing/2014/main" id="{46933261-35F1-237E-F2A2-791D9DB9E12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8444" r="1193" b="17255"/>
          <a:stretch/>
        </p:blipFill>
        <p:spPr>
          <a:xfrm>
            <a:off x="0" y="0"/>
            <a:ext cx="9144000" cy="6211669"/>
          </a:xfrm>
          <a:prstGeom prst="rect">
            <a:avLst/>
          </a:prstGeom>
        </p:spPr>
      </p:pic>
      <p:sp>
        <p:nvSpPr>
          <p:cNvPr id="2" name="Rectangle 1"/>
          <p:cNvSpPr/>
          <p:nvPr/>
        </p:nvSpPr>
        <p:spPr>
          <a:xfrm>
            <a:off x="755576" y="1547588"/>
            <a:ext cx="7848872" cy="461665"/>
          </a:xfrm>
          <a:prstGeom prst="rect">
            <a:avLst/>
          </a:prstGeom>
        </p:spPr>
        <p:txBody>
          <a:bodyPr wrap="square">
            <a:spAutoFit/>
          </a:bodyPr>
          <a:lstStyle/>
          <a:p>
            <a:pPr marL="285750" lvl="0" indent="-285750">
              <a:buFont typeface="Arial" panose="020B0604020202020204" pitchFamily="34" charset="0"/>
              <a:buChar char="•"/>
            </a:pPr>
            <a:endParaRPr lang="en-GB" sz="2400"/>
          </a:p>
        </p:txBody>
      </p:sp>
      <p:sp>
        <p:nvSpPr>
          <p:cNvPr id="14" name="TextBox 13"/>
          <p:cNvSpPr txBox="1"/>
          <p:nvPr/>
        </p:nvSpPr>
        <p:spPr>
          <a:xfrm>
            <a:off x="407009" y="454370"/>
            <a:ext cx="3211527" cy="830997"/>
          </a:xfrm>
          <a:prstGeom prst="rect">
            <a:avLst/>
          </a:prstGeom>
          <a:solidFill>
            <a:schemeClr val="bg1"/>
          </a:solidFill>
          <a:ln w="38100">
            <a:solidFill>
              <a:srgbClr val="FF0000"/>
            </a:solidFill>
          </a:ln>
        </p:spPr>
        <p:txBody>
          <a:bodyPr wrap="square" lIns="91440" tIns="45720" rIns="91440" bIns="45720" rtlCol="0" anchor="t">
            <a:spAutoFit/>
          </a:bodyPr>
          <a:lstStyle/>
          <a:p>
            <a:pPr algn="ctr"/>
            <a:r>
              <a:rPr lang="en-GB" sz="4800" b="1">
                <a:solidFill>
                  <a:srgbClr val="FF0000"/>
                </a:solidFill>
                <a:latin typeface="Kristen ITC"/>
                <a:ea typeface="Kozuka Gothic Pro B"/>
              </a:rPr>
              <a:t>Kimono</a:t>
            </a:r>
            <a:endParaRPr lang="en-GB" sz="4800" b="1" dirty="0">
              <a:solidFill>
                <a:srgbClr val="FF0000"/>
              </a:solidFill>
              <a:latin typeface="Kristen ITC"/>
              <a:ea typeface="Kozuka Gothic Pro B"/>
            </a:endParaRPr>
          </a:p>
        </p:txBody>
      </p:sp>
      <p:sp>
        <p:nvSpPr>
          <p:cNvPr id="10" name="Rectangle 9">
            <a:extLst>
              <a:ext uri="{FF2B5EF4-FFF2-40B4-BE49-F238E27FC236}">
                <a16:creationId xmlns:a16="http://schemas.microsoft.com/office/drawing/2014/main" id="{7F8BC905-8AD0-B4C0-F1E6-2B865F294D94}"/>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EC00C30D-4156-43DB-BBD3-B18471C50FA1}"/>
              </a:ext>
            </a:extLst>
          </p:cNvPr>
          <p:cNvSpPr txBox="1"/>
          <p:nvPr/>
        </p:nvSpPr>
        <p:spPr>
          <a:xfrm>
            <a:off x="3352800" y="6404429"/>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rPr>
              <a:t>Photo by </a:t>
            </a:r>
            <a:r>
              <a:rPr kumimoji="0" lang="en-US" altLang="en-US" sz="1200" b="0" i="0" u="none" strike="noStrike" cap="none" normalizeH="0" baseline="0" dirty="0">
                <a:ln>
                  <a:noFill/>
                </a:ln>
                <a:solidFill>
                  <a:schemeClr val="bg1"/>
                </a:solidFill>
                <a:effectLst/>
                <a:hlinkClick r:id="rId4">
                  <a:extLst>
                    <a:ext uri="{A12FA001-AC4F-418D-AE19-62706E023703}">
                      <ahyp:hlinkClr xmlns:ahyp="http://schemas.microsoft.com/office/drawing/2018/hyperlinkcolor" val="tx"/>
                    </a:ext>
                  </a:extLst>
                </a:hlinkClick>
              </a:rPr>
              <a:t>Elena Di Lecce</a:t>
            </a:r>
            <a:r>
              <a:rPr kumimoji="0" lang="en-US" altLang="en-US" sz="1200" b="0" i="0" u="none" strike="noStrike" cap="none" normalizeH="0" baseline="0" dirty="0">
                <a:ln>
                  <a:noFill/>
                </a:ln>
                <a:solidFill>
                  <a:schemeClr val="bg1"/>
                </a:solidFill>
                <a:effectLst/>
              </a:rPr>
              <a:t> on </a:t>
            </a:r>
            <a:r>
              <a:rPr kumimoji="0" lang="en-US" altLang="en-US" sz="1200" b="0" i="0" u="none" strike="noStrike" cap="none" normalizeH="0" baseline="0" dirty="0" err="1">
                <a:ln>
                  <a:noFill/>
                </a:ln>
                <a:solidFill>
                  <a:schemeClr val="bg1"/>
                </a:solidFill>
                <a:effectLst/>
                <a:hlinkClick r:id="rId5">
                  <a:extLst>
                    <a:ext uri="{A12FA001-AC4F-418D-AE19-62706E023703}">
                      <ahyp:hlinkClr xmlns:ahyp="http://schemas.microsoft.com/office/drawing/2018/hyperlinkcolor" val="tx"/>
                    </a:ext>
                  </a:extLst>
                </a:hlinkClick>
              </a:rPr>
              <a:t>Unsplash</a:t>
            </a:r>
            <a:endParaRPr kumimoji="0" lang="en-US" altLang="en-US" sz="1200" b="0" i="0" u="none" strike="noStrike" cap="none" normalizeH="0" baseline="0" dirty="0">
              <a:ln>
                <a:noFill/>
              </a:ln>
              <a:solidFill>
                <a:schemeClr val="bg1"/>
              </a:solidFill>
              <a:effectLst/>
            </a:endParaRPr>
          </a:p>
        </p:txBody>
      </p:sp>
      <p:pic>
        <p:nvPicPr>
          <p:cNvPr id="12" name="Picture 11">
            <a:extLst>
              <a:ext uri="{FF2B5EF4-FFF2-40B4-BE49-F238E27FC236}">
                <a16:creationId xmlns:a16="http://schemas.microsoft.com/office/drawing/2014/main" id="{24C88D6D-6FCD-4301-9B1F-73CA6492557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Tree>
    <p:extLst>
      <p:ext uri="{BB962C8B-B14F-4D97-AF65-F5344CB8AC3E}">
        <p14:creationId xmlns:p14="http://schemas.microsoft.com/office/powerpoint/2010/main" val="458265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077CA9-A812-FADC-1624-5F1347276F85}"/>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a:xfrm>
            <a:off x="755576" y="1547588"/>
            <a:ext cx="7848872" cy="461665"/>
          </a:xfrm>
          <a:prstGeom prst="rect">
            <a:avLst/>
          </a:prstGeom>
        </p:spPr>
        <p:txBody>
          <a:bodyPr wrap="square">
            <a:spAutoFit/>
          </a:bodyPr>
          <a:lstStyle/>
          <a:p>
            <a:pPr marL="285750" lvl="0" indent="-285750">
              <a:buFont typeface="Arial" panose="020B0604020202020204" pitchFamily="34" charset="0"/>
              <a:buChar char="•"/>
            </a:pPr>
            <a:endParaRPr lang="en-GB" sz="2400"/>
          </a:p>
        </p:txBody>
      </p:sp>
      <p:pic>
        <p:nvPicPr>
          <p:cNvPr id="8" name="Picture 7">
            <a:extLst>
              <a:ext uri="{FF2B5EF4-FFF2-40B4-BE49-F238E27FC236}">
                <a16:creationId xmlns:a16="http://schemas.microsoft.com/office/drawing/2014/main" id="{50191E37-6610-41B3-A33C-70702D8533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ADDFCB2F-DC5D-4C5E-885F-8D771BC9314B}"/>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r>
              <a:rPr lang="en-GB" sz="5400" b="1" dirty="0">
                <a:solidFill>
                  <a:srgbClr val="FF0000"/>
                </a:solidFill>
                <a:latin typeface="Kristen ITC"/>
                <a:ea typeface="Kozuka Gothic Pro B"/>
              </a:rPr>
              <a:t>Learning Objectives</a:t>
            </a:r>
          </a:p>
        </p:txBody>
      </p:sp>
      <p:sp>
        <p:nvSpPr>
          <p:cNvPr id="12" name="TextBox 11">
            <a:extLst>
              <a:ext uri="{FF2B5EF4-FFF2-40B4-BE49-F238E27FC236}">
                <a16:creationId xmlns:a16="http://schemas.microsoft.com/office/drawing/2014/main" id="{F410FDFB-CBB0-488A-BE83-25FA30285BCD}"/>
              </a:ext>
            </a:extLst>
          </p:cNvPr>
          <p:cNvSpPr txBox="1"/>
          <p:nvPr/>
        </p:nvSpPr>
        <p:spPr>
          <a:xfrm>
            <a:off x="3200400" y="635635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dirty="0">
                <a:solidFill>
                  <a:srgbClr val="FFFFFF"/>
                </a:solidFill>
                <a:cs typeface="Calibri"/>
              </a:rPr>
              <a:t>© The Japan Society 2026</a:t>
            </a:r>
            <a:endParaRPr lang="en-GB" dirty="0"/>
          </a:p>
        </p:txBody>
      </p:sp>
      <p:sp>
        <p:nvSpPr>
          <p:cNvPr id="10" name="TextBox 9">
            <a:extLst>
              <a:ext uri="{FF2B5EF4-FFF2-40B4-BE49-F238E27FC236}">
                <a16:creationId xmlns:a16="http://schemas.microsoft.com/office/drawing/2014/main" id="{4AABEE20-737F-4740-BA59-F055DFC77227}"/>
              </a:ext>
            </a:extLst>
          </p:cNvPr>
          <p:cNvSpPr txBox="1"/>
          <p:nvPr/>
        </p:nvSpPr>
        <p:spPr>
          <a:xfrm>
            <a:off x="539551" y="1728151"/>
            <a:ext cx="7848872" cy="3046988"/>
          </a:xfrm>
          <a:prstGeom prst="rect">
            <a:avLst/>
          </a:prstGeom>
          <a:noFill/>
        </p:spPr>
        <p:txBody>
          <a:bodyPr wrap="square">
            <a:spAutoFit/>
          </a:bodyPr>
          <a:lstStyle/>
          <a:p>
            <a:pPr marL="285750" indent="-285750">
              <a:buFont typeface="Arial" panose="020B0604020202020204" pitchFamily="34" charset="0"/>
              <a:buChar char="•"/>
              <a:defRPr/>
            </a:pPr>
            <a:r>
              <a:rPr lang="en-GB" sz="2400" dirty="0">
                <a:solidFill>
                  <a:prstClr val="black"/>
                </a:solidFill>
                <a:latin typeface="Kozuka Gothic Pro B" pitchFamily="34" charset="-128"/>
                <a:ea typeface="Kozuka Gothic Pro B" pitchFamily="34" charset="-128"/>
              </a:rPr>
              <a:t>To understand what kimono are, and why they are important in Japanese culture.</a:t>
            </a:r>
            <a:br>
              <a:rPr lang="en-GB" sz="2400" dirty="0">
                <a:solidFill>
                  <a:prstClr val="black"/>
                </a:solidFill>
                <a:latin typeface="Kozuka Gothic Pro B" pitchFamily="34" charset="-128"/>
                <a:ea typeface="Kozuka Gothic Pro B" pitchFamily="34" charset="-128"/>
              </a:rPr>
            </a:br>
            <a:endParaRPr lang="en-GB" sz="2400" dirty="0">
              <a:solidFill>
                <a:prstClr val="black"/>
              </a:solidFill>
              <a:latin typeface="Kozuka Gothic Pro B" pitchFamily="34" charset="-128"/>
              <a:ea typeface="Kozuka Gothic Pro B" pitchFamily="34" charset="-128"/>
            </a:endParaRPr>
          </a:p>
          <a:p>
            <a:pPr marL="285750" indent="-285750">
              <a:buFont typeface="Arial" panose="020B0604020202020204" pitchFamily="34" charset="0"/>
              <a:buChar char="•"/>
              <a:defRPr/>
            </a:pPr>
            <a:r>
              <a:rPr lang="en-GB" sz="2400" dirty="0">
                <a:solidFill>
                  <a:prstClr val="black"/>
                </a:solidFill>
                <a:latin typeface="Kozuka Gothic Pro B" pitchFamily="34" charset="-128"/>
                <a:ea typeface="Kozuka Gothic Pro B" pitchFamily="34" charset="-128"/>
              </a:rPr>
              <a:t>To understand what kimono designs and patterns represent and symbolise.</a:t>
            </a:r>
            <a:br>
              <a:rPr lang="en-GB" sz="2400" dirty="0">
                <a:solidFill>
                  <a:prstClr val="black"/>
                </a:solidFill>
                <a:latin typeface="Kozuka Gothic Pro B" pitchFamily="34" charset="-128"/>
                <a:ea typeface="Kozuka Gothic Pro B" pitchFamily="34" charset="-128"/>
              </a:rPr>
            </a:br>
            <a:endParaRPr lang="en-GB" sz="2400" dirty="0">
              <a:solidFill>
                <a:prstClr val="black"/>
              </a:solidFill>
              <a:latin typeface="Kozuka Gothic Pro B" pitchFamily="34" charset="-128"/>
              <a:ea typeface="Kozuka Gothic Pro B" pitchFamily="34" charset="-128"/>
            </a:endParaRPr>
          </a:p>
          <a:p>
            <a:pPr marL="285750" indent="-285750">
              <a:buFont typeface="Arial" panose="020B0604020202020204" pitchFamily="34" charset="0"/>
              <a:buChar char="•"/>
              <a:defRPr/>
            </a:pPr>
            <a:r>
              <a:rPr lang="en-GB" sz="2400" dirty="0">
                <a:solidFill>
                  <a:prstClr val="black"/>
                </a:solidFill>
                <a:latin typeface="Kozuka Gothic Pro B" pitchFamily="34" charset="-128"/>
                <a:ea typeface="Kozuka Gothic Pro B" pitchFamily="34" charset="-128"/>
              </a:rPr>
              <a:t>To design my own seasonal kimono pattern using cultural symbols and motifs.</a:t>
            </a:r>
          </a:p>
        </p:txBody>
      </p:sp>
    </p:spTree>
    <p:extLst>
      <p:ext uri="{BB962C8B-B14F-4D97-AF65-F5344CB8AC3E}">
        <p14:creationId xmlns:p14="http://schemas.microsoft.com/office/powerpoint/2010/main" val="35875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077CA9-A812-FADC-1624-5F1347276F85}"/>
              </a:ext>
            </a:extLst>
          </p:cNvPr>
          <p:cNvSpPr/>
          <p:nvPr/>
        </p:nvSpPr>
        <p:spPr>
          <a:xfrm>
            <a:off x="0" y="6210402"/>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50191E37-6610-41B3-A33C-70702D8533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ADDFCB2F-DC5D-4C5E-885F-8D771BC9314B}"/>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Key </a:t>
            </a:r>
            <a:r>
              <a:rPr lang="en-GB" sz="5400" b="1" dirty="0">
                <a:solidFill>
                  <a:srgbClr val="FF0000"/>
                </a:solidFill>
                <a:latin typeface="Kristen ITC"/>
                <a:ea typeface="Kozuka Gothic Pro B"/>
              </a:rPr>
              <a:t>W</a:t>
            </a:r>
            <a:r>
              <a:rPr kumimoji="0" lang="en-GB" sz="5400" b="1" i="0" u="none" strike="noStrike" kern="1200" cap="none" spc="0" normalizeH="0" baseline="0" noProof="0" dirty="0" err="1">
                <a:ln>
                  <a:noFill/>
                </a:ln>
                <a:solidFill>
                  <a:srgbClr val="FF0000"/>
                </a:solidFill>
                <a:effectLst/>
                <a:uLnTx/>
                <a:uFillTx/>
                <a:latin typeface="Kristen ITC"/>
                <a:ea typeface="Kozuka Gothic Pro B"/>
                <a:cs typeface="+mn-cs"/>
              </a:rPr>
              <a:t>ords</a:t>
            </a:r>
            <a:endParaRPr kumimoji="0" lang="en-GB" sz="5400" b="1" i="0" u="none" strike="noStrike" kern="1200" cap="none" spc="0" normalizeH="0" baseline="0" noProof="0" dirty="0">
              <a:ln>
                <a:noFill/>
              </a:ln>
              <a:solidFill>
                <a:srgbClr val="FF0000"/>
              </a:solidFill>
              <a:effectLst/>
              <a:uLnTx/>
              <a:uFillTx/>
              <a:latin typeface="Kristen ITC"/>
              <a:ea typeface="Kozuka Gothic Pro B"/>
              <a:cs typeface="+mn-cs"/>
            </a:endParaRPr>
          </a:p>
        </p:txBody>
      </p:sp>
      <p:sp>
        <p:nvSpPr>
          <p:cNvPr id="11" name="Rectangle 10">
            <a:extLst>
              <a:ext uri="{FF2B5EF4-FFF2-40B4-BE49-F238E27FC236}">
                <a16:creationId xmlns:a16="http://schemas.microsoft.com/office/drawing/2014/main" id="{D8986EA8-974E-45D4-9CA6-F914D504C7D1}"/>
              </a:ext>
            </a:extLst>
          </p:cNvPr>
          <p:cNvSpPr/>
          <p:nvPr/>
        </p:nvSpPr>
        <p:spPr>
          <a:xfrm>
            <a:off x="755576" y="1351582"/>
            <a:ext cx="7632847" cy="4985980"/>
          </a:xfrm>
          <a:prstGeom prst="rect">
            <a:avLst/>
          </a:prstGeom>
        </p:spPr>
        <p:txBody>
          <a:bodyPr wrap="square" lIns="91440" tIns="45720" rIns="91440" bIns="45720" anchor="t">
            <a:spAutoFit/>
          </a:bodyPr>
          <a:lstStyle/>
          <a:p>
            <a:pPr marL="342900" indent="-342900">
              <a:lnSpc>
                <a:spcPct val="150000"/>
              </a:lnSpc>
              <a:buFont typeface="Arial" panose="020B0604020202020204" pitchFamily="34" charset="0"/>
              <a:buChar char="•"/>
              <a:defRPr/>
            </a:pPr>
            <a:r>
              <a:rPr lang="en-GB" sz="2800" dirty="0">
                <a:solidFill>
                  <a:prstClr val="black"/>
                </a:solidFill>
                <a:latin typeface="Kozuka Gothic Pro B" pitchFamily="34" charset="-128"/>
                <a:ea typeface="Kozuka Gothic Pro B"/>
              </a:rPr>
              <a:t>Kimono</a:t>
            </a:r>
          </a:p>
          <a:p>
            <a:pPr marL="342900" indent="-342900">
              <a:lnSpc>
                <a:spcPct val="150000"/>
              </a:lnSpc>
              <a:buFont typeface="Arial" panose="020B0604020202020204" pitchFamily="34" charset="0"/>
              <a:buChar char="•"/>
              <a:defRPr/>
            </a:pPr>
            <a:r>
              <a:rPr lang="en-GB" sz="2800" dirty="0">
                <a:solidFill>
                  <a:prstClr val="black"/>
                </a:solidFill>
                <a:latin typeface="Kozuka Gothic Pro B" pitchFamily="34" charset="-128"/>
                <a:ea typeface="Kozuka Gothic Pro B"/>
              </a:rPr>
              <a:t>Obi</a:t>
            </a:r>
          </a:p>
          <a:p>
            <a:pPr marL="342900" indent="-342900">
              <a:lnSpc>
                <a:spcPct val="150000"/>
              </a:lnSpc>
              <a:buFont typeface="Arial" panose="020B0604020202020204" pitchFamily="34" charset="0"/>
              <a:buChar char="•"/>
              <a:defRPr/>
            </a:pPr>
            <a:r>
              <a:rPr lang="en-GB" sz="2800" dirty="0">
                <a:solidFill>
                  <a:prstClr val="black"/>
                </a:solidFill>
                <a:latin typeface="Kozuka Gothic Pro B" pitchFamily="34" charset="-128"/>
                <a:ea typeface="Kozuka Gothic Pro B"/>
              </a:rPr>
              <a:t>Traditional</a:t>
            </a:r>
          </a:p>
          <a:p>
            <a:pPr marL="342900" indent="-342900">
              <a:lnSpc>
                <a:spcPct val="150000"/>
              </a:lnSpc>
              <a:buFont typeface="Arial" panose="020B0604020202020204" pitchFamily="34" charset="0"/>
              <a:buChar char="•"/>
              <a:defRPr/>
            </a:pPr>
            <a:r>
              <a:rPr lang="en-GB" sz="2800" dirty="0">
                <a:solidFill>
                  <a:prstClr val="black"/>
                </a:solidFill>
                <a:latin typeface="Kozuka Gothic Pro B" pitchFamily="34" charset="-128"/>
                <a:ea typeface="Kozuka Gothic Pro B"/>
              </a:rPr>
              <a:t>Pattern</a:t>
            </a:r>
          </a:p>
          <a:p>
            <a:pPr marL="342900" indent="-342900">
              <a:lnSpc>
                <a:spcPct val="150000"/>
              </a:lnSpc>
              <a:buFont typeface="Arial" panose="020B0604020202020204" pitchFamily="34" charset="0"/>
              <a:buChar char="•"/>
              <a:defRPr/>
            </a:pPr>
            <a:r>
              <a:rPr lang="en-GB" sz="2800" dirty="0">
                <a:solidFill>
                  <a:prstClr val="black"/>
                </a:solidFill>
                <a:latin typeface="Kozuka Gothic Pro B" pitchFamily="34" charset="-128"/>
                <a:ea typeface="Kozuka Gothic Pro B"/>
              </a:rPr>
              <a:t>Motif</a:t>
            </a:r>
            <a:endParaRPr lang="en-GB" sz="2800" dirty="0">
              <a:solidFill>
                <a:prstClr val="black"/>
              </a:solidFill>
              <a:latin typeface="Kozuka Gothic Pro B" pitchFamily="34" charset="-128"/>
              <a:ea typeface="Kozuka Gothic Pro B" pitchFamily="34" charset="-128"/>
            </a:endParaRPr>
          </a:p>
          <a:p>
            <a:pPr marL="342900" indent="-342900">
              <a:lnSpc>
                <a:spcPct val="150000"/>
              </a:lnSpc>
              <a:buFont typeface="Arial" panose="020B0604020202020204" pitchFamily="34" charset="0"/>
              <a:buChar char="•"/>
              <a:defRPr/>
            </a:pPr>
            <a:r>
              <a:rPr lang="en-GB" sz="2800" dirty="0">
                <a:solidFill>
                  <a:prstClr val="black"/>
                </a:solidFill>
                <a:latin typeface="Kozuka Gothic Pro B" pitchFamily="34" charset="-128"/>
                <a:ea typeface="Kozuka Gothic Pro B"/>
              </a:rPr>
              <a:t>Geta and zori</a:t>
            </a:r>
          </a:p>
          <a:p>
            <a:pPr marL="342900" indent="-342900">
              <a:lnSpc>
                <a:spcPct val="150000"/>
              </a:lnSpc>
              <a:buFont typeface="Arial" panose="020B0604020202020204" pitchFamily="34" charset="0"/>
              <a:buChar char="•"/>
              <a:defRPr/>
            </a:pPr>
            <a:r>
              <a:rPr lang="en-GB" sz="2800" dirty="0">
                <a:solidFill>
                  <a:prstClr val="black"/>
                </a:solidFill>
                <a:latin typeface="Kozuka Gothic Pro B" pitchFamily="34" charset="-128"/>
                <a:ea typeface="Kozuka Gothic Pro B"/>
              </a:rPr>
              <a:t>Yukata</a:t>
            </a:r>
            <a:endParaRPr lang="en-GB" sz="2800" dirty="0">
              <a:solidFill>
                <a:prstClr val="black"/>
              </a:solidFill>
              <a:latin typeface="Kozuka Gothic Pro B" pitchFamily="34" charset="-128"/>
              <a:ea typeface="Kozuka Gothic Pro B" pitchFamily="34" charset="-128"/>
            </a:endParaRPr>
          </a:p>
          <a:p>
            <a:pPr marL="342900" indent="-342900">
              <a:buFont typeface="Arial" panose="020B0604020202020204" pitchFamily="34" charset="0"/>
              <a:buChar char="•"/>
              <a:defRPr/>
            </a:pPr>
            <a:endParaRPr lang="en-GB" sz="2400" b="1" dirty="0">
              <a:solidFill>
                <a:prstClr val="black"/>
              </a:solidFill>
              <a:latin typeface="Kozuka Gothic Pro B" pitchFamily="34" charset="-128"/>
              <a:ea typeface="Kozuka Gothic Pro B" pitchFamily="34" charset="-128"/>
            </a:endParaRPr>
          </a:p>
        </p:txBody>
      </p:sp>
      <p:sp>
        <p:nvSpPr>
          <p:cNvPr id="12" name="TextBox 11">
            <a:extLst>
              <a:ext uri="{FF2B5EF4-FFF2-40B4-BE49-F238E27FC236}">
                <a16:creationId xmlns:a16="http://schemas.microsoft.com/office/drawing/2014/main" id="{94BAADC1-1FB3-4200-92A0-489A3BCF0C88}"/>
              </a:ext>
            </a:extLst>
          </p:cNvPr>
          <p:cNvSpPr txBox="1"/>
          <p:nvPr/>
        </p:nvSpPr>
        <p:spPr>
          <a:xfrm>
            <a:off x="3200399" y="6395067"/>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dirty="0">
                <a:solidFill>
                  <a:srgbClr val="FFFFFF"/>
                </a:solidFill>
                <a:cs typeface="Calibri"/>
              </a:rPr>
              <a:t>© The Japan Society 2026</a:t>
            </a:r>
            <a:endParaRPr lang="en-GB" dirty="0"/>
          </a:p>
        </p:txBody>
      </p:sp>
      <p:pic>
        <p:nvPicPr>
          <p:cNvPr id="2050" name="Picture 2" descr="七五三のイラスト「仲良し姉弟」">
            <a:extLst>
              <a:ext uri="{FF2B5EF4-FFF2-40B4-BE49-F238E27FC236}">
                <a16:creationId xmlns:a16="http://schemas.microsoft.com/office/drawing/2014/main" id="{7A09D7B5-6487-40F0-B749-1F3DC884EA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885206"/>
            <a:ext cx="3810000" cy="2876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4167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BEA43-3BFE-8E59-BBE8-B1E8CD5BBF1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CAE6675-E65D-6718-DE6D-D1107CD5A9CB}"/>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C3F6CC6D-828F-8AA0-F891-E5D4FC4F5986}"/>
              </a:ext>
            </a:extLst>
          </p:cNvPr>
          <p:cNvSpPr/>
          <p:nvPr/>
        </p:nvSpPr>
        <p:spPr>
          <a:xfrm>
            <a:off x="755576" y="1547588"/>
            <a:ext cx="7848872" cy="461665"/>
          </a:xfrm>
          <a:prstGeom prst="rect">
            <a:avLst/>
          </a:prstGeom>
        </p:spPr>
        <p:txBody>
          <a:bodyPr wrap="square">
            <a:spAutoFit/>
          </a:bodyPr>
          <a:lstStyle/>
          <a:p>
            <a:pPr marL="285750" lvl="0" indent="-285750">
              <a:buFont typeface="Arial" panose="020B0604020202020204" pitchFamily="34" charset="0"/>
              <a:buChar char="•"/>
            </a:pPr>
            <a:endParaRPr lang="en-GB" sz="2400"/>
          </a:p>
        </p:txBody>
      </p:sp>
      <p:pic>
        <p:nvPicPr>
          <p:cNvPr id="8" name="Picture 7">
            <a:extLst>
              <a:ext uri="{FF2B5EF4-FFF2-40B4-BE49-F238E27FC236}">
                <a16:creationId xmlns:a16="http://schemas.microsoft.com/office/drawing/2014/main" id="{6384CBAC-3379-EAB4-58BF-91874A06FD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48E701D5-8E3C-47E5-39BF-C160E3B32A65}"/>
              </a:ext>
            </a:extLst>
          </p:cNvPr>
          <p:cNvSpPr txBox="1"/>
          <p:nvPr/>
        </p:nvSpPr>
        <p:spPr>
          <a:xfrm>
            <a:off x="539551" y="404664"/>
            <a:ext cx="7848872" cy="1200329"/>
          </a:xfrm>
          <a:prstGeom prst="rect">
            <a:avLst/>
          </a:prstGeom>
          <a:solidFill>
            <a:schemeClr val="bg1"/>
          </a:solidFill>
          <a:ln w="38100">
            <a:noFill/>
          </a:ln>
        </p:spPr>
        <p:txBody>
          <a:bodyPr wrap="square" lIns="91440" tIns="45720" rIns="91440" bIns="45720" rtlCol="0" anchor="t">
            <a:spAutoFit/>
          </a:bodyPr>
          <a:lstStyle/>
          <a:p>
            <a:r>
              <a:rPr lang="en-GB" sz="5400" b="1" dirty="0">
                <a:solidFill>
                  <a:srgbClr val="FF0000"/>
                </a:solidFill>
                <a:latin typeface="Kristen ITC"/>
                <a:ea typeface="Kozuka Gothic Pro B"/>
              </a:rPr>
              <a:t>Kimono </a:t>
            </a:r>
            <a:r>
              <a:rPr lang="ja-JP" altLang="en-US" sz="5400" b="1" dirty="0">
                <a:solidFill>
                  <a:srgbClr val="FF0000"/>
                </a:solidFill>
                <a:latin typeface="Kristen ITC"/>
                <a:ea typeface="Kozuka Gothic Pro B"/>
              </a:rPr>
              <a:t>着物</a:t>
            </a:r>
          </a:p>
          <a:p>
            <a:endParaRPr lang="en-US" dirty="0"/>
          </a:p>
        </p:txBody>
      </p:sp>
      <p:sp>
        <p:nvSpPr>
          <p:cNvPr id="12" name="TextBox 11">
            <a:extLst>
              <a:ext uri="{FF2B5EF4-FFF2-40B4-BE49-F238E27FC236}">
                <a16:creationId xmlns:a16="http://schemas.microsoft.com/office/drawing/2014/main" id="{7ABC109A-BDC7-461B-F180-3FA21914FF5A}"/>
              </a:ext>
            </a:extLst>
          </p:cNvPr>
          <p:cNvSpPr txBox="1"/>
          <p:nvPr/>
        </p:nvSpPr>
        <p:spPr>
          <a:xfrm>
            <a:off x="3200400" y="6378912"/>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dirty="0">
                <a:solidFill>
                  <a:srgbClr val="FFFFFF"/>
                </a:solidFill>
                <a:cs typeface="Calibri"/>
              </a:rPr>
              <a:t>© The Japan Society 2026</a:t>
            </a:r>
            <a:endParaRPr lang="en-GB" dirty="0"/>
          </a:p>
        </p:txBody>
      </p:sp>
      <p:sp>
        <p:nvSpPr>
          <p:cNvPr id="10" name="TextBox 9">
            <a:extLst>
              <a:ext uri="{FF2B5EF4-FFF2-40B4-BE49-F238E27FC236}">
                <a16:creationId xmlns:a16="http://schemas.microsoft.com/office/drawing/2014/main" id="{D9563D16-BBD4-4F6E-95F2-2910A047D59F}"/>
              </a:ext>
            </a:extLst>
          </p:cNvPr>
          <p:cNvSpPr txBox="1"/>
          <p:nvPr/>
        </p:nvSpPr>
        <p:spPr>
          <a:xfrm>
            <a:off x="539551" y="1663495"/>
            <a:ext cx="4011802" cy="3139321"/>
          </a:xfrm>
          <a:prstGeom prst="rect">
            <a:avLst/>
          </a:prstGeom>
          <a:noFill/>
        </p:spPr>
        <p:txBody>
          <a:bodyPr wrap="square">
            <a:spAutoFit/>
          </a:bodyPr>
          <a:lstStyle/>
          <a:p>
            <a:pPr marL="342900" indent="-342900">
              <a:buFont typeface="Arial" panose="020B0604020202020204" pitchFamily="34" charset="0"/>
              <a:buChar char="•"/>
              <a:defRPr/>
            </a:pPr>
            <a:r>
              <a:rPr lang="en-GB" sz="2200" dirty="0">
                <a:solidFill>
                  <a:prstClr val="black"/>
                </a:solidFill>
                <a:latin typeface="Kozuka Gothic Pro B" pitchFamily="34" charset="-128"/>
                <a:ea typeface="Kozuka Gothic Pro B" pitchFamily="34" charset="-128"/>
              </a:rPr>
              <a:t>Kimono means “thing to wear” in Japanese.</a:t>
            </a:r>
          </a:p>
          <a:p>
            <a:pPr marL="342900" indent="-342900">
              <a:buFont typeface="Arial" panose="020B0604020202020204" pitchFamily="34" charset="0"/>
              <a:buChar char="•"/>
              <a:defRPr/>
            </a:pPr>
            <a:endParaRPr lang="en-GB" sz="2200" dirty="0">
              <a:solidFill>
                <a:prstClr val="black"/>
              </a:solidFill>
              <a:latin typeface="Kozuka Gothic Pro B" pitchFamily="34" charset="-128"/>
              <a:ea typeface="Kozuka Gothic Pro B" pitchFamily="34" charset="-128"/>
            </a:endParaRPr>
          </a:p>
          <a:p>
            <a:pPr marL="342900" indent="-342900">
              <a:buFont typeface="Arial" panose="020B0604020202020204" pitchFamily="34" charset="0"/>
              <a:buChar char="•"/>
              <a:defRPr/>
            </a:pPr>
            <a:r>
              <a:rPr lang="en-GB" sz="2200" dirty="0">
                <a:solidFill>
                  <a:prstClr val="black"/>
                </a:solidFill>
                <a:latin typeface="Kozuka Gothic Pro B" pitchFamily="34" charset="-128"/>
                <a:ea typeface="Kozuka Gothic Pro B" pitchFamily="34" charset="-128"/>
              </a:rPr>
              <a:t>It’s a traditional type of Japanese clothing, worn by both men and women.</a:t>
            </a:r>
          </a:p>
          <a:p>
            <a:pPr marL="342900" indent="-342900">
              <a:buFont typeface="Arial" panose="020B0604020202020204" pitchFamily="34" charset="0"/>
              <a:buChar char="•"/>
              <a:defRPr/>
            </a:pPr>
            <a:endParaRPr lang="en-GB" sz="2200" dirty="0">
              <a:solidFill>
                <a:prstClr val="black"/>
              </a:solidFill>
              <a:latin typeface="Kozuka Gothic Pro B" pitchFamily="34" charset="-128"/>
              <a:ea typeface="Kozuka Gothic Pro B" pitchFamily="34" charset="-128"/>
            </a:endParaRPr>
          </a:p>
          <a:p>
            <a:pPr marL="342900" indent="-342900">
              <a:buFont typeface="Arial" panose="020B0604020202020204" pitchFamily="34" charset="0"/>
              <a:buChar char="•"/>
              <a:defRPr/>
            </a:pPr>
            <a:r>
              <a:rPr lang="en-GB" sz="2200" dirty="0">
                <a:solidFill>
                  <a:prstClr val="black"/>
                </a:solidFill>
                <a:latin typeface="Kozuka Gothic Pro B" pitchFamily="34" charset="-128"/>
                <a:ea typeface="Kozuka Gothic Pro B" pitchFamily="34" charset="-128"/>
              </a:rPr>
              <a:t>Kimono is the national dress of Japan.</a:t>
            </a:r>
          </a:p>
        </p:txBody>
      </p:sp>
      <p:pic>
        <p:nvPicPr>
          <p:cNvPr id="11" name="Picture 10" descr="A person and person wearing traditional japanese clothing&#10;&#10;Description automatically generated">
            <a:extLst>
              <a:ext uri="{FF2B5EF4-FFF2-40B4-BE49-F238E27FC236}">
                <a16:creationId xmlns:a16="http://schemas.microsoft.com/office/drawing/2014/main" id="{C27D1EE6-1E52-4D62-A13D-82C329A10A0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823" r="33005"/>
          <a:stretch/>
        </p:blipFill>
        <p:spPr>
          <a:xfrm>
            <a:off x="4854747" y="1352966"/>
            <a:ext cx="3729056" cy="3801888"/>
          </a:xfrm>
          <a:prstGeom prst="rect">
            <a:avLst/>
          </a:prstGeom>
        </p:spPr>
      </p:pic>
      <p:sp>
        <p:nvSpPr>
          <p:cNvPr id="19" name="TextBox 18">
            <a:extLst>
              <a:ext uri="{FF2B5EF4-FFF2-40B4-BE49-F238E27FC236}">
                <a16:creationId xmlns:a16="http://schemas.microsoft.com/office/drawing/2014/main" id="{0EB6BB8B-86C1-456C-B0B6-60D54BBBB3C3}"/>
              </a:ext>
            </a:extLst>
          </p:cNvPr>
          <p:cNvSpPr txBox="1"/>
          <p:nvPr/>
        </p:nvSpPr>
        <p:spPr>
          <a:xfrm>
            <a:off x="553225" y="5288367"/>
            <a:ext cx="8253574" cy="830997"/>
          </a:xfrm>
          <a:prstGeom prst="rect">
            <a:avLst/>
          </a:prstGeom>
          <a:noFill/>
          <a:ln w="28575">
            <a:solidFill>
              <a:srgbClr val="FF0000"/>
            </a:solidFill>
            <a:prstDash val="dash"/>
          </a:ln>
        </p:spPr>
        <p:txBody>
          <a:bodyPr wrap="square">
            <a:spAutoFit/>
          </a:bodyPr>
          <a:lstStyle/>
          <a:p>
            <a:pPr>
              <a:defRPr/>
            </a:pPr>
            <a:r>
              <a:rPr lang="en-GB" sz="2400" dirty="0">
                <a:solidFill>
                  <a:prstClr val="black"/>
                </a:solidFill>
                <a:latin typeface="Kozuka Gothic Pro B" pitchFamily="34" charset="-128"/>
                <a:ea typeface="Kozuka Gothic Pro B" pitchFamily="34" charset="-128"/>
              </a:rPr>
              <a:t>Look at the photo: what </a:t>
            </a:r>
            <a:r>
              <a:rPr lang="en-GB" sz="2400" b="1" dirty="0">
                <a:solidFill>
                  <a:prstClr val="black"/>
                </a:solidFill>
                <a:latin typeface="Kozuka Gothic Pro B" pitchFamily="34" charset="-128"/>
                <a:ea typeface="Kozuka Gothic Pro B" pitchFamily="34" charset="-128"/>
              </a:rPr>
              <a:t>similarities</a:t>
            </a:r>
            <a:r>
              <a:rPr lang="en-GB" sz="2400" dirty="0">
                <a:solidFill>
                  <a:prstClr val="black"/>
                </a:solidFill>
                <a:latin typeface="Kozuka Gothic Pro B" pitchFamily="34" charset="-128"/>
                <a:ea typeface="Kozuka Gothic Pro B" pitchFamily="34" charset="-128"/>
              </a:rPr>
              <a:t> </a:t>
            </a:r>
            <a:r>
              <a:rPr lang="en-GB" sz="2400" b="1" dirty="0">
                <a:solidFill>
                  <a:prstClr val="black"/>
                </a:solidFill>
                <a:latin typeface="Kozuka Gothic Pro B" pitchFamily="34" charset="-128"/>
                <a:ea typeface="Kozuka Gothic Pro B" pitchFamily="34" charset="-128"/>
              </a:rPr>
              <a:t>and differences </a:t>
            </a:r>
            <a:r>
              <a:rPr lang="en-GB" sz="2400" dirty="0">
                <a:solidFill>
                  <a:prstClr val="black"/>
                </a:solidFill>
                <a:latin typeface="Kozuka Gothic Pro B" pitchFamily="34" charset="-128"/>
                <a:ea typeface="Kozuka Gothic Pro B" pitchFamily="34" charset="-128"/>
              </a:rPr>
              <a:t>can you spot between the </a:t>
            </a:r>
            <a:r>
              <a:rPr lang="en-GB" sz="2400" b="1" dirty="0">
                <a:solidFill>
                  <a:prstClr val="black"/>
                </a:solidFill>
                <a:latin typeface="Kozuka Gothic Pro B" pitchFamily="34" charset="-128"/>
                <a:ea typeface="Kozuka Gothic Pro B" pitchFamily="34" charset="-128"/>
              </a:rPr>
              <a:t>man and woman’s kimono</a:t>
            </a:r>
            <a:r>
              <a:rPr lang="en-GB" sz="2400" dirty="0">
                <a:solidFill>
                  <a:prstClr val="black"/>
                </a:solidFill>
                <a:latin typeface="Kozuka Gothic Pro B" pitchFamily="34" charset="-128"/>
                <a:ea typeface="Kozuka Gothic Pro B" pitchFamily="34" charset="-128"/>
              </a:rPr>
              <a:t>?</a:t>
            </a:r>
          </a:p>
        </p:txBody>
      </p:sp>
    </p:spTree>
    <p:extLst>
      <p:ext uri="{BB962C8B-B14F-4D97-AF65-F5344CB8AC3E}">
        <p14:creationId xmlns:p14="http://schemas.microsoft.com/office/powerpoint/2010/main" val="3513781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5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3C4B9-9047-E76F-2FA1-2921DD3C7D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13CD394-0C0E-3FC8-0635-B67F6E138048}"/>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095B1E09-1BEE-D2FE-B253-B9645AE1DDC9}"/>
              </a:ext>
            </a:extLst>
          </p:cNvPr>
          <p:cNvSpPr/>
          <p:nvPr/>
        </p:nvSpPr>
        <p:spPr>
          <a:xfrm>
            <a:off x="755576" y="1547588"/>
            <a:ext cx="7848872" cy="461665"/>
          </a:xfrm>
          <a:prstGeom prst="rect">
            <a:avLst/>
          </a:prstGeom>
        </p:spPr>
        <p:txBody>
          <a:bodyPr wrap="square">
            <a:spAutoFit/>
          </a:bodyPr>
          <a:lstStyle/>
          <a:p>
            <a:pPr marL="285750" lvl="0" indent="-285750">
              <a:buFont typeface="Arial" panose="020B0604020202020204" pitchFamily="34" charset="0"/>
              <a:buChar char="•"/>
            </a:pPr>
            <a:endParaRPr lang="en-GB" sz="2400"/>
          </a:p>
        </p:txBody>
      </p:sp>
      <p:pic>
        <p:nvPicPr>
          <p:cNvPr id="8" name="Picture 7">
            <a:extLst>
              <a:ext uri="{FF2B5EF4-FFF2-40B4-BE49-F238E27FC236}">
                <a16:creationId xmlns:a16="http://schemas.microsoft.com/office/drawing/2014/main" id="{B65E3539-D8C8-E179-2908-8914E88CBC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4D2C06E0-02C6-3AAA-6E23-C701530638DE}"/>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r>
              <a:rPr lang="en-GB" sz="5400" b="1">
                <a:solidFill>
                  <a:srgbClr val="FF0000"/>
                </a:solidFill>
                <a:latin typeface="Kristen ITC"/>
                <a:ea typeface="Kozuka Gothic Pro B"/>
              </a:rPr>
              <a:t>Kimono</a:t>
            </a:r>
            <a:endParaRPr lang="en-US"/>
          </a:p>
        </p:txBody>
      </p:sp>
      <p:sp>
        <p:nvSpPr>
          <p:cNvPr id="12" name="TextBox 11">
            <a:extLst>
              <a:ext uri="{FF2B5EF4-FFF2-40B4-BE49-F238E27FC236}">
                <a16:creationId xmlns:a16="http://schemas.microsoft.com/office/drawing/2014/main" id="{816683DA-66CF-0408-332E-CFA331AD2E26}"/>
              </a:ext>
            </a:extLst>
          </p:cNvPr>
          <p:cNvSpPr txBox="1"/>
          <p:nvPr/>
        </p:nvSpPr>
        <p:spPr>
          <a:xfrm>
            <a:off x="855566" y="6319390"/>
            <a:ext cx="7432867"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100" dirty="0">
                <a:solidFill>
                  <a:schemeClr val="bg1"/>
                </a:solidFill>
                <a:latin typeface="+mj-lt"/>
              </a:rPr>
              <a:t>Image: </a:t>
            </a:r>
            <a:r>
              <a:rPr lang="en-GB" sz="1100" b="0" i="0" dirty="0">
                <a:solidFill>
                  <a:schemeClr val="bg1"/>
                </a:solidFill>
                <a:effectLst/>
                <a:latin typeface="+mj-lt"/>
              </a:rPr>
              <a:t>The Miriam and Ira D. Wallach Division of Art, Prints and Photographs: Picture Collection, The New York Public Library. "Japanese boys in (</a:t>
            </a:r>
            <a:r>
              <a:rPr lang="en-GB" sz="1100" b="0" i="0" dirty="0" err="1">
                <a:solidFill>
                  <a:schemeClr val="bg1"/>
                </a:solidFill>
                <a:effectLst/>
                <a:latin typeface="+mj-lt"/>
              </a:rPr>
              <a:t>Kodomo</a:t>
            </a:r>
            <a:r>
              <a:rPr lang="en-GB" sz="1100" b="0" i="0" dirty="0">
                <a:solidFill>
                  <a:schemeClr val="bg1"/>
                </a:solidFill>
                <a:effectLst/>
                <a:latin typeface="+mj-lt"/>
              </a:rPr>
              <a:t>) country." </a:t>
            </a:r>
            <a:r>
              <a:rPr lang="en-GB" sz="1100" b="0" i="1" dirty="0">
                <a:solidFill>
                  <a:schemeClr val="bg1"/>
                </a:solidFill>
                <a:effectLst/>
                <a:latin typeface="+mj-lt"/>
              </a:rPr>
              <a:t>The New York Public Library Digital Collections</a:t>
            </a:r>
            <a:r>
              <a:rPr lang="en-GB" sz="1100" b="0" i="0" dirty="0">
                <a:solidFill>
                  <a:schemeClr val="bg1"/>
                </a:solidFill>
                <a:effectLst/>
                <a:latin typeface="+mj-lt"/>
              </a:rPr>
              <a:t>. 1913. </a:t>
            </a:r>
            <a:endParaRPr lang="en-GB" sz="1100" dirty="0">
              <a:solidFill>
                <a:schemeClr val="bg1"/>
              </a:solidFill>
              <a:latin typeface="+mj-lt"/>
            </a:endParaRPr>
          </a:p>
        </p:txBody>
      </p:sp>
      <p:sp>
        <p:nvSpPr>
          <p:cNvPr id="10" name="TextBox 9">
            <a:extLst>
              <a:ext uri="{FF2B5EF4-FFF2-40B4-BE49-F238E27FC236}">
                <a16:creationId xmlns:a16="http://schemas.microsoft.com/office/drawing/2014/main" id="{B86DEAE1-1ED0-40FF-BB48-4A090635D748}"/>
              </a:ext>
            </a:extLst>
          </p:cNvPr>
          <p:cNvSpPr txBox="1"/>
          <p:nvPr/>
        </p:nvSpPr>
        <p:spPr>
          <a:xfrm>
            <a:off x="539551" y="1937552"/>
            <a:ext cx="3700756" cy="2677656"/>
          </a:xfrm>
          <a:prstGeom prst="rect">
            <a:avLst/>
          </a:prstGeom>
          <a:noFill/>
        </p:spPr>
        <p:txBody>
          <a:bodyPr wrap="square">
            <a:spAutoFit/>
          </a:bodyPr>
          <a:lstStyle/>
          <a:p>
            <a:pPr>
              <a:defRPr/>
            </a:pPr>
            <a:r>
              <a:rPr lang="en-GB" sz="2400" dirty="0">
                <a:solidFill>
                  <a:prstClr val="black"/>
                </a:solidFill>
                <a:latin typeface="Kozuka Gothic Pro B" pitchFamily="34" charset="-128"/>
                <a:ea typeface="Kozuka Gothic Pro B" pitchFamily="34" charset="-128"/>
              </a:rPr>
              <a:t>Historically, kimono were worn in Japan as everyday clothing.</a:t>
            </a:r>
          </a:p>
          <a:p>
            <a:pPr>
              <a:defRPr/>
            </a:pPr>
            <a:endParaRPr lang="en-GB" sz="2400" dirty="0">
              <a:solidFill>
                <a:prstClr val="black"/>
              </a:solidFill>
              <a:latin typeface="Kozuka Gothic Pro B" pitchFamily="34" charset="-128"/>
              <a:ea typeface="Kozuka Gothic Pro B" pitchFamily="34" charset="-128"/>
            </a:endParaRPr>
          </a:p>
          <a:p>
            <a:pPr>
              <a:defRPr/>
            </a:pPr>
            <a:r>
              <a:rPr lang="en-GB" sz="2400" dirty="0">
                <a:solidFill>
                  <a:prstClr val="black"/>
                </a:solidFill>
                <a:latin typeface="Kozuka Gothic Pro B" pitchFamily="34" charset="-128"/>
                <a:ea typeface="Kozuka Gothic Pro B" pitchFamily="34" charset="-128"/>
              </a:rPr>
              <a:t>Nowadays, they are only worn for special and formal occasions.</a:t>
            </a:r>
          </a:p>
        </p:txBody>
      </p:sp>
      <p:pic>
        <p:nvPicPr>
          <p:cNvPr id="4" name="Picture 3" descr="A group of children in traditional robes&#10;&#10;Description automatically generated">
            <a:extLst>
              <a:ext uri="{FF2B5EF4-FFF2-40B4-BE49-F238E27FC236}">
                <a16:creationId xmlns:a16="http://schemas.microsoft.com/office/drawing/2014/main" id="{C02C48AA-6246-4C30-5916-9FABBD36C47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412" r="31788" b="5954"/>
          <a:stretch/>
        </p:blipFill>
        <p:spPr>
          <a:xfrm>
            <a:off x="4736683" y="1070421"/>
            <a:ext cx="3633033" cy="4343018"/>
          </a:xfrm>
          <a:prstGeom prst="rect">
            <a:avLst/>
          </a:prstGeom>
        </p:spPr>
      </p:pic>
    </p:spTree>
    <p:extLst>
      <p:ext uri="{BB962C8B-B14F-4D97-AF65-F5344CB8AC3E}">
        <p14:creationId xmlns:p14="http://schemas.microsoft.com/office/powerpoint/2010/main" val="2318292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C95A0-AB14-C084-712A-C51DB72920E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D01E473-332E-F463-5448-5F3B947949D7}"/>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A8874B61-44B1-D94C-F1F3-B6C6B4B7DE22}"/>
              </a:ext>
            </a:extLst>
          </p:cNvPr>
          <p:cNvSpPr/>
          <p:nvPr/>
        </p:nvSpPr>
        <p:spPr>
          <a:xfrm>
            <a:off x="755576" y="1547588"/>
            <a:ext cx="7848872"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a:ea typeface="Calibri"/>
              <a:cs typeface="Calibri"/>
            </a:endParaRPr>
          </a:p>
          <a:p>
            <a:pPr marL="342900" marR="0" lvl="0" indent="-342900" algn="l" defTabSz="914400" rtl="0" eaLnBrk="1" fontAlgn="auto" latinLnBrk="0" hangingPunct="1">
              <a:lnSpc>
                <a:spcPct val="100000"/>
              </a:lnSpc>
              <a:spcBef>
                <a:spcPts val="0"/>
              </a:spcBef>
              <a:spcAft>
                <a:spcPts val="0"/>
              </a:spcAft>
              <a:buClrTx/>
              <a:buSzTx/>
              <a:buFont typeface="Calibri"/>
              <a:buChar char="-"/>
              <a:tabLst/>
              <a:defRPr/>
            </a:pPr>
            <a:endParaRPr kumimoji="0" lang="en-GB" sz="2400" b="0" i="0" u="none" strike="noStrike" kern="1200" cap="none" spc="0" normalizeH="0" baseline="0" noProof="0" dirty="0">
              <a:ln>
                <a:noFill/>
              </a:ln>
              <a:solidFill>
                <a:prstClr val="black"/>
              </a:solidFill>
              <a:effectLst/>
              <a:uLnTx/>
              <a:uFillTx/>
              <a:latin typeface="Calibri"/>
              <a:ea typeface="Calibri"/>
              <a:cs typeface="Calibri"/>
            </a:endParaRPr>
          </a:p>
        </p:txBody>
      </p:sp>
      <p:pic>
        <p:nvPicPr>
          <p:cNvPr id="8" name="Picture 7">
            <a:extLst>
              <a:ext uri="{FF2B5EF4-FFF2-40B4-BE49-F238E27FC236}">
                <a16:creationId xmlns:a16="http://schemas.microsoft.com/office/drawing/2014/main" id="{5586A311-31A5-77F3-AE84-693AFC61FF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BEB442BC-9D65-884E-2A40-FD07078A8A77}"/>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a:ln>
                  <a:noFill/>
                </a:ln>
                <a:solidFill>
                  <a:srgbClr val="FF0000"/>
                </a:solidFill>
                <a:effectLst/>
                <a:uLnTx/>
                <a:uFillTx/>
                <a:latin typeface="Kristen ITC"/>
                <a:ea typeface="Kozuka Gothic Pro B"/>
                <a:cs typeface="+mn-cs"/>
              </a:rPr>
              <a:t>Video</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B707D57E-5EF2-E4EC-7536-BE40C5189563}"/>
              </a:ext>
            </a:extLst>
          </p:cNvPr>
          <p:cNvSpPr/>
          <p:nvPr/>
        </p:nvSpPr>
        <p:spPr>
          <a:xfrm>
            <a:off x="755576" y="1576839"/>
            <a:ext cx="7848872" cy="267765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Calibri"/>
              <a:ea typeface="Kozuka Gothic Pro B"/>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Calibri"/>
              <a:ea typeface="Kozuka Gothic Pro B"/>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Calibri"/>
              <a:ea typeface="Kozuka Gothic Pro B"/>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Calibri"/>
              <a:ea typeface="Kozuka Gothic Pro B"/>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Calibri"/>
              <a:ea typeface="Kozuka Gothic Pro B"/>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Calibri"/>
              <a:ea typeface="Kozuka Gothic Pro B"/>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Calibri"/>
              <a:ea typeface="Kozuka Gothic Pro B"/>
              <a:cs typeface="Calibri"/>
            </a:endParaRPr>
          </a:p>
        </p:txBody>
      </p:sp>
      <p:sp>
        <p:nvSpPr>
          <p:cNvPr id="12" name="TextBox 11">
            <a:extLst>
              <a:ext uri="{FF2B5EF4-FFF2-40B4-BE49-F238E27FC236}">
                <a16:creationId xmlns:a16="http://schemas.microsoft.com/office/drawing/2014/main" id="{2D9A5C96-EDC8-C69C-B7E8-6E9889ACCB70}"/>
              </a:ext>
            </a:extLst>
          </p:cNvPr>
          <p:cNvSpPr txBox="1"/>
          <p:nvPr/>
        </p:nvSpPr>
        <p:spPr>
          <a:xfrm>
            <a:off x="3200398" y="635635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8B913B23-7513-460F-AE34-A179A25E5625}"/>
              </a:ext>
            </a:extLst>
          </p:cNvPr>
          <p:cNvSpPr txBox="1"/>
          <p:nvPr/>
        </p:nvSpPr>
        <p:spPr>
          <a:xfrm>
            <a:off x="539551" y="1470940"/>
            <a:ext cx="8064897" cy="461665"/>
          </a:xfrm>
          <a:prstGeom prst="rect">
            <a:avLst/>
          </a:prstGeom>
          <a:noFill/>
        </p:spPr>
        <p:txBody>
          <a:bodyPr wrap="square">
            <a:spAutoFit/>
          </a:bodyPr>
          <a:lstStyle/>
          <a:p>
            <a:pPr>
              <a:defRPr/>
            </a:pPr>
            <a:r>
              <a:rPr lang="en-GB" sz="2400" b="1" dirty="0">
                <a:solidFill>
                  <a:prstClr val="black"/>
                </a:solidFill>
                <a:latin typeface="Kozuka Gothic Pro B" pitchFamily="34" charset="-128"/>
                <a:ea typeface="Kozuka Gothic Pro B" pitchFamily="34" charset="-128"/>
              </a:rPr>
              <a:t>Let’s discover more!</a:t>
            </a:r>
            <a:r>
              <a:rPr lang="en-GB" sz="2400" b="1" dirty="0">
                <a:latin typeface="Kozuka Gothic Pro B" pitchFamily="34" charset="-128"/>
                <a:ea typeface="Kozuka Gothic Pro B" pitchFamily="34" charset="-128"/>
              </a:rPr>
              <a:t> </a:t>
            </a:r>
            <a:r>
              <a:rPr lang="en-GB" sz="2400" b="1" dirty="0">
                <a:latin typeface="Kozuka Gothic Pro B" pitchFamily="34" charset="-128"/>
                <a:ea typeface="Kozuka Gothic Pro B" pitchFamily="34" charset="-128"/>
                <a:hlinkClick r:id="rId4">
                  <a:extLst>
                    <a:ext uri="{A12FA001-AC4F-418D-AE19-62706E023703}">
                      <ahyp:hlinkClr xmlns:ahyp="http://schemas.microsoft.com/office/drawing/2018/hyperlinkcolor" val="tx"/>
                    </a:ext>
                  </a:extLst>
                </a:hlinkClick>
              </a:rPr>
              <a:t>Watch the video</a:t>
            </a:r>
            <a:r>
              <a:rPr lang="en-GB" sz="2400" b="1" dirty="0">
                <a:solidFill>
                  <a:prstClr val="black"/>
                </a:solidFill>
                <a:latin typeface="Kozuka Gothic Pro B" pitchFamily="34" charset="-128"/>
                <a:ea typeface="Kozuka Gothic Pro B" pitchFamily="34" charset="-128"/>
              </a:rPr>
              <a:t>:</a:t>
            </a:r>
          </a:p>
        </p:txBody>
      </p:sp>
      <p:sp>
        <p:nvSpPr>
          <p:cNvPr id="13" name="TextBox 12">
            <a:extLst>
              <a:ext uri="{FF2B5EF4-FFF2-40B4-BE49-F238E27FC236}">
                <a16:creationId xmlns:a16="http://schemas.microsoft.com/office/drawing/2014/main" id="{51D541D1-FA67-48AD-8094-A703ABE0051B}"/>
              </a:ext>
            </a:extLst>
          </p:cNvPr>
          <p:cNvSpPr txBox="1"/>
          <p:nvPr/>
        </p:nvSpPr>
        <p:spPr>
          <a:xfrm>
            <a:off x="539551" y="5497676"/>
            <a:ext cx="8064897" cy="461665"/>
          </a:xfrm>
          <a:prstGeom prst="rect">
            <a:avLst/>
          </a:prstGeom>
          <a:noFill/>
          <a:ln w="28575">
            <a:solidFill>
              <a:srgbClr val="FF0000"/>
            </a:solidFill>
            <a:prstDash val="dash"/>
          </a:ln>
        </p:spPr>
        <p:txBody>
          <a:bodyPr wrap="square">
            <a:spAutoFit/>
          </a:bodyPr>
          <a:lstStyle/>
          <a:p>
            <a:pPr>
              <a:defRPr/>
            </a:pPr>
            <a:r>
              <a:rPr lang="en-GB" sz="2400" dirty="0">
                <a:solidFill>
                  <a:prstClr val="black"/>
                </a:solidFill>
                <a:latin typeface="Kozuka Gothic Pro B" pitchFamily="34" charset="-128"/>
                <a:ea typeface="Kozuka Gothic Pro B" pitchFamily="34" charset="-128"/>
              </a:rPr>
              <a:t>Activity: Fill in the worksheet as you watch the video.</a:t>
            </a:r>
          </a:p>
        </p:txBody>
      </p:sp>
      <p:pic>
        <p:nvPicPr>
          <p:cNvPr id="4" name="Picture 3">
            <a:hlinkClick r:id="rId4"/>
            <a:extLst>
              <a:ext uri="{FF2B5EF4-FFF2-40B4-BE49-F238E27FC236}">
                <a16:creationId xmlns:a16="http://schemas.microsoft.com/office/drawing/2014/main" id="{5CC4149F-B824-C46A-C8B7-6649A7B3F23B}"/>
              </a:ext>
            </a:extLst>
          </p:cNvPr>
          <p:cNvPicPr>
            <a:picLocks noChangeAspect="1"/>
          </p:cNvPicPr>
          <p:nvPr/>
        </p:nvPicPr>
        <p:blipFill>
          <a:blip r:embed="rId5"/>
          <a:stretch>
            <a:fillRect/>
          </a:stretch>
        </p:blipFill>
        <p:spPr>
          <a:xfrm>
            <a:off x="2417661" y="2184933"/>
            <a:ext cx="4308675" cy="2854497"/>
          </a:xfrm>
          <a:prstGeom prst="rect">
            <a:avLst/>
          </a:prstGeom>
          <a:ln w="19050">
            <a:solidFill>
              <a:schemeClr val="tx1"/>
            </a:solidFill>
          </a:ln>
        </p:spPr>
      </p:pic>
    </p:spTree>
    <p:extLst>
      <p:ext uri="{BB962C8B-B14F-4D97-AF65-F5344CB8AC3E}">
        <p14:creationId xmlns:p14="http://schemas.microsoft.com/office/powerpoint/2010/main" val="3333208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3C4B9-9047-E76F-2FA1-2921DD3C7D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13CD394-0C0E-3FC8-0635-B67F6E138048}"/>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95B1E09-1BEE-D2FE-B253-B9645AE1DDC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B65E3539-D8C8-E179-2908-8914E88CBC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4D2C06E0-02C6-3AAA-6E23-C701530638DE}"/>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5400" b="1" dirty="0">
                <a:solidFill>
                  <a:srgbClr val="FF0000"/>
                </a:solidFill>
                <a:latin typeface="Kristen ITC"/>
                <a:ea typeface="Kozuka Gothic Pro B"/>
              </a:rPr>
              <a:t>Women’s k</a:t>
            </a:r>
            <a:r>
              <a:rPr kumimoji="0" lang="en-GB" sz="5400" b="1" i="0" u="none" strike="noStrike" kern="1200" cap="none" spc="0" normalizeH="0" baseline="0" noProof="0" dirty="0" err="1">
                <a:ln>
                  <a:noFill/>
                </a:ln>
                <a:solidFill>
                  <a:srgbClr val="FF0000"/>
                </a:solidFill>
                <a:effectLst/>
                <a:uLnTx/>
                <a:uFillTx/>
                <a:latin typeface="Kristen ITC"/>
                <a:ea typeface="Kozuka Gothic Pro B"/>
                <a:cs typeface="+mn-cs"/>
              </a:rPr>
              <a:t>imono</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816683DA-66CF-0408-332E-CFA331AD2E26}"/>
              </a:ext>
            </a:extLst>
          </p:cNvPr>
          <p:cNvSpPr txBox="1"/>
          <p:nvPr/>
        </p:nvSpPr>
        <p:spPr>
          <a:xfrm>
            <a:off x="3200399" y="635635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B86DEAE1-1ED0-40FF-BB48-4A090635D748}"/>
              </a:ext>
            </a:extLst>
          </p:cNvPr>
          <p:cNvSpPr txBox="1"/>
          <p:nvPr/>
        </p:nvSpPr>
        <p:spPr>
          <a:xfrm>
            <a:off x="539551" y="1428102"/>
            <a:ext cx="8064897"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B" pitchFamily="34" charset="-128"/>
                <a:ea typeface="Kozuka Gothic Pro B" pitchFamily="34" charset="-128"/>
              </a:rPr>
              <a:t>Women’s kimono are typically colourful and have detailed patterns.</a:t>
            </a: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endParaRPr>
          </a:p>
        </p:txBody>
      </p:sp>
      <p:pic>
        <p:nvPicPr>
          <p:cNvPr id="11" name="Picture 10" descr="A person wearing a kimono&#10;&#10;Description automatically generated">
            <a:extLst>
              <a:ext uri="{FF2B5EF4-FFF2-40B4-BE49-F238E27FC236}">
                <a16:creationId xmlns:a16="http://schemas.microsoft.com/office/drawing/2014/main" id="{3B89C02C-0895-4F89-8965-4391B2FDF97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1279" r="31861"/>
          <a:stretch/>
        </p:blipFill>
        <p:spPr>
          <a:xfrm>
            <a:off x="675542" y="2473958"/>
            <a:ext cx="2046450" cy="3122934"/>
          </a:xfrm>
          <a:prstGeom prst="rect">
            <a:avLst/>
          </a:prstGeom>
        </p:spPr>
      </p:pic>
      <p:pic>
        <p:nvPicPr>
          <p:cNvPr id="16" name="Picture 15" descr="A person in a kimono&#10;&#10;Description automatically generated">
            <a:extLst>
              <a:ext uri="{FF2B5EF4-FFF2-40B4-BE49-F238E27FC236}">
                <a16:creationId xmlns:a16="http://schemas.microsoft.com/office/drawing/2014/main" id="{E1FD8DBA-8F4D-4616-B808-5C3657569E3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5321" r="27530"/>
          <a:stretch/>
        </p:blipFill>
        <p:spPr>
          <a:xfrm>
            <a:off x="3432748" y="2473958"/>
            <a:ext cx="2062478" cy="3122934"/>
          </a:xfrm>
          <a:prstGeom prst="rect">
            <a:avLst/>
          </a:prstGeom>
        </p:spPr>
      </p:pic>
      <p:pic>
        <p:nvPicPr>
          <p:cNvPr id="18" name="Picture 17" descr="A close-up of a person wearing a pink kimono&#10;&#10;Description automatically generated">
            <a:extLst>
              <a:ext uri="{FF2B5EF4-FFF2-40B4-BE49-F238E27FC236}">
                <a16:creationId xmlns:a16="http://schemas.microsoft.com/office/drawing/2014/main" id="{2E806ED3-317E-4596-8A1C-73DB37AE51C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1568" r="31866"/>
          <a:stretch/>
        </p:blipFill>
        <p:spPr>
          <a:xfrm>
            <a:off x="6205982" y="2458378"/>
            <a:ext cx="2046450" cy="3148077"/>
          </a:xfrm>
          <a:prstGeom prst="rect">
            <a:avLst/>
          </a:prstGeom>
        </p:spPr>
      </p:pic>
    </p:spTree>
    <p:extLst>
      <p:ext uri="{BB962C8B-B14F-4D97-AF65-F5344CB8AC3E}">
        <p14:creationId xmlns:p14="http://schemas.microsoft.com/office/powerpoint/2010/main" val="2836079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3C4B9-9047-E76F-2FA1-2921DD3C7D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13CD394-0C0E-3FC8-0635-B67F6E138048}"/>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95B1E09-1BEE-D2FE-B253-B9645AE1DDC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B65E3539-D8C8-E179-2908-8914E88CBC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4D2C06E0-02C6-3AAA-6E23-C701530638DE}"/>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5400" b="1" dirty="0">
                <a:solidFill>
                  <a:srgbClr val="FF0000"/>
                </a:solidFill>
                <a:latin typeface="Kristen ITC"/>
                <a:ea typeface="Kozuka Gothic Pro B"/>
              </a:rPr>
              <a:t>Men’s k</a:t>
            </a:r>
            <a:r>
              <a:rPr kumimoji="0" lang="en-GB" sz="5400" b="1" i="0" u="none" strike="noStrike" kern="1200" cap="none" spc="0" normalizeH="0" baseline="0" noProof="0" dirty="0" err="1">
                <a:ln>
                  <a:noFill/>
                </a:ln>
                <a:solidFill>
                  <a:srgbClr val="FF0000"/>
                </a:solidFill>
                <a:effectLst/>
                <a:uLnTx/>
                <a:uFillTx/>
                <a:latin typeface="Kristen ITC"/>
                <a:ea typeface="Kozuka Gothic Pro B"/>
                <a:cs typeface="+mn-cs"/>
              </a:rPr>
              <a:t>imono</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816683DA-66CF-0408-332E-CFA331AD2E26}"/>
              </a:ext>
            </a:extLst>
          </p:cNvPr>
          <p:cNvSpPr txBox="1"/>
          <p:nvPr/>
        </p:nvSpPr>
        <p:spPr>
          <a:xfrm>
            <a:off x="3200400" y="6367588"/>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B86DEAE1-1ED0-40FF-BB48-4A090635D748}"/>
              </a:ext>
            </a:extLst>
          </p:cNvPr>
          <p:cNvSpPr txBox="1"/>
          <p:nvPr/>
        </p:nvSpPr>
        <p:spPr>
          <a:xfrm>
            <a:off x="539551" y="1472675"/>
            <a:ext cx="784887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B" pitchFamily="34" charset="-128"/>
                <a:ea typeface="Kozuka Gothic Pro B" pitchFamily="34" charset="-128"/>
              </a:rPr>
              <a:t>Typically, men’s kimono are not as colourful, and tend to have simpler patterns and designs.</a:t>
            </a: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endParaRPr>
          </a:p>
        </p:txBody>
      </p:sp>
      <p:pic>
        <p:nvPicPr>
          <p:cNvPr id="4" name="Picture 3" descr="A person in a robe&#10;&#10;Description automatically generated">
            <a:extLst>
              <a:ext uri="{FF2B5EF4-FFF2-40B4-BE49-F238E27FC236}">
                <a16:creationId xmlns:a16="http://schemas.microsoft.com/office/drawing/2014/main" id="{C91D682C-0FE2-4861-88FD-DB13EDDD35B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4990" r="27852"/>
          <a:stretch/>
        </p:blipFill>
        <p:spPr>
          <a:xfrm>
            <a:off x="1988289" y="2616873"/>
            <a:ext cx="2101498" cy="3181264"/>
          </a:xfrm>
          <a:prstGeom prst="rect">
            <a:avLst/>
          </a:prstGeom>
        </p:spPr>
      </p:pic>
      <p:pic>
        <p:nvPicPr>
          <p:cNvPr id="11" name="Picture 10" descr="A person in a black robe&#10;&#10;Description automatically generated">
            <a:extLst>
              <a:ext uri="{FF2B5EF4-FFF2-40B4-BE49-F238E27FC236}">
                <a16:creationId xmlns:a16="http://schemas.microsoft.com/office/drawing/2014/main" id="{8AD012C5-30B2-41A0-9865-37D0A929B7D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1395" r="31396"/>
          <a:stretch/>
        </p:blipFill>
        <p:spPr>
          <a:xfrm>
            <a:off x="5054215" y="2616873"/>
            <a:ext cx="2101499" cy="3176875"/>
          </a:xfrm>
          <a:prstGeom prst="rect">
            <a:avLst/>
          </a:prstGeom>
        </p:spPr>
      </p:pic>
    </p:spTree>
    <p:extLst>
      <p:ext uri="{BB962C8B-B14F-4D97-AF65-F5344CB8AC3E}">
        <p14:creationId xmlns:p14="http://schemas.microsoft.com/office/powerpoint/2010/main" val="90292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3C4B9-9047-E76F-2FA1-2921DD3C7D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13CD394-0C0E-3FC8-0635-B67F6E138048}"/>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95B1E09-1BEE-D2FE-B253-B9645AE1DDC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B65E3539-D8C8-E179-2908-8914E88CBC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4D2C06E0-02C6-3AAA-6E23-C701530638DE}"/>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Obi</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816683DA-66CF-0408-332E-CFA331AD2E26}"/>
              </a:ext>
            </a:extLst>
          </p:cNvPr>
          <p:cNvSpPr txBox="1"/>
          <p:nvPr/>
        </p:nvSpPr>
        <p:spPr>
          <a:xfrm>
            <a:off x="3200400" y="639633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B86DEAE1-1ED0-40FF-BB48-4A090635D748}"/>
              </a:ext>
            </a:extLst>
          </p:cNvPr>
          <p:cNvSpPr txBox="1"/>
          <p:nvPr/>
        </p:nvSpPr>
        <p:spPr>
          <a:xfrm>
            <a:off x="539551" y="1411063"/>
            <a:ext cx="8010467"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B" pitchFamily="34" charset="-128"/>
                <a:ea typeface="Kozuka Gothic Pro B" pitchFamily="34" charset="-128"/>
              </a:rPr>
              <a:t>A kimono can be easily adjusted and tied using strings, so that they can fit different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B" pitchFamily="34" charset="-128"/>
                <a:ea typeface="Kozuka Gothic Pro B" pitchFamily="34" charset="-128"/>
              </a:rPr>
              <a:t>The kimono is held together with the </a:t>
            </a:r>
            <a:r>
              <a:rPr lang="en-GB" sz="2400" b="1" dirty="0">
                <a:solidFill>
                  <a:prstClr val="black"/>
                </a:solidFill>
                <a:latin typeface="Kozuka Gothic Pro B" pitchFamily="34" charset="-128"/>
                <a:ea typeface="Kozuka Gothic Pro B" pitchFamily="34" charset="-128"/>
              </a:rPr>
              <a:t>obi</a:t>
            </a:r>
            <a:r>
              <a:rPr lang="en-GB" sz="2400" dirty="0">
                <a:solidFill>
                  <a:prstClr val="black"/>
                </a:solidFill>
                <a:latin typeface="Kozuka Gothic Pro B" pitchFamily="34" charset="-128"/>
                <a:ea typeface="Kozuka Gothic Pro B" pitchFamily="34" charset="-128"/>
              </a:rPr>
              <a:t> belt, which is put on last.</a:t>
            </a: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endParaRPr>
          </a:p>
        </p:txBody>
      </p:sp>
      <p:pic>
        <p:nvPicPr>
          <p:cNvPr id="4" name="Picture 3" descr="A person wearing a pink robe&#10;&#10;Description automatically generated">
            <a:extLst>
              <a:ext uri="{FF2B5EF4-FFF2-40B4-BE49-F238E27FC236}">
                <a16:creationId xmlns:a16="http://schemas.microsoft.com/office/drawing/2014/main" id="{C6400D9B-1964-4CD5-8B46-D1B1074F10C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438" r="8316"/>
          <a:stretch/>
        </p:blipFill>
        <p:spPr>
          <a:xfrm>
            <a:off x="1444735" y="3486580"/>
            <a:ext cx="3511330" cy="2344490"/>
          </a:xfrm>
          <a:prstGeom prst="rect">
            <a:avLst/>
          </a:prstGeom>
        </p:spPr>
      </p:pic>
      <p:pic>
        <p:nvPicPr>
          <p:cNvPr id="11" name="Picture 10" descr="A person wearing a kimono&#10;&#10;Description automatically generated">
            <a:extLst>
              <a:ext uri="{FF2B5EF4-FFF2-40B4-BE49-F238E27FC236}">
                <a16:creationId xmlns:a16="http://schemas.microsoft.com/office/drawing/2014/main" id="{DF2CF785-C794-4BF9-9695-54240563B6F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5145" r="27935"/>
          <a:stretch/>
        </p:blipFill>
        <p:spPr>
          <a:xfrm>
            <a:off x="5770296" y="3464918"/>
            <a:ext cx="1565808" cy="2385659"/>
          </a:xfrm>
          <a:prstGeom prst="rect">
            <a:avLst/>
          </a:prstGeom>
        </p:spPr>
      </p:pic>
    </p:spTree>
    <p:extLst>
      <p:ext uri="{BB962C8B-B14F-4D97-AF65-F5344CB8AC3E}">
        <p14:creationId xmlns:p14="http://schemas.microsoft.com/office/powerpoint/2010/main" val="1291473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3C4B9-9047-E76F-2FA1-2921DD3C7D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13CD394-0C0E-3FC8-0635-B67F6E138048}"/>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95B1E09-1BEE-D2FE-B253-B9645AE1DDC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B65E3539-D8C8-E179-2908-8914E88CBC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4D2C06E0-02C6-3AAA-6E23-C701530638DE}"/>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Kimono</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816683DA-66CF-0408-332E-CFA331AD2E26}"/>
              </a:ext>
            </a:extLst>
          </p:cNvPr>
          <p:cNvSpPr txBox="1"/>
          <p:nvPr/>
        </p:nvSpPr>
        <p:spPr>
          <a:xfrm>
            <a:off x="3200400" y="635635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B86DEAE1-1ED0-40FF-BB48-4A090635D748}"/>
              </a:ext>
            </a:extLst>
          </p:cNvPr>
          <p:cNvSpPr txBox="1"/>
          <p:nvPr/>
        </p:nvSpPr>
        <p:spPr>
          <a:xfrm>
            <a:off x="539551" y="1411063"/>
            <a:ext cx="784887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In the video, the narrator explains how kimono all have the same basic shape. </a:t>
            </a:r>
          </a:p>
        </p:txBody>
      </p:sp>
      <p:sp>
        <p:nvSpPr>
          <p:cNvPr id="11" name="TextBox 10">
            <a:extLst>
              <a:ext uri="{FF2B5EF4-FFF2-40B4-BE49-F238E27FC236}">
                <a16:creationId xmlns:a16="http://schemas.microsoft.com/office/drawing/2014/main" id="{9B35DBAF-B2B7-4606-B313-19CC5D713202}"/>
              </a:ext>
            </a:extLst>
          </p:cNvPr>
          <p:cNvSpPr txBox="1"/>
          <p:nvPr/>
        </p:nvSpPr>
        <p:spPr>
          <a:xfrm>
            <a:off x="1138015" y="5489921"/>
            <a:ext cx="7083993" cy="461665"/>
          </a:xfrm>
          <a:prstGeom prst="rect">
            <a:avLst/>
          </a:prstGeom>
          <a:noFill/>
          <a:ln w="28575">
            <a:solidFill>
              <a:srgbClr val="FF0000"/>
            </a:solidFill>
            <a:prstDash val="dash"/>
          </a:ln>
        </p:spPr>
        <p:txBody>
          <a:bodyPr wrap="square">
            <a:spAutoFit/>
          </a:bodyPr>
          <a:lstStyle/>
          <a:p>
            <a:pPr>
              <a:defRPr/>
            </a:pPr>
            <a:r>
              <a:rPr lang="en-GB" sz="2400" dirty="0">
                <a:solidFill>
                  <a:prstClr val="black"/>
                </a:solidFill>
                <a:latin typeface="Kozuka Gothic Pro B" pitchFamily="34" charset="-128"/>
                <a:ea typeface="Kozuka Gothic Pro B" pitchFamily="34" charset="-128"/>
              </a:rPr>
              <a:t>How would you describe the shape of a kimono?</a:t>
            </a:r>
          </a:p>
        </p:txBody>
      </p:sp>
      <p:pic>
        <p:nvPicPr>
          <p:cNvPr id="13" name="Picture 12">
            <a:extLst>
              <a:ext uri="{FF2B5EF4-FFF2-40B4-BE49-F238E27FC236}">
                <a16:creationId xmlns:a16="http://schemas.microsoft.com/office/drawing/2014/main" id="{51B74275-415D-4B63-9872-ADD5DD469865}"/>
              </a:ext>
            </a:extLst>
          </p:cNvPr>
          <p:cNvPicPr>
            <a:picLocks noChangeAspect="1"/>
          </p:cNvPicPr>
          <p:nvPr/>
        </p:nvPicPr>
        <p:blipFill>
          <a:blip r:embed="rId4"/>
          <a:stretch>
            <a:fillRect/>
          </a:stretch>
        </p:blipFill>
        <p:spPr>
          <a:xfrm>
            <a:off x="1943182" y="2378585"/>
            <a:ext cx="5473660" cy="2872317"/>
          </a:xfrm>
          <a:prstGeom prst="rect">
            <a:avLst/>
          </a:prstGeom>
        </p:spPr>
      </p:pic>
    </p:spTree>
    <p:extLst>
      <p:ext uri="{BB962C8B-B14F-4D97-AF65-F5344CB8AC3E}">
        <p14:creationId xmlns:p14="http://schemas.microsoft.com/office/powerpoint/2010/main" val="345911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3C4B9-9047-E76F-2FA1-2921DD3C7D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13CD394-0C0E-3FC8-0635-B67F6E138048}"/>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95B1E09-1BEE-D2FE-B253-B9645AE1DDC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B65E3539-D8C8-E179-2908-8914E88CBC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4D2C06E0-02C6-3AAA-6E23-C701530638DE}"/>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Seasonal</a:t>
            </a:r>
            <a:r>
              <a:rPr kumimoji="0" lang="en-GB" sz="5400" b="1" i="0" u="none" strike="noStrike" kern="1200" cap="none" spc="0" normalizeH="0" noProof="0" dirty="0">
                <a:ln>
                  <a:noFill/>
                </a:ln>
                <a:solidFill>
                  <a:srgbClr val="FF0000"/>
                </a:solidFill>
                <a:effectLst/>
                <a:uLnTx/>
                <a:uFillTx/>
                <a:latin typeface="Kristen ITC"/>
                <a:ea typeface="Kozuka Gothic Pro B"/>
                <a:cs typeface="+mn-cs"/>
              </a:rPr>
              <a:t> Patterns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816683DA-66CF-0408-332E-CFA331AD2E26}"/>
              </a:ext>
            </a:extLst>
          </p:cNvPr>
          <p:cNvSpPr txBox="1"/>
          <p:nvPr/>
        </p:nvSpPr>
        <p:spPr>
          <a:xfrm>
            <a:off x="3200400" y="639633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B86DEAE1-1ED0-40FF-BB48-4A090635D748}"/>
              </a:ext>
            </a:extLst>
          </p:cNvPr>
          <p:cNvSpPr txBox="1"/>
          <p:nvPr/>
        </p:nvSpPr>
        <p:spPr>
          <a:xfrm>
            <a:off x="539551" y="1472675"/>
            <a:ext cx="784887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Different kimono are worn depending on the season.</a:t>
            </a:r>
          </a:p>
        </p:txBody>
      </p:sp>
      <p:sp>
        <p:nvSpPr>
          <p:cNvPr id="11" name="TextBox 10">
            <a:extLst>
              <a:ext uri="{FF2B5EF4-FFF2-40B4-BE49-F238E27FC236}">
                <a16:creationId xmlns:a16="http://schemas.microsoft.com/office/drawing/2014/main" id="{E24F7DB1-FE84-4FCA-9704-AA051491C078}"/>
              </a:ext>
            </a:extLst>
          </p:cNvPr>
          <p:cNvSpPr txBox="1"/>
          <p:nvPr/>
        </p:nvSpPr>
        <p:spPr>
          <a:xfrm>
            <a:off x="433227" y="5064012"/>
            <a:ext cx="8253574" cy="830997"/>
          </a:xfrm>
          <a:prstGeom prst="rect">
            <a:avLst/>
          </a:prstGeom>
          <a:noFill/>
          <a:ln w="28575">
            <a:solidFill>
              <a:srgbClr val="FF0000"/>
            </a:solidFill>
            <a:prstDash val="dash"/>
          </a:ln>
        </p:spPr>
        <p:txBody>
          <a:bodyPr wrap="square">
            <a:spAutoFit/>
          </a:bodyPr>
          <a:lstStyle/>
          <a:p>
            <a:pPr>
              <a:defRPr/>
            </a:pPr>
            <a:r>
              <a:rPr lang="en-GB" sz="2400" dirty="0">
                <a:solidFill>
                  <a:prstClr val="black"/>
                </a:solidFill>
                <a:latin typeface="Kozuka Gothic Pro B" pitchFamily="34" charset="-128"/>
                <a:ea typeface="Kozuka Gothic Pro B" pitchFamily="34" charset="-128"/>
              </a:rPr>
              <a:t>Look at the kimono patterns above. </a:t>
            </a:r>
            <a:br>
              <a:rPr lang="en-GB" sz="2400" dirty="0">
                <a:solidFill>
                  <a:prstClr val="black"/>
                </a:solidFill>
                <a:latin typeface="Kozuka Gothic Pro B" pitchFamily="34" charset="-128"/>
                <a:ea typeface="Kozuka Gothic Pro B" pitchFamily="34" charset="-128"/>
              </a:rPr>
            </a:br>
            <a:r>
              <a:rPr lang="en-GB" sz="2400" dirty="0">
                <a:solidFill>
                  <a:prstClr val="black"/>
                </a:solidFill>
                <a:latin typeface="Kozuka Gothic Pro B" pitchFamily="34" charset="-128"/>
                <a:ea typeface="Kozuka Gothic Pro B" pitchFamily="34" charset="-128"/>
              </a:rPr>
              <a:t>What seasons do you think they represent?</a:t>
            </a:r>
          </a:p>
        </p:txBody>
      </p:sp>
      <p:pic>
        <p:nvPicPr>
          <p:cNvPr id="4" name="Picture 3" descr="A close up of a blue and gold patterned surface&#10;&#10;Description automatically generated">
            <a:extLst>
              <a:ext uri="{FF2B5EF4-FFF2-40B4-BE49-F238E27FC236}">
                <a16:creationId xmlns:a16="http://schemas.microsoft.com/office/drawing/2014/main" id="{8CC7D9AB-CDC4-476B-A5C3-D195DB12F11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442" r="6722"/>
          <a:stretch/>
        </p:blipFill>
        <p:spPr>
          <a:xfrm>
            <a:off x="433226" y="2112010"/>
            <a:ext cx="4093535" cy="2682564"/>
          </a:xfrm>
          <a:prstGeom prst="rect">
            <a:avLst/>
          </a:prstGeom>
        </p:spPr>
      </p:pic>
      <p:pic>
        <p:nvPicPr>
          <p:cNvPr id="13" name="Picture 12" descr="A close up of a fabric&#10;&#10;Description automatically generated">
            <a:extLst>
              <a:ext uri="{FF2B5EF4-FFF2-40B4-BE49-F238E27FC236}">
                <a16:creationId xmlns:a16="http://schemas.microsoft.com/office/drawing/2014/main" id="{EBAEF285-D92D-4397-9183-5EE4B73E832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263" r="8263"/>
          <a:stretch/>
        </p:blipFill>
        <p:spPr>
          <a:xfrm>
            <a:off x="4668359" y="2102160"/>
            <a:ext cx="4018441" cy="2707882"/>
          </a:xfrm>
          <a:prstGeom prst="rect">
            <a:avLst/>
          </a:prstGeom>
        </p:spPr>
      </p:pic>
    </p:spTree>
    <p:extLst>
      <p:ext uri="{BB962C8B-B14F-4D97-AF65-F5344CB8AC3E}">
        <p14:creationId xmlns:p14="http://schemas.microsoft.com/office/powerpoint/2010/main" val="235981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3C4B9-9047-E76F-2FA1-2921DD3C7D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13CD394-0C0E-3FC8-0635-B67F6E138048}"/>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95B1E09-1BEE-D2FE-B253-B9645AE1DDC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B65E3539-D8C8-E179-2908-8914E88CBC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4D2C06E0-02C6-3AAA-6E23-C701530638DE}"/>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Patterns and Motifs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816683DA-66CF-0408-332E-CFA331AD2E26}"/>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B86DEAE1-1ED0-40FF-BB48-4A090635D748}"/>
              </a:ext>
            </a:extLst>
          </p:cNvPr>
          <p:cNvSpPr txBox="1"/>
          <p:nvPr/>
        </p:nvSpPr>
        <p:spPr>
          <a:xfrm>
            <a:off x="539551" y="1472675"/>
            <a:ext cx="7848872"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Kimono patterns will also often include </a:t>
            </a:r>
            <a:r>
              <a:rPr lang="en-GB" sz="2400" dirty="0">
                <a:solidFill>
                  <a:prstClr val="black"/>
                </a:solidFill>
                <a:latin typeface="Kozuka Gothic Pro B" pitchFamily="34" charset="-128"/>
                <a:ea typeface="Kozuka Gothic Pro B" pitchFamily="34" charset="-128"/>
              </a:rPr>
              <a:t>symbolic motifs</a:t>
            </a: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 For example</a:t>
            </a:r>
            <a:r>
              <a:rPr lang="en-GB" sz="2400" dirty="0">
                <a:solidFill>
                  <a:prstClr val="black"/>
                </a:solidFill>
                <a:latin typeface="Kozuka Gothic Pro B" pitchFamily="34" charset="-128"/>
                <a:ea typeface="Kozuka Gothic Pro B" pitchFamily="34" charset="-128"/>
              </a:rPr>
              <a:t>,</a:t>
            </a: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 </a:t>
            </a:r>
            <a:r>
              <a:rPr lang="en-GB" sz="2400" dirty="0">
                <a:solidFill>
                  <a:prstClr val="black"/>
                </a:solidFill>
                <a:latin typeface="Kozuka Gothic Pro B" pitchFamily="34" charset="-128"/>
                <a:ea typeface="Kozuka Gothic Pro B" pitchFamily="34" charset="-128"/>
              </a:rPr>
              <a:t>d</a:t>
            </a: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o you know what this bird is and what it symbolises?</a:t>
            </a:r>
          </a:p>
        </p:txBody>
      </p:sp>
      <p:pic>
        <p:nvPicPr>
          <p:cNvPr id="4" name="Picture 3">
            <a:extLst>
              <a:ext uri="{FF2B5EF4-FFF2-40B4-BE49-F238E27FC236}">
                <a16:creationId xmlns:a16="http://schemas.microsoft.com/office/drawing/2014/main" id="{F96F27A4-2B41-4D75-9A4F-DE0F9D5F982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63" r="8263"/>
          <a:stretch/>
        </p:blipFill>
        <p:spPr>
          <a:xfrm>
            <a:off x="755576" y="2892598"/>
            <a:ext cx="4348052" cy="2929995"/>
          </a:xfrm>
          <a:prstGeom prst="rect">
            <a:avLst/>
          </a:prstGeom>
        </p:spPr>
      </p:pic>
      <p:sp>
        <p:nvSpPr>
          <p:cNvPr id="11" name="TextBox 10">
            <a:extLst>
              <a:ext uri="{FF2B5EF4-FFF2-40B4-BE49-F238E27FC236}">
                <a16:creationId xmlns:a16="http://schemas.microsoft.com/office/drawing/2014/main" id="{A602CAB3-7BB2-4A20-9854-EB0ECFBB5D8C}"/>
              </a:ext>
            </a:extLst>
          </p:cNvPr>
          <p:cNvSpPr txBox="1"/>
          <p:nvPr/>
        </p:nvSpPr>
        <p:spPr>
          <a:xfrm>
            <a:off x="5593390" y="3572765"/>
            <a:ext cx="3093410" cy="1569660"/>
          </a:xfrm>
          <a:prstGeom prst="rect">
            <a:avLst/>
          </a:prstGeom>
          <a:noFill/>
          <a:ln w="28575">
            <a:solidFill>
              <a:srgbClr val="FF0000"/>
            </a:solidFill>
            <a:prstDash val="dash"/>
          </a:ln>
        </p:spPr>
        <p:txBody>
          <a:bodyPr wrap="square">
            <a:spAutoFit/>
          </a:bodyPr>
          <a:lstStyle/>
          <a:p>
            <a:pPr>
              <a:defRPr/>
            </a:pPr>
            <a:r>
              <a:rPr lang="en-GB" sz="2400" dirty="0">
                <a:solidFill>
                  <a:prstClr val="black"/>
                </a:solidFill>
                <a:latin typeface="Kozuka Gothic Pro B" pitchFamily="34" charset="-128"/>
                <a:ea typeface="Kozuka Gothic Pro B" pitchFamily="34" charset="-128"/>
              </a:rPr>
              <a:t>In Japan, </a:t>
            </a:r>
            <a:r>
              <a:rPr lang="en-GB" sz="2400" b="1" dirty="0">
                <a:solidFill>
                  <a:prstClr val="black"/>
                </a:solidFill>
                <a:latin typeface="Kozuka Gothic Pro B" pitchFamily="34" charset="-128"/>
                <a:ea typeface="Kozuka Gothic Pro B" pitchFamily="34" charset="-128"/>
              </a:rPr>
              <a:t>cranes</a:t>
            </a:r>
            <a:r>
              <a:rPr lang="en-GB" sz="2400" dirty="0">
                <a:solidFill>
                  <a:prstClr val="black"/>
                </a:solidFill>
                <a:latin typeface="Kozuka Gothic Pro B" pitchFamily="34" charset="-128"/>
                <a:ea typeface="Kozuka Gothic Pro B" pitchFamily="34" charset="-128"/>
              </a:rPr>
              <a:t> symbolise </a:t>
            </a:r>
            <a:r>
              <a:rPr lang="en-GB" sz="2400" b="1" dirty="0">
                <a:solidFill>
                  <a:prstClr val="black"/>
                </a:solidFill>
                <a:latin typeface="Kozuka Gothic Pro B" pitchFamily="34" charset="-128"/>
                <a:ea typeface="Kozuka Gothic Pro B" pitchFamily="34" charset="-128"/>
              </a:rPr>
              <a:t>luck and longevity </a:t>
            </a:r>
            <a:r>
              <a:rPr lang="en-GB" sz="2400" dirty="0">
                <a:solidFill>
                  <a:prstClr val="black"/>
                </a:solidFill>
                <a:latin typeface="Kozuka Gothic Pro B" pitchFamily="34" charset="-128"/>
                <a:ea typeface="Kozuka Gothic Pro B" pitchFamily="34" charset="-128"/>
              </a:rPr>
              <a:t>(living a long life).</a:t>
            </a:r>
          </a:p>
        </p:txBody>
      </p:sp>
    </p:spTree>
    <p:extLst>
      <p:ext uri="{BB962C8B-B14F-4D97-AF65-F5344CB8AC3E}">
        <p14:creationId xmlns:p14="http://schemas.microsoft.com/office/powerpoint/2010/main" val="71203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3C4B9-9047-E76F-2FA1-2921DD3C7D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13CD394-0C0E-3FC8-0635-B67F6E138048}"/>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95B1E09-1BEE-D2FE-B253-B9645AE1DDC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B65E3539-D8C8-E179-2908-8914E88CBC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4D2C06E0-02C6-3AAA-6E23-C701530638DE}"/>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5400" b="1" dirty="0">
                <a:solidFill>
                  <a:srgbClr val="FF0000"/>
                </a:solidFill>
                <a:latin typeface="Kristen ITC"/>
                <a:ea typeface="Kozuka Gothic Pro B"/>
              </a:rPr>
              <a:t>Special occasions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816683DA-66CF-0408-332E-CFA331AD2E26}"/>
              </a:ext>
            </a:extLst>
          </p:cNvPr>
          <p:cNvSpPr txBox="1"/>
          <p:nvPr/>
        </p:nvSpPr>
        <p:spPr>
          <a:xfrm>
            <a:off x="3092387" y="639633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5D906C00-0294-4F8D-AB7C-3D2B42A37BC3}"/>
              </a:ext>
            </a:extLst>
          </p:cNvPr>
          <p:cNvSpPr txBox="1"/>
          <p:nvPr/>
        </p:nvSpPr>
        <p:spPr>
          <a:xfrm>
            <a:off x="3888047" y="5189824"/>
            <a:ext cx="533030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B" pitchFamily="34" charset="-128"/>
                <a:ea typeface="Kozuka Gothic Pro B" pitchFamily="34" charset="-128"/>
              </a:rPr>
              <a:t>Coming of Age ceremony </a:t>
            </a:r>
            <a:br>
              <a:rPr lang="en-GB" sz="2400" dirty="0">
                <a:solidFill>
                  <a:prstClr val="black"/>
                </a:solidFill>
                <a:latin typeface="Kozuka Gothic Pro B" pitchFamily="34" charset="-128"/>
                <a:ea typeface="Kozuka Gothic Pro B" pitchFamily="34" charset="-128"/>
              </a:rPr>
            </a:br>
            <a:r>
              <a:rPr lang="en-GB" sz="2400" dirty="0">
                <a:solidFill>
                  <a:prstClr val="black"/>
                </a:solidFill>
                <a:latin typeface="Kozuka Gothic Pro B" pitchFamily="34" charset="-128"/>
                <a:ea typeface="Kozuka Gothic Pro B" pitchFamily="34" charset="-128"/>
              </a:rPr>
              <a:t>(age 20)</a:t>
            </a: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endParaRPr>
          </a:p>
        </p:txBody>
      </p:sp>
      <p:sp>
        <p:nvSpPr>
          <p:cNvPr id="14" name="TextBox 13">
            <a:extLst>
              <a:ext uri="{FF2B5EF4-FFF2-40B4-BE49-F238E27FC236}">
                <a16:creationId xmlns:a16="http://schemas.microsoft.com/office/drawing/2014/main" id="{8ACDC9EF-C47E-4F45-B1C1-A36401A8F5AE}"/>
              </a:ext>
            </a:extLst>
          </p:cNvPr>
          <p:cNvSpPr txBox="1"/>
          <p:nvPr/>
        </p:nvSpPr>
        <p:spPr>
          <a:xfrm>
            <a:off x="539551" y="5233337"/>
            <a:ext cx="345263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err="1">
                <a:ln>
                  <a:noFill/>
                </a:ln>
                <a:solidFill>
                  <a:prstClr val="black"/>
                </a:solidFill>
                <a:effectLst/>
                <a:uLnTx/>
                <a:uFillTx/>
                <a:latin typeface="Kozuka Gothic Pro B" pitchFamily="34" charset="-128"/>
                <a:ea typeface="Kozuka Gothic Pro B" pitchFamily="34" charset="-128"/>
                <a:cs typeface="+mn-cs"/>
              </a:rPr>
              <a:t>Shichi</a:t>
            </a: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-Go-San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(ages 7-5-3)</a:t>
            </a:r>
          </a:p>
        </p:txBody>
      </p:sp>
      <p:pic>
        <p:nvPicPr>
          <p:cNvPr id="4" name="Picture 3" descr="A child and child in traditional clothing&#10;&#10;Description automatically generated">
            <a:extLst>
              <a:ext uri="{FF2B5EF4-FFF2-40B4-BE49-F238E27FC236}">
                <a16:creationId xmlns:a16="http://schemas.microsoft.com/office/drawing/2014/main" id="{95E48A42-3D93-47E0-88A3-A55E5F3A3E7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605" r="19722"/>
          <a:stretch/>
        </p:blipFill>
        <p:spPr>
          <a:xfrm>
            <a:off x="435417" y="1711112"/>
            <a:ext cx="3452630" cy="3426801"/>
          </a:xfrm>
          <a:prstGeom prst="rect">
            <a:avLst/>
          </a:prstGeom>
        </p:spPr>
      </p:pic>
      <p:pic>
        <p:nvPicPr>
          <p:cNvPr id="10" name="Picture 9">
            <a:extLst>
              <a:ext uri="{FF2B5EF4-FFF2-40B4-BE49-F238E27FC236}">
                <a16:creationId xmlns:a16="http://schemas.microsoft.com/office/drawing/2014/main" id="{6B8C9F93-3BCC-4E52-8D91-52B19180AE3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263" r="28333"/>
          <a:stretch/>
        </p:blipFill>
        <p:spPr>
          <a:xfrm>
            <a:off x="4644988" y="1731597"/>
            <a:ext cx="3816423" cy="3385830"/>
          </a:xfrm>
          <a:prstGeom prst="rect">
            <a:avLst/>
          </a:prstGeom>
        </p:spPr>
      </p:pic>
    </p:spTree>
    <p:extLst>
      <p:ext uri="{BB962C8B-B14F-4D97-AF65-F5344CB8AC3E}">
        <p14:creationId xmlns:p14="http://schemas.microsoft.com/office/powerpoint/2010/main" val="4198960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13C4B9-9047-E76F-2FA1-2921DD3C7D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13CD394-0C0E-3FC8-0635-B67F6E138048}"/>
              </a:ext>
            </a:extLst>
          </p:cNvPr>
          <p:cNvSpPr/>
          <p:nvPr/>
        </p:nvSpPr>
        <p:spPr>
          <a:xfrm>
            <a:off x="0" y="6224004"/>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95B1E09-1BEE-D2FE-B253-B9645AE1DDC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B65E3539-D8C8-E179-2908-8914E88CBC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4D2C06E0-02C6-3AAA-6E23-C701530638DE}"/>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Geta and Zori</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B86DEAE1-1ED0-40FF-BB48-4A090635D748}"/>
              </a:ext>
            </a:extLst>
          </p:cNvPr>
          <p:cNvSpPr txBox="1"/>
          <p:nvPr/>
        </p:nvSpPr>
        <p:spPr>
          <a:xfrm>
            <a:off x="647565" y="2442181"/>
            <a:ext cx="2965649"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B" pitchFamily="34" charset="-128"/>
                <a:ea typeface="Kozuka Gothic Pro B" pitchFamily="34" charset="-128"/>
              </a:rPr>
              <a:t>K</a:t>
            </a:r>
            <a:r>
              <a:rPr kumimoji="0" lang="en-GB" sz="2400" b="0" i="0" u="none" strike="noStrike" kern="1200" cap="none" spc="0" normalizeH="0" baseline="0" noProof="0" dirty="0" err="1">
                <a:ln>
                  <a:noFill/>
                </a:ln>
                <a:solidFill>
                  <a:prstClr val="black"/>
                </a:solidFill>
                <a:effectLst/>
                <a:uLnTx/>
                <a:uFillTx/>
                <a:latin typeface="Kozuka Gothic Pro B" pitchFamily="34" charset="-128"/>
                <a:ea typeface="Kozuka Gothic Pro B" pitchFamily="34" charset="-128"/>
                <a:cs typeface="+mn-cs"/>
              </a:rPr>
              <a:t>imono</a:t>
            </a: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 are worn with traditional shoes, known as geta and zori.</a:t>
            </a:r>
          </a:p>
        </p:txBody>
      </p:sp>
      <p:pic>
        <p:nvPicPr>
          <p:cNvPr id="21" name="Picture 20">
            <a:extLst>
              <a:ext uri="{FF2B5EF4-FFF2-40B4-BE49-F238E27FC236}">
                <a16:creationId xmlns:a16="http://schemas.microsoft.com/office/drawing/2014/main" id="{07E65ECC-F3C7-3D11-2413-B7E94AEDE8E5}"/>
              </a:ext>
            </a:extLst>
          </p:cNvPr>
          <p:cNvPicPr>
            <a:picLocks noChangeAspect="1"/>
          </p:cNvPicPr>
          <p:nvPr/>
        </p:nvPicPr>
        <p:blipFill>
          <a:blip r:embed="rId4"/>
          <a:stretch>
            <a:fillRect/>
          </a:stretch>
        </p:blipFill>
        <p:spPr>
          <a:xfrm>
            <a:off x="4404847" y="1460340"/>
            <a:ext cx="4199601" cy="4334613"/>
          </a:xfrm>
          <a:prstGeom prst="rect">
            <a:avLst/>
          </a:prstGeom>
        </p:spPr>
      </p:pic>
    </p:spTree>
    <p:extLst>
      <p:ext uri="{BB962C8B-B14F-4D97-AF65-F5344CB8AC3E}">
        <p14:creationId xmlns:p14="http://schemas.microsoft.com/office/powerpoint/2010/main" val="3779275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3C4B9-9047-E76F-2FA1-2921DD3C7D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13CD394-0C0E-3FC8-0635-B67F6E138048}"/>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95B1E09-1BEE-D2FE-B253-B9645AE1DDC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B65E3539-D8C8-E179-2908-8914E88CBC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4D2C06E0-02C6-3AAA-6E23-C701530638DE}"/>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Yukata</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816683DA-66CF-0408-332E-CFA331AD2E26}"/>
              </a:ext>
            </a:extLst>
          </p:cNvPr>
          <p:cNvSpPr txBox="1"/>
          <p:nvPr/>
        </p:nvSpPr>
        <p:spPr>
          <a:xfrm>
            <a:off x="3200400" y="6381097"/>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B86DEAE1-1ED0-40FF-BB48-4A090635D748}"/>
              </a:ext>
            </a:extLst>
          </p:cNvPr>
          <p:cNvSpPr txBox="1"/>
          <p:nvPr/>
        </p:nvSpPr>
        <p:spPr>
          <a:xfrm>
            <a:off x="539551" y="1888935"/>
            <a:ext cx="3729066"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B" pitchFamily="34" charset="-128"/>
                <a:ea typeface="Kozuka Gothic Pro B" pitchFamily="34" charset="-128"/>
              </a:rPr>
              <a:t>Historically, y</a:t>
            </a:r>
            <a:r>
              <a:rPr kumimoji="0" lang="en-GB" sz="2400" b="0" i="0" u="none" strike="noStrike" kern="1200" cap="none" spc="0" normalizeH="0" baseline="0" noProof="0" dirty="0" err="1">
                <a:ln>
                  <a:noFill/>
                </a:ln>
                <a:solidFill>
                  <a:prstClr val="black"/>
                </a:solidFill>
                <a:effectLst/>
                <a:uLnTx/>
                <a:uFillTx/>
                <a:latin typeface="Kozuka Gothic Pro B" pitchFamily="34" charset="-128"/>
                <a:ea typeface="Kozuka Gothic Pro B" pitchFamily="34" charset="-128"/>
                <a:cs typeface="+mn-cs"/>
              </a:rPr>
              <a:t>ukata</a:t>
            </a: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 were traditionally worn as bathrobes!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solidFill>
                <a:prstClr val="black"/>
              </a:solidFill>
              <a:latin typeface="Kozuka Gothic Pro B" pitchFamily="34" charset="-128"/>
              <a:ea typeface="Kozuka Gothic Pro B"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rPr>
              <a:t>Nowadays, people wear them as a casual kimono during the summer time.</a:t>
            </a:r>
          </a:p>
        </p:txBody>
      </p:sp>
      <p:pic>
        <p:nvPicPr>
          <p:cNvPr id="4" name="Picture 3" descr="A person and person wearing traditional japanese clothing&#10;&#10;Description automatically generated">
            <a:extLst>
              <a:ext uri="{FF2B5EF4-FFF2-40B4-BE49-F238E27FC236}">
                <a16:creationId xmlns:a16="http://schemas.microsoft.com/office/drawing/2014/main" id="{523D3B17-08C3-4FA3-8DEA-7753A532C6E5}"/>
              </a:ext>
            </a:extLst>
          </p:cNvPr>
          <p:cNvPicPr>
            <a:picLocks noChangeAspect="1"/>
          </p:cNvPicPr>
          <p:nvPr/>
        </p:nvPicPr>
        <p:blipFill rotWithShape="1">
          <a:blip r:embed="rId4">
            <a:extLst>
              <a:ext uri="{28A0092B-C50C-407E-A947-70E740481C1C}">
                <a14:useLocalDpi xmlns:a14="http://schemas.microsoft.com/office/drawing/2010/main" val="0"/>
              </a:ext>
            </a:extLst>
          </a:blip>
          <a:srcRect l="31280" r="31627"/>
          <a:stretch/>
        </p:blipFill>
        <p:spPr>
          <a:xfrm>
            <a:off x="4875384" y="731483"/>
            <a:ext cx="3355631" cy="5088673"/>
          </a:xfrm>
          <a:prstGeom prst="rect">
            <a:avLst/>
          </a:prstGeom>
        </p:spPr>
      </p:pic>
    </p:spTree>
    <p:extLst>
      <p:ext uri="{BB962C8B-B14F-4D97-AF65-F5344CB8AC3E}">
        <p14:creationId xmlns:p14="http://schemas.microsoft.com/office/powerpoint/2010/main" val="366158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6262D-D526-33D7-0341-BFAB2A40052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A765CCA-CD07-9861-0D1D-EC5E5D6F24A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95352E94-22ED-7F75-873B-548DB8A7ECC8}"/>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8D2CAC2B-540E-5C84-9725-79D5627FFF9E}"/>
              </a:ext>
            </a:extLst>
          </p:cNvPr>
          <p:cNvSpPr txBox="1"/>
          <p:nvPr/>
        </p:nvSpPr>
        <p:spPr>
          <a:xfrm>
            <a:off x="539551" y="404664"/>
            <a:ext cx="7848871" cy="923330"/>
          </a:xfrm>
          <a:prstGeom prst="rect">
            <a:avLst/>
          </a:prstGeom>
          <a:solidFill>
            <a:schemeClr val="bg1"/>
          </a:solidFill>
          <a:ln w="38100">
            <a:noFill/>
          </a:ln>
        </p:spPr>
        <p:txBody>
          <a:bodyPr wrap="square" lIns="91440" tIns="45720" rIns="91440" bIns="45720" rtlCol="0" anchor="t">
            <a:spAutoFit/>
          </a:bodyPr>
          <a:lstStyle/>
          <a:p>
            <a:pPr>
              <a:defRPr/>
            </a:pPr>
            <a:r>
              <a:rPr lang="en-GB" sz="5400" b="1" dirty="0">
                <a:solidFill>
                  <a:srgbClr val="FF0000"/>
                </a:solidFill>
                <a:latin typeface="Kristen ITC"/>
                <a:ea typeface="Kozuka Gothic Pro B"/>
              </a:rPr>
              <a:t>Maru-</a:t>
            </a:r>
            <a:r>
              <a:rPr lang="en-GB" sz="5400" b="1" dirty="0" err="1">
                <a:solidFill>
                  <a:srgbClr val="FF0000"/>
                </a:solidFill>
                <a:latin typeface="Kristen ITC"/>
                <a:ea typeface="Kozuka Gothic Pro B"/>
              </a:rPr>
              <a:t>Batsu</a:t>
            </a:r>
            <a:r>
              <a:rPr lang="en-GB" sz="5400" b="1" dirty="0">
                <a:solidFill>
                  <a:srgbClr val="FF0000"/>
                </a:solidFill>
                <a:latin typeface="Kristen ITC"/>
                <a:ea typeface="Kozuka Gothic Pro B"/>
              </a:rPr>
              <a:t> Quiz</a:t>
            </a:r>
            <a:endParaRPr lang="en-US" dirty="0">
              <a:cs typeface="+mn-cs"/>
            </a:endParaRPr>
          </a:p>
        </p:txBody>
      </p:sp>
      <p:pic>
        <p:nvPicPr>
          <p:cNvPr id="9" name="Picture 8">
            <a:extLst>
              <a:ext uri="{FF2B5EF4-FFF2-40B4-BE49-F238E27FC236}">
                <a16:creationId xmlns:a16="http://schemas.microsoft.com/office/drawing/2014/main" id="{13EDA7C1-11E0-6231-08B1-DB9C4881F2A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545BC2FF-C578-BDB7-8D4A-0001D8D1FDCB}"/>
              </a:ext>
            </a:extLst>
          </p:cNvPr>
          <p:cNvSpPr/>
          <p:nvPr/>
        </p:nvSpPr>
        <p:spPr>
          <a:xfrm>
            <a:off x="539551" y="1328837"/>
            <a:ext cx="7632846" cy="830997"/>
          </a:xfrm>
          <a:prstGeom prst="rect">
            <a:avLst/>
          </a:prstGeom>
        </p:spPr>
        <p:txBody>
          <a:bodyPr wrap="square" lIns="91440" tIns="45720" rIns="91440" bIns="45720" anchor="t">
            <a:spAutoFit/>
          </a:bodyPr>
          <a:lstStyle/>
          <a:p>
            <a:pPr>
              <a:defRPr/>
            </a:pPr>
            <a:r>
              <a:rPr kumimoji="0" lang="en-GB" sz="2400" b="1" i="0" u="none" strike="noStrike" kern="1200" cap="none" spc="0" normalizeH="0" baseline="0" noProof="0" dirty="0">
                <a:ln>
                  <a:noFill/>
                </a:ln>
                <a:solidFill>
                  <a:prstClr val="black"/>
                </a:solidFill>
                <a:effectLst/>
                <a:uLnTx/>
                <a:uFillTx/>
                <a:latin typeface="Kozuka Gothic Pro B" pitchFamily="34" charset="-128"/>
                <a:ea typeface="Kozuka Gothic Pro B"/>
              </a:rPr>
              <a:t>Let’s </a:t>
            </a:r>
            <a:r>
              <a:rPr lang="en-GB" sz="2400" b="1" dirty="0">
                <a:solidFill>
                  <a:prstClr val="black"/>
                </a:solidFill>
                <a:latin typeface="Kozuka Gothic Pro B" pitchFamily="34" charset="-128"/>
                <a:ea typeface="Kozuka Gothic Pro B"/>
              </a:rPr>
              <a:t>see h</a:t>
            </a:r>
            <a:r>
              <a:rPr kumimoji="0" lang="en-GB" sz="2400" b="1" i="0" u="none" strike="noStrike" kern="1200" cap="none" spc="0" normalizeH="0" baseline="0" noProof="0" dirty="0">
                <a:ln>
                  <a:noFill/>
                </a:ln>
                <a:solidFill>
                  <a:prstClr val="black"/>
                </a:solidFill>
                <a:effectLst/>
                <a:uLnTx/>
                <a:uFillTx/>
                <a:latin typeface="Kozuka Gothic Pro B" pitchFamily="34" charset="-128"/>
                <a:ea typeface="Kozuka Gothic Pro B"/>
              </a:rPr>
              <a:t>ow much you can remember </a:t>
            </a:r>
            <a:r>
              <a:rPr lang="en-GB" sz="2400" b="1" dirty="0">
                <a:solidFill>
                  <a:prstClr val="black"/>
                </a:solidFill>
                <a:latin typeface="Kozuka Gothic Pro B" pitchFamily="34" charset="-128"/>
                <a:ea typeface="Kozuka Gothic Pro B"/>
              </a:rPr>
              <a:t>about kimono from today’s lesson with a quiz!</a:t>
            </a:r>
            <a:endParaRPr lang="en-GB" sz="2400" b="1" dirty="0">
              <a:solidFill>
                <a:prstClr val="black"/>
              </a:solidFill>
              <a:latin typeface="Kozuka Gothic Pro B" pitchFamily="34" charset="-128"/>
              <a:ea typeface="Kozuka Gothic Pro B" pitchFamily="34" charset="-128"/>
            </a:endParaRPr>
          </a:p>
        </p:txBody>
      </p:sp>
      <p:sp>
        <p:nvSpPr>
          <p:cNvPr id="11" name="TextBox 10">
            <a:extLst>
              <a:ext uri="{FF2B5EF4-FFF2-40B4-BE49-F238E27FC236}">
                <a16:creationId xmlns:a16="http://schemas.microsoft.com/office/drawing/2014/main" id="{67A21F05-A9C7-F616-00A6-2EEBDE668290}"/>
              </a:ext>
            </a:extLst>
          </p:cNvPr>
          <p:cNvSpPr txBox="1"/>
          <p:nvPr/>
        </p:nvSpPr>
        <p:spPr>
          <a:xfrm>
            <a:off x="3200400" y="635635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49486207-26D9-4EC2-99BF-F3575B7CD6D9}"/>
              </a:ext>
            </a:extLst>
          </p:cNvPr>
          <p:cNvSpPr txBox="1"/>
          <p:nvPr/>
        </p:nvSpPr>
        <p:spPr>
          <a:xfrm>
            <a:off x="1080045" y="5082463"/>
            <a:ext cx="3330149" cy="646331"/>
          </a:xfrm>
          <a:prstGeom prst="rect">
            <a:avLst/>
          </a:prstGeom>
          <a:noFill/>
        </p:spPr>
        <p:txBody>
          <a:bodyPr wrap="square">
            <a:spAutoFit/>
          </a:bodyPr>
          <a:lstStyle/>
          <a:p>
            <a:pPr algn="ctr">
              <a:defRPr/>
            </a:pPr>
            <a:r>
              <a:rPr lang="en-GB" b="1" dirty="0">
                <a:solidFill>
                  <a:prstClr val="black"/>
                </a:solidFill>
                <a:latin typeface="Kozuka Gothic Pro B" pitchFamily="34" charset="-128"/>
                <a:ea typeface="Kozuka Gothic Pro B"/>
              </a:rPr>
              <a:t>If you think the statement is </a:t>
            </a:r>
            <a:r>
              <a:rPr lang="en-GB" b="1" dirty="0">
                <a:solidFill>
                  <a:srgbClr val="0099FF"/>
                </a:solidFill>
                <a:latin typeface="Kozuka Gothic Pro B" pitchFamily="34" charset="-128"/>
                <a:ea typeface="Kozuka Gothic Pro B"/>
              </a:rPr>
              <a:t>true</a:t>
            </a:r>
            <a:r>
              <a:rPr lang="en-GB" b="1" dirty="0">
                <a:solidFill>
                  <a:prstClr val="black"/>
                </a:solidFill>
                <a:latin typeface="Kozuka Gothic Pro B" pitchFamily="34" charset="-128"/>
                <a:ea typeface="Kozuka Gothic Pro B"/>
              </a:rPr>
              <a:t>, make a </a:t>
            </a:r>
            <a:r>
              <a:rPr lang="en-GB" b="1" dirty="0" err="1">
                <a:solidFill>
                  <a:srgbClr val="0099FF"/>
                </a:solidFill>
                <a:latin typeface="Kozuka Gothic Pro B" pitchFamily="34" charset="-128"/>
                <a:ea typeface="Kozuka Gothic Pro B"/>
              </a:rPr>
              <a:t>maru</a:t>
            </a:r>
            <a:r>
              <a:rPr lang="en-GB" b="1" dirty="0">
                <a:solidFill>
                  <a:prstClr val="black"/>
                </a:solidFill>
                <a:latin typeface="Kozuka Gothic Pro B" pitchFamily="34" charset="-128"/>
                <a:ea typeface="Kozuka Gothic Pro B"/>
              </a:rPr>
              <a:t> (</a:t>
            </a:r>
            <a:r>
              <a:rPr lang="en-GB" b="1" dirty="0">
                <a:solidFill>
                  <a:srgbClr val="0099FF"/>
                </a:solidFill>
                <a:latin typeface="Kozuka Gothic Pro B" pitchFamily="34" charset="-128"/>
                <a:ea typeface="Kozuka Gothic Pro B"/>
              </a:rPr>
              <a:t>circle</a:t>
            </a:r>
            <a:r>
              <a:rPr lang="en-GB" b="1" dirty="0">
                <a:solidFill>
                  <a:prstClr val="black"/>
                </a:solidFill>
                <a:latin typeface="Kozuka Gothic Pro B" pitchFamily="34" charset="-128"/>
                <a:ea typeface="Kozuka Gothic Pro B"/>
              </a:rPr>
              <a:t>)!</a:t>
            </a:r>
          </a:p>
        </p:txBody>
      </p:sp>
      <p:sp>
        <p:nvSpPr>
          <p:cNvPr id="13" name="TextBox 12">
            <a:extLst>
              <a:ext uri="{FF2B5EF4-FFF2-40B4-BE49-F238E27FC236}">
                <a16:creationId xmlns:a16="http://schemas.microsoft.com/office/drawing/2014/main" id="{2051EC40-5317-49A3-9143-4FEC67F530BC}"/>
              </a:ext>
            </a:extLst>
          </p:cNvPr>
          <p:cNvSpPr txBox="1"/>
          <p:nvPr/>
        </p:nvSpPr>
        <p:spPr>
          <a:xfrm>
            <a:off x="4842248" y="5080899"/>
            <a:ext cx="3330149" cy="646331"/>
          </a:xfrm>
          <a:prstGeom prst="rect">
            <a:avLst/>
          </a:prstGeom>
          <a:noFill/>
        </p:spPr>
        <p:txBody>
          <a:bodyPr wrap="square">
            <a:spAutoFit/>
          </a:bodyPr>
          <a:lstStyle/>
          <a:p>
            <a:pPr algn="ctr">
              <a:defRPr/>
            </a:pPr>
            <a:r>
              <a:rPr lang="en-GB" sz="1800" b="1" dirty="0">
                <a:solidFill>
                  <a:prstClr val="black"/>
                </a:solidFill>
                <a:latin typeface="Kozuka Gothic Pro B" pitchFamily="34" charset="-128"/>
                <a:ea typeface="Kozuka Gothic Pro B"/>
              </a:rPr>
              <a:t>If you think the statement is </a:t>
            </a:r>
            <a:r>
              <a:rPr lang="en-GB" sz="1800" b="1" dirty="0">
                <a:solidFill>
                  <a:srgbClr val="FF0000"/>
                </a:solidFill>
                <a:latin typeface="Kozuka Gothic Pro B" pitchFamily="34" charset="-128"/>
                <a:ea typeface="Kozuka Gothic Pro B"/>
              </a:rPr>
              <a:t>false</a:t>
            </a:r>
            <a:r>
              <a:rPr lang="en-GB" sz="1800" b="1" dirty="0">
                <a:solidFill>
                  <a:prstClr val="black"/>
                </a:solidFill>
                <a:latin typeface="Kozuka Gothic Pro B" pitchFamily="34" charset="-128"/>
                <a:ea typeface="Kozuka Gothic Pro B"/>
              </a:rPr>
              <a:t>, make a </a:t>
            </a:r>
            <a:r>
              <a:rPr lang="en-GB" sz="1800" b="1" dirty="0" err="1">
                <a:solidFill>
                  <a:srgbClr val="FF0000"/>
                </a:solidFill>
                <a:latin typeface="Kozuka Gothic Pro B" pitchFamily="34" charset="-128"/>
                <a:ea typeface="Kozuka Gothic Pro B"/>
              </a:rPr>
              <a:t>batsu</a:t>
            </a:r>
            <a:r>
              <a:rPr lang="en-GB" sz="1800" b="1" dirty="0">
                <a:solidFill>
                  <a:prstClr val="black"/>
                </a:solidFill>
                <a:latin typeface="Kozuka Gothic Pro B" pitchFamily="34" charset="-128"/>
                <a:ea typeface="Kozuka Gothic Pro B"/>
              </a:rPr>
              <a:t> (</a:t>
            </a:r>
            <a:r>
              <a:rPr lang="en-GB" sz="1800" b="1" dirty="0">
                <a:solidFill>
                  <a:srgbClr val="FF0000"/>
                </a:solidFill>
                <a:latin typeface="Kozuka Gothic Pro B" pitchFamily="34" charset="-128"/>
                <a:ea typeface="Kozuka Gothic Pro B"/>
              </a:rPr>
              <a:t>cross</a:t>
            </a:r>
            <a:r>
              <a:rPr lang="en-GB" sz="1800" b="1" dirty="0">
                <a:solidFill>
                  <a:prstClr val="black"/>
                </a:solidFill>
                <a:latin typeface="Kozuka Gothic Pro B" pitchFamily="34" charset="-128"/>
                <a:ea typeface="Kozuka Gothic Pro B"/>
              </a:rPr>
              <a:t>)!</a:t>
            </a:r>
          </a:p>
        </p:txBody>
      </p:sp>
      <p:pic>
        <p:nvPicPr>
          <p:cNvPr id="1028" name="Picture 4" descr="マルを出すクマのキャラクター">
            <a:extLst>
              <a:ext uri="{FF2B5EF4-FFF2-40B4-BE49-F238E27FC236}">
                <a16:creationId xmlns:a16="http://schemas.microsoft.com/office/drawing/2014/main" id="{64D88D78-0BB9-4061-9971-682413956A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5184" y="2490563"/>
            <a:ext cx="2367269" cy="25919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バツを出すクマのキャラクター">
            <a:extLst>
              <a:ext uri="{FF2B5EF4-FFF2-40B4-BE49-F238E27FC236}">
                <a16:creationId xmlns:a16="http://schemas.microsoft.com/office/drawing/2014/main" id="{60304A03-0795-4D6D-B4F3-A12F720DCD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3785" y="2488999"/>
            <a:ext cx="2367269" cy="259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417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51385-616F-7821-3C53-DA87D6654C0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504A897-8948-1712-D85E-3ED05BD7C1BE}"/>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A549AE4C-277C-5744-CF42-4FDEF35B818B}"/>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4D3AFA43-56B4-0293-2594-D0D876ABBAFD}"/>
              </a:ext>
            </a:extLst>
          </p:cNvPr>
          <p:cNvSpPr txBox="1"/>
          <p:nvPr/>
        </p:nvSpPr>
        <p:spPr>
          <a:xfrm>
            <a:off x="539551" y="404664"/>
            <a:ext cx="7848871" cy="923330"/>
          </a:xfrm>
          <a:prstGeom prst="rect">
            <a:avLst/>
          </a:prstGeom>
          <a:solidFill>
            <a:schemeClr val="bg1"/>
          </a:solidFill>
          <a:ln w="38100">
            <a:noFill/>
          </a:ln>
        </p:spPr>
        <p:txBody>
          <a:bodyPr wrap="square" lIns="91440" tIns="45720" rIns="91440" bIns="45720" rtlCol="0" anchor="t">
            <a:spAutoFit/>
          </a:bodyPr>
          <a:lstStyle/>
          <a:p>
            <a:pPr>
              <a:defRPr/>
            </a:pPr>
            <a:r>
              <a:rPr lang="en-GB" sz="5400" b="1">
                <a:solidFill>
                  <a:srgbClr val="FF0000"/>
                </a:solidFill>
                <a:latin typeface="Kristen ITC"/>
                <a:ea typeface="Kozuka Gothic Pro B"/>
              </a:rPr>
              <a:t>Question 1</a:t>
            </a:r>
            <a:endParaRPr lang="en-US">
              <a:cs typeface="+mn-cs"/>
            </a:endParaRPr>
          </a:p>
        </p:txBody>
      </p:sp>
      <p:pic>
        <p:nvPicPr>
          <p:cNvPr id="9" name="Picture 8">
            <a:extLst>
              <a:ext uri="{FF2B5EF4-FFF2-40B4-BE49-F238E27FC236}">
                <a16:creationId xmlns:a16="http://schemas.microsoft.com/office/drawing/2014/main" id="{06934104-3A1F-2309-B11C-E73E55E420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1A6FEC29-93ED-45BA-AD9C-B9A54159F128}"/>
              </a:ext>
            </a:extLst>
          </p:cNvPr>
          <p:cNvSpPr/>
          <p:nvPr/>
        </p:nvSpPr>
        <p:spPr>
          <a:xfrm>
            <a:off x="539551" y="1328837"/>
            <a:ext cx="7632846" cy="461665"/>
          </a:xfrm>
          <a:prstGeom prst="rect">
            <a:avLst/>
          </a:prstGeom>
        </p:spPr>
        <p:txBody>
          <a:bodyPr wrap="square" lIns="91440" tIns="45720" rIns="91440" bIns="45720" anchor="t">
            <a:spAutoFit/>
          </a:bodyPr>
          <a:lstStyle/>
          <a:p>
            <a:pPr>
              <a:defRPr/>
            </a:pPr>
            <a:r>
              <a:rPr lang="en-GB" sz="2400" dirty="0">
                <a:solidFill>
                  <a:prstClr val="black"/>
                </a:solidFill>
                <a:latin typeface="Kozuka Gothic Pro B" pitchFamily="34" charset="-128"/>
                <a:ea typeface="Kozuka Gothic Pro B"/>
              </a:rPr>
              <a:t>The word kimono means "thing to wear".</a:t>
            </a:r>
          </a:p>
        </p:txBody>
      </p:sp>
      <p:sp>
        <p:nvSpPr>
          <p:cNvPr id="11" name="TextBox 10">
            <a:extLst>
              <a:ext uri="{FF2B5EF4-FFF2-40B4-BE49-F238E27FC236}">
                <a16:creationId xmlns:a16="http://schemas.microsoft.com/office/drawing/2014/main" id="{09289846-3450-F083-92C3-1A05ED41905E}"/>
              </a:ext>
            </a:extLst>
          </p:cNvPr>
          <p:cNvSpPr txBox="1"/>
          <p:nvPr/>
        </p:nvSpPr>
        <p:spPr>
          <a:xfrm>
            <a:off x="3200400" y="639633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2" name="Picture 4" descr="マルを出すクマのキャラクター">
            <a:extLst>
              <a:ext uri="{FF2B5EF4-FFF2-40B4-BE49-F238E27FC236}">
                <a16:creationId xmlns:a16="http://schemas.microsoft.com/office/drawing/2014/main" id="{8A0530DA-502B-4593-9028-5C7C22EEC8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6365" y="3692110"/>
            <a:ext cx="2367269" cy="25919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8F8CF7B9-EF55-4E16-BA69-EDBC44869E8A}"/>
              </a:ext>
            </a:extLst>
          </p:cNvPr>
          <p:cNvSpPr txBox="1"/>
          <p:nvPr/>
        </p:nvSpPr>
        <p:spPr>
          <a:xfrm>
            <a:off x="2594048" y="5459720"/>
            <a:ext cx="3523852" cy="578882"/>
          </a:xfrm>
          <a:prstGeom prst="roundRect">
            <a:avLst/>
          </a:prstGeom>
          <a:ln w="28575">
            <a:solidFill>
              <a:srgbClr val="0099FF"/>
            </a:solidFill>
          </a:ln>
        </p:spPr>
        <p:style>
          <a:lnRef idx="2">
            <a:schemeClr val="accent5"/>
          </a:lnRef>
          <a:fillRef idx="1">
            <a:schemeClr val="lt1"/>
          </a:fillRef>
          <a:effectRef idx="0">
            <a:schemeClr val="accent5"/>
          </a:effectRef>
          <a:fontRef idx="minor">
            <a:schemeClr val="dk1"/>
          </a:fontRef>
        </p:style>
        <p:txBody>
          <a:bodyPr wrap="square">
            <a:spAutoFit/>
          </a:bodyPr>
          <a:lstStyle/>
          <a:p>
            <a:pPr>
              <a:defRPr/>
            </a:pPr>
            <a:r>
              <a:rPr lang="en-GB" sz="2800" b="1" dirty="0">
                <a:solidFill>
                  <a:srgbClr val="0099FF"/>
                </a:solidFill>
                <a:latin typeface="Kozuka Gothic Pro B" pitchFamily="34" charset="-128"/>
                <a:ea typeface="Kozuka Gothic Pro B"/>
              </a:rPr>
              <a:t>Maru</a:t>
            </a:r>
            <a:r>
              <a:rPr lang="en-GB" sz="2800" b="1" dirty="0">
                <a:solidFill>
                  <a:prstClr val="black"/>
                </a:solidFill>
                <a:latin typeface="Kozuka Gothic Pro B" pitchFamily="34" charset="-128"/>
                <a:ea typeface="Kozuka Gothic Pro B"/>
              </a:rPr>
              <a:t> – that’s true!</a:t>
            </a:r>
          </a:p>
        </p:txBody>
      </p:sp>
    </p:spTree>
    <p:extLst>
      <p:ext uri="{BB962C8B-B14F-4D97-AF65-F5344CB8AC3E}">
        <p14:creationId xmlns:p14="http://schemas.microsoft.com/office/powerpoint/2010/main" val="71786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51385-616F-7821-3C53-DA87D6654C0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504A897-8948-1712-D85E-3ED05BD7C1BE}"/>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A549AE4C-277C-5744-CF42-4FDEF35B818B}"/>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4D3AFA43-56B4-0293-2594-D0D876ABBAFD}"/>
              </a:ext>
            </a:extLst>
          </p:cNvPr>
          <p:cNvSpPr txBox="1"/>
          <p:nvPr/>
        </p:nvSpPr>
        <p:spPr>
          <a:xfrm>
            <a:off x="539551" y="404664"/>
            <a:ext cx="7848871" cy="923330"/>
          </a:xfrm>
          <a:prstGeom prst="rect">
            <a:avLst/>
          </a:prstGeom>
          <a:solidFill>
            <a:schemeClr val="bg1"/>
          </a:solidFill>
          <a:ln w="38100">
            <a:noFill/>
          </a:ln>
        </p:spPr>
        <p:txBody>
          <a:bodyPr wrap="square" lIns="91440" tIns="45720" rIns="91440" bIns="45720" rtlCol="0" anchor="t">
            <a:spAutoFit/>
          </a:bodyPr>
          <a:lstStyle/>
          <a:p>
            <a:pPr>
              <a:defRPr/>
            </a:pPr>
            <a:r>
              <a:rPr lang="en-GB" sz="5400" b="1">
                <a:solidFill>
                  <a:srgbClr val="FF0000"/>
                </a:solidFill>
                <a:latin typeface="Kristen ITC"/>
                <a:ea typeface="Kozuka Gothic Pro B"/>
              </a:rPr>
              <a:t>Question 2</a:t>
            </a:r>
            <a:endParaRPr lang="en-US">
              <a:cs typeface="+mn-cs"/>
            </a:endParaRPr>
          </a:p>
        </p:txBody>
      </p:sp>
      <p:pic>
        <p:nvPicPr>
          <p:cNvPr id="9" name="Picture 8">
            <a:extLst>
              <a:ext uri="{FF2B5EF4-FFF2-40B4-BE49-F238E27FC236}">
                <a16:creationId xmlns:a16="http://schemas.microsoft.com/office/drawing/2014/main" id="{06934104-3A1F-2309-B11C-E73E55E420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1A6FEC29-93ED-45BA-AD9C-B9A54159F128}"/>
              </a:ext>
            </a:extLst>
          </p:cNvPr>
          <p:cNvSpPr/>
          <p:nvPr/>
        </p:nvSpPr>
        <p:spPr>
          <a:xfrm>
            <a:off x="539551" y="1328837"/>
            <a:ext cx="7632846" cy="830997"/>
          </a:xfrm>
          <a:prstGeom prst="rect">
            <a:avLst/>
          </a:prstGeom>
        </p:spPr>
        <p:txBody>
          <a:bodyPr wrap="square" lIns="91440" tIns="45720" rIns="91440" bIns="45720" anchor="t">
            <a:spAutoFit/>
          </a:bodyPr>
          <a:lstStyle/>
          <a:p>
            <a:pPr>
              <a:defRPr/>
            </a:pPr>
            <a:r>
              <a:rPr lang="en-GB" sz="2400">
                <a:solidFill>
                  <a:prstClr val="black"/>
                </a:solidFill>
                <a:latin typeface="Kozuka Gothic Pro B" pitchFamily="34" charset="-128"/>
                <a:ea typeface="Kozuka Gothic Pro B"/>
              </a:rPr>
              <a:t>People in Japan wear kimono everyday – when they are going to work, school, or even the supermarket!</a:t>
            </a:r>
            <a:endParaRPr lang="en-GB" sz="2400" dirty="0">
              <a:solidFill>
                <a:prstClr val="black"/>
              </a:solidFill>
              <a:latin typeface="Kozuka Gothic Pro B" pitchFamily="34" charset="-128"/>
              <a:ea typeface="Kozuka Gothic Pro B"/>
            </a:endParaRPr>
          </a:p>
        </p:txBody>
      </p:sp>
      <p:sp>
        <p:nvSpPr>
          <p:cNvPr id="11" name="TextBox 10">
            <a:extLst>
              <a:ext uri="{FF2B5EF4-FFF2-40B4-BE49-F238E27FC236}">
                <a16:creationId xmlns:a16="http://schemas.microsoft.com/office/drawing/2014/main" id="{09289846-3450-F083-92C3-1A05ED41905E}"/>
              </a:ext>
            </a:extLst>
          </p:cNvPr>
          <p:cNvSpPr txBox="1"/>
          <p:nvPr/>
        </p:nvSpPr>
        <p:spPr>
          <a:xfrm>
            <a:off x="3200399" y="639633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2" name="Picture 6" descr="バツを出すクマのキャラクター">
            <a:extLst>
              <a:ext uri="{FF2B5EF4-FFF2-40B4-BE49-F238E27FC236}">
                <a16:creationId xmlns:a16="http://schemas.microsoft.com/office/drawing/2014/main" id="{AF2AD907-C6A7-46AA-8527-FDD067B46A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3692110"/>
            <a:ext cx="2367269" cy="25919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01272FE-36D1-4CB8-AA9E-CA6735C0C8DD}"/>
              </a:ext>
            </a:extLst>
          </p:cNvPr>
          <p:cNvSpPr txBox="1"/>
          <p:nvPr/>
        </p:nvSpPr>
        <p:spPr>
          <a:xfrm>
            <a:off x="2700669" y="5417667"/>
            <a:ext cx="3742661" cy="578882"/>
          </a:xfrm>
          <a:prstGeom prst="roundRect">
            <a:avLst/>
          </a:prstGeom>
          <a:ln w="28575">
            <a:solidFill>
              <a:srgbClr val="FF0000"/>
            </a:solidFill>
          </a:ln>
        </p:spPr>
        <p:style>
          <a:lnRef idx="2">
            <a:schemeClr val="accent5"/>
          </a:lnRef>
          <a:fillRef idx="1">
            <a:schemeClr val="lt1"/>
          </a:fillRef>
          <a:effectRef idx="0">
            <a:schemeClr val="accent5"/>
          </a:effectRef>
          <a:fontRef idx="minor">
            <a:schemeClr val="dk1"/>
          </a:fontRef>
        </p:style>
        <p:txBody>
          <a:bodyPr wrap="square">
            <a:spAutoFit/>
          </a:bodyPr>
          <a:lstStyle/>
          <a:p>
            <a:pPr>
              <a:defRPr/>
            </a:pPr>
            <a:r>
              <a:rPr lang="en-GB" sz="2800" b="1" dirty="0" err="1">
                <a:solidFill>
                  <a:srgbClr val="FF0000"/>
                </a:solidFill>
                <a:latin typeface="Kozuka Gothic Pro B" pitchFamily="34" charset="-128"/>
                <a:ea typeface="Kozuka Gothic Pro B"/>
              </a:rPr>
              <a:t>Batsu</a:t>
            </a:r>
            <a:r>
              <a:rPr lang="en-GB" sz="2800" b="1" dirty="0">
                <a:solidFill>
                  <a:prstClr val="black"/>
                </a:solidFill>
                <a:latin typeface="Kozuka Gothic Pro B" pitchFamily="34" charset="-128"/>
                <a:ea typeface="Kozuka Gothic Pro B"/>
              </a:rPr>
              <a:t> – that’s false!</a:t>
            </a:r>
          </a:p>
        </p:txBody>
      </p:sp>
    </p:spTree>
    <p:extLst>
      <p:ext uri="{BB962C8B-B14F-4D97-AF65-F5344CB8AC3E}">
        <p14:creationId xmlns:p14="http://schemas.microsoft.com/office/powerpoint/2010/main" val="161398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E681330-ABCF-32F1-584B-E00F227D4F79}"/>
              </a:ext>
            </a:extLst>
          </p:cNvPr>
          <p:cNvSpPr txBox="1"/>
          <p:nvPr/>
        </p:nvSpPr>
        <p:spPr>
          <a:xfrm>
            <a:off x="539551" y="404664"/>
            <a:ext cx="7848871" cy="923330"/>
          </a:xfrm>
          <a:prstGeom prst="rect">
            <a:avLst/>
          </a:prstGeom>
          <a:solidFill>
            <a:schemeClr val="bg1"/>
          </a:solidFill>
          <a:ln w="38100">
            <a:noFill/>
          </a:ln>
        </p:spPr>
        <p:txBody>
          <a:bodyPr wrap="square" lIns="91440" tIns="45720" rIns="91440" bIns="45720" rtlCol="0" anchor="t">
            <a:spAutoFit/>
          </a:bodyPr>
          <a:lstStyle/>
          <a:p>
            <a:pPr>
              <a:defRPr/>
            </a:pPr>
            <a:r>
              <a:rPr lang="en-GB" sz="5400" b="1">
                <a:solidFill>
                  <a:srgbClr val="FF0000"/>
                </a:solidFill>
                <a:latin typeface="Kristen ITC"/>
                <a:ea typeface="Kozuka Gothic Pro B"/>
              </a:rPr>
              <a:t>Question 3</a:t>
            </a:r>
            <a:endParaRPr lang="en-US">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539551" y="1328837"/>
            <a:ext cx="7632846" cy="830997"/>
          </a:xfrm>
          <a:prstGeom prst="rect">
            <a:avLst/>
          </a:prstGeom>
        </p:spPr>
        <p:txBody>
          <a:bodyPr wrap="square" lIns="91440" tIns="45720" rIns="91440" bIns="45720" anchor="t">
            <a:spAutoFit/>
          </a:bodyPr>
          <a:lstStyle/>
          <a:p>
            <a:pPr>
              <a:defRPr/>
            </a:pPr>
            <a:r>
              <a:rPr lang="en-GB" sz="2400">
                <a:solidFill>
                  <a:prstClr val="black"/>
                </a:solidFill>
                <a:latin typeface="Kozuka Gothic Pro B" pitchFamily="34" charset="-128"/>
                <a:ea typeface="Kozuka Gothic Pro B"/>
              </a:rPr>
              <a:t>All kimono have the same basic T-shape, adjusted with strings and fastened with a belt.</a:t>
            </a:r>
            <a:endParaRPr lang="en-GB" sz="2400" dirty="0">
              <a:solidFill>
                <a:prstClr val="black"/>
              </a:solidFill>
              <a:latin typeface="Kozuka Gothic Pro B" pitchFamily="34" charset="-128"/>
              <a:ea typeface="Kozuka Gothic Pro B"/>
            </a:endParaRPr>
          </a:p>
        </p:txBody>
      </p:sp>
      <p:sp>
        <p:nvSpPr>
          <p:cNvPr id="11" name="TextBox 10">
            <a:extLst>
              <a:ext uri="{FF2B5EF4-FFF2-40B4-BE49-F238E27FC236}">
                <a16:creationId xmlns:a16="http://schemas.microsoft.com/office/drawing/2014/main" id="{913ED953-E4B9-791E-8B59-0DB10373F0D6}"/>
              </a:ext>
            </a:extLst>
          </p:cNvPr>
          <p:cNvSpPr txBox="1"/>
          <p:nvPr/>
        </p:nvSpPr>
        <p:spPr>
          <a:xfrm>
            <a:off x="3200400" y="639633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3" name="Picture 4" descr="マルを出すクマのキャラクター">
            <a:extLst>
              <a:ext uri="{FF2B5EF4-FFF2-40B4-BE49-F238E27FC236}">
                <a16:creationId xmlns:a16="http://schemas.microsoft.com/office/drawing/2014/main" id="{B4F24FF4-386B-4710-9634-B4B318B2BF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6365" y="3692110"/>
            <a:ext cx="2367269" cy="25919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13EBD48-A48F-45FB-BDEC-1651D4C3753D}"/>
              </a:ext>
            </a:extLst>
          </p:cNvPr>
          <p:cNvSpPr txBox="1"/>
          <p:nvPr/>
        </p:nvSpPr>
        <p:spPr>
          <a:xfrm>
            <a:off x="2594048" y="5459720"/>
            <a:ext cx="3523852" cy="578882"/>
          </a:xfrm>
          <a:prstGeom prst="roundRect">
            <a:avLst/>
          </a:prstGeom>
          <a:ln w="28575">
            <a:solidFill>
              <a:srgbClr val="0099FF"/>
            </a:solidFill>
          </a:ln>
        </p:spPr>
        <p:style>
          <a:lnRef idx="2">
            <a:schemeClr val="accent5"/>
          </a:lnRef>
          <a:fillRef idx="1">
            <a:schemeClr val="lt1"/>
          </a:fillRef>
          <a:effectRef idx="0">
            <a:schemeClr val="accent5"/>
          </a:effectRef>
          <a:fontRef idx="minor">
            <a:schemeClr val="dk1"/>
          </a:fontRef>
        </p:style>
        <p:txBody>
          <a:bodyPr wrap="square">
            <a:spAutoFit/>
          </a:bodyPr>
          <a:lstStyle/>
          <a:p>
            <a:pPr>
              <a:defRPr/>
            </a:pPr>
            <a:r>
              <a:rPr lang="en-GB" sz="2800" b="1" dirty="0">
                <a:solidFill>
                  <a:srgbClr val="0099FF"/>
                </a:solidFill>
                <a:latin typeface="Kozuka Gothic Pro B" pitchFamily="34" charset="-128"/>
                <a:ea typeface="Kozuka Gothic Pro B"/>
              </a:rPr>
              <a:t>Maru</a:t>
            </a:r>
            <a:r>
              <a:rPr lang="en-GB" sz="2800" b="1" dirty="0">
                <a:solidFill>
                  <a:prstClr val="black"/>
                </a:solidFill>
                <a:latin typeface="Kozuka Gothic Pro B" pitchFamily="34" charset="-128"/>
                <a:ea typeface="Kozuka Gothic Pro B"/>
              </a:rPr>
              <a:t> – that’s true!</a:t>
            </a:r>
          </a:p>
        </p:txBody>
      </p:sp>
    </p:spTree>
    <p:extLst>
      <p:ext uri="{BB962C8B-B14F-4D97-AF65-F5344CB8AC3E}">
        <p14:creationId xmlns:p14="http://schemas.microsoft.com/office/powerpoint/2010/main" val="3500150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E681330-ABCF-32F1-584B-E00F227D4F79}"/>
              </a:ext>
            </a:extLst>
          </p:cNvPr>
          <p:cNvSpPr txBox="1"/>
          <p:nvPr/>
        </p:nvSpPr>
        <p:spPr>
          <a:xfrm>
            <a:off x="539551" y="404664"/>
            <a:ext cx="7848871" cy="923330"/>
          </a:xfrm>
          <a:prstGeom prst="rect">
            <a:avLst/>
          </a:prstGeom>
          <a:solidFill>
            <a:schemeClr val="bg1"/>
          </a:solidFill>
          <a:ln w="38100">
            <a:noFill/>
          </a:ln>
        </p:spPr>
        <p:txBody>
          <a:bodyPr wrap="square" lIns="91440" tIns="45720" rIns="91440" bIns="45720" rtlCol="0" anchor="t">
            <a:spAutoFit/>
          </a:bodyPr>
          <a:lstStyle/>
          <a:p>
            <a:pPr>
              <a:defRPr/>
            </a:pPr>
            <a:r>
              <a:rPr lang="en-GB" sz="5400" b="1">
                <a:solidFill>
                  <a:srgbClr val="FF0000"/>
                </a:solidFill>
                <a:latin typeface="Kristen ITC"/>
                <a:ea typeface="Kozuka Gothic Pro B"/>
              </a:rPr>
              <a:t>Question 4</a:t>
            </a:r>
            <a:endParaRPr lang="en-US">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539550" y="1328837"/>
            <a:ext cx="8147249" cy="461665"/>
          </a:xfrm>
          <a:prstGeom prst="rect">
            <a:avLst/>
          </a:prstGeom>
        </p:spPr>
        <p:txBody>
          <a:bodyPr wrap="square" lIns="91440" tIns="45720" rIns="91440" bIns="45720" anchor="t">
            <a:spAutoFit/>
          </a:bodyPr>
          <a:lstStyle/>
          <a:p>
            <a:pPr>
              <a:defRPr/>
            </a:pPr>
            <a:r>
              <a:rPr lang="en-GB" sz="2400" dirty="0">
                <a:solidFill>
                  <a:prstClr val="black"/>
                </a:solidFill>
                <a:latin typeface="Kozuka Gothic Pro B" pitchFamily="34" charset="-128"/>
                <a:ea typeface="Kozuka Gothic Pro B"/>
              </a:rPr>
              <a:t>The patterns on kimono can represent different seasons.</a:t>
            </a:r>
          </a:p>
        </p:txBody>
      </p:sp>
      <p:sp>
        <p:nvSpPr>
          <p:cNvPr id="11" name="TextBox 10">
            <a:extLst>
              <a:ext uri="{FF2B5EF4-FFF2-40B4-BE49-F238E27FC236}">
                <a16:creationId xmlns:a16="http://schemas.microsoft.com/office/drawing/2014/main" id="{913ED953-E4B9-791E-8B59-0DB10373F0D6}"/>
              </a:ext>
            </a:extLst>
          </p:cNvPr>
          <p:cNvSpPr txBox="1"/>
          <p:nvPr/>
        </p:nvSpPr>
        <p:spPr>
          <a:xfrm>
            <a:off x="3200400" y="6367453"/>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3" name="Picture 4" descr="マルを出すクマのキャラクター">
            <a:extLst>
              <a:ext uri="{FF2B5EF4-FFF2-40B4-BE49-F238E27FC236}">
                <a16:creationId xmlns:a16="http://schemas.microsoft.com/office/drawing/2014/main" id="{F10DA44E-C03E-4711-A0D9-0BB3E6C5ED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6365" y="3692110"/>
            <a:ext cx="2367269" cy="25919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7F20ACE1-097A-48C0-B60C-FF708D412647}"/>
              </a:ext>
            </a:extLst>
          </p:cNvPr>
          <p:cNvSpPr txBox="1"/>
          <p:nvPr/>
        </p:nvSpPr>
        <p:spPr>
          <a:xfrm>
            <a:off x="2594048" y="5459720"/>
            <a:ext cx="3523852" cy="578882"/>
          </a:xfrm>
          <a:prstGeom prst="roundRect">
            <a:avLst/>
          </a:prstGeom>
          <a:ln w="28575">
            <a:solidFill>
              <a:srgbClr val="0099FF"/>
            </a:solidFill>
          </a:ln>
        </p:spPr>
        <p:style>
          <a:lnRef idx="2">
            <a:schemeClr val="accent5"/>
          </a:lnRef>
          <a:fillRef idx="1">
            <a:schemeClr val="lt1"/>
          </a:fillRef>
          <a:effectRef idx="0">
            <a:schemeClr val="accent5"/>
          </a:effectRef>
          <a:fontRef idx="minor">
            <a:schemeClr val="dk1"/>
          </a:fontRef>
        </p:style>
        <p:txBody>
          <a:bodyPr wrap="square">
            <a:spAutoFit/>
          </a:bodyPr>
          <a:lstStyle/>
          <a:p>
            <a:pPr>
              <a:defRPr/>
            </a:pPr>
            <a:r>
              <a:rPr lang="en-GB" sz="2800" b="1" dirty="0">
                <a:solidFill>
                  <a:srgbClr val="0099FF"/>
                </a:solidFill>
                <a:latin typeface="Kozuka Gothic Pro B" pitchFamily="34" charset="-128"/>
                <a:ea typeface="Kozuka Gothic Pro B"/>
              </a:rPr>
              <a:t>Maru</a:t>
            </a:r>
            <a:r>
              <a:rPr lang="en-GB" sz="2800" b="1" dirty="0">
                <a:solidFill>
                  <a:prstClr val="black"/>
                </a:solidFill>
                <a:latin typeface="Kozuka Gothic Pro B" pitchFamily="34" charset="-128"/>
                <a:ea typeface="Kozuka Gothic Pro B"/>
              </a:rPr>
              <a:t> – that’s true!</a:t>
            </a:r>
          </a:p>
        </p:txBody>
      </p:sp>
    </p:spTree>
    <p:extLst>
      <p:ext uri="{BB962C8B-B14F-4D97-AF65-F5344CB8AC3E}">
        <p14:creationId xmlns:p14="http://schemas.microsoft.com/office/powerpoint/2010/main" val="67564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E681330-ABCF-32F1-584B-E00F227D4F79}"/>
              </a:ext>
            </a:extLst>
          </p:cNvPr>
          <p:cNvSpPr txBox="1"/>
          <p:nvPr/>
        </p:nvSpPr>
        <p:spPr>
          <a:xfrm>
            <a:off x="539551" y="404664"/>
            <a:ext cx="7848871" cy="923330"/>
          </a:xfrm>
          <a:prstGeom prst="rect">
            <a:avLst/>
          </a:prstGeom>
          <a:solidFill>
            <a:schemeClr val="bg1"/>
          </a:solidFill>
          <a:ln w="38100">
            <a:noFill/>
          </a:ln>
        </p:spPr>
        <p:txBody>
          <a:bodyPr wrap="square" lIns="91440" tIns="45720" rIns="91440" bIns="45720" rtlCol="0" anchor="t">
            <a:spAutoFit/>
          </a:bodyPr>
          <a:lstStyle/>
          <a:p>
            <a:pPr>
              <a:defRPr/>
            </a:pPr>
            <a:r>
              <a:rPr lang="en-GB" sz="5400" b="1" dirty="0">
                <a:solidFill>
                  <a:srgbClr val="FF0000"/>
                </a:solidFill>
                <a:latin typeface="Kristen ITC"/>
                <a:ea typeface="Kozuka Gothic Pro B"/>
              </a:rPr>
              <a:t>Question 5</a:t>
            </a:r>
            <a:endParaRPr lang="en-US" dirty="0">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539551" y="1328837"/>
            <a:ext cx="7632846" cy="461665"/>
          </a:xfrm>
          <a:prstGeom prst="rect">
            <a:avLst/>
          </a:prstGeom>
        </p:spPr>
        <p:txBody>
          <a:bodyPr wrap="square" lIns="91440" tIns="45720" rIns="91440" bIns="45720" anchor="t">
            <a:spAutoFit/>
          </a:bodyPr>
          <a:lstStyle/>
          <a:p>
            <a:pPr>
              <a:defRPr/>
            </a:pPr>
            <a:r>
              <a:rPr lang="en-GB" sz="2400">
                <a:solidFill>
                  <a:prstClr val="black"/>
                </a:solidFill>
                <a:latin typeface="Kozuka Gothic Pro B" pitchFamily="34" charset="-128"/>
                <a:ea typeface="Kozuka Gothic Pro B"/>
              </a:rPr>
              <a:t>Kimono are fastened with belts called geta.</a:t>
            </a:r>
            <a:endParaRPr lang="en-GB" sz="2400" dirty="0">
              <a:solidFill>
                <a:prstClr val="black"/>
              </a:solidFill>
              <a:latin typeface="Kozuka Gothic Pro B" pitchFamily="34" charset="-128"/>
              <a:ea typeface="Kozuka Gothic Pro B"/>
            </a:endParaRPr>
          </a:p>
        </p:txBody>
      </p:sp>
      <p:sp>
        <p:nvSpPr>
          <p:cNvPr id="11" name="TextBox 10">
            <a:extLst>
              <a:ext uri="{FF2B5EF4-FFF2-40B4-BE49-F238E27FC236}">
                <a16:creationId xmlns:a16="http://schemas.microsoft.com/office/drawing/2014/main" id="{913ED953-E4B9-791E-8B59-0DB10373F0D6}"/>
              </a:ext>
            </a:extLst>
          </p:cNvPr>
          <p:cNvSpPr txBox="1"/>
          <p:nvPr/>
        </p:nvSpPr>
        <p:spPr>
          <a:xfrm>
            <a:off x="3200399" y="639633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3" name="Picture 6" descr="バツを出すクマのキャラクター">
            <a:extLst>
              <a:ext uri="{FF2B5EF4-FFF2-40B4-BE49-F238E27FC236}">
                <a16:creationId xmlns:a16="http://schemas.microsoft.com/office/drawing/2014/main" id="{3F699AA6-128E-416E-B936-C0A2A11F3A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3692110"/>
            <a:ext cx="2367269" cy="25919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7648FA4-83BA-4186-BACB-6BB425C83BA4}"/>
              </a:ext>
            </a:extLst>
          </p:cNvPr>
          <p:cNvSpPr txBox="1"/>
          <p:nvPr/>
        </p:nvSpPr>
        <p:spPr>
          <a:xfrm>
            <a:off x="2700669" y="5417667"/>
            <a:ext cx="3742661" cy="578882"/>
          </a:xfrm>
          <a:prstGeom prst="roundRect">
            <a:avLst/>
          </a:prstGeom>
          <a:ln w="28575">
            <a:solidFill>
              <a:srgbClr val="FF0000"/>
            </a:solidFill>
          </a:ln>
        </p:spPr>
        <p:style>
          <a:lnRef idx="2">
            <a:schemeClr val="accent5"/>
          </a:lnRef>
          <a:fillRef idx="1">
            <a:schemeClr val="lt1"/>
          </a:fillRef>
          <a:effectRef idx="0">
            <a:schemeClr val="accent5"/>
          </a:effectRef>
          <a:fontRef idx="minor">
            <a:schemeClr val="dk1"/>
          </a:fontRef>
        </p:style>
        <p:txBody>
          <a:bodyPr wrap="square">
            <a:spAutoFit/>
          </a:bodyPr>
          <a:lstStyle/>
          <a:p>
            <a:pPr>
              <a:defRPr/>
            </a:pPr>
            <a:r>
              <a:rPr lang="en-GB" sz="2800" b="1" dirty="0" err="1">
                <a:solidFill>
                  <a:srgbClr val="FF0000"/>
                </a:solidFill>
                <a:latin typeface="Kozuka Gothic Pro B" pitchFamily="34" charset="-128"/>
                <a:ea typeface="Kozuka Gothic Pro B"/>
              </a:rPr>
              <a:t>Batsu</a:t>
            </a:r>
            <a:r>
              <a:rPr lang="en-GB" sz="2800" b="1" dirty="0">
                <a:solidFill>
                  <a:prstClr val="black"/>
                </a:solidFill>
                <a:latin typeface="Kozuka Gothic Pro B" pitchFamily="34" charset="-128"/>
                <a:ea typeface="Kozuka Gothic Pro B"/>
              </a:rPr>
              <a:t> – that’s false!</a:t>
            </a:r>
          </a:p>
        </p:txBody>
      </p:sp>
    </p:spTree>
    <p:extLst>
      <p:ext uri="{BB962C8B-B14F-4D97-AF65-F5344CB8AC3E}">
        <p14:creationId xmlns:p14="http://schemas.microsoft.com/office/powerpoint/2010/main" val="215642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E681330-ABCF-32F1-584B-E00F227D4F79}"/>
              </a:ext>
            </a:extLst>
          </p:cNvPr>
          <p:cNvSpPr txBox="1"/>
          <p:nvPr/>
        </p:nvSpPr>
        <p:spPr>
          <a:xfrm>
            <a:off x="539551" y="404664"/>
            <a:ext cx="7848871"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End of Quiz</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755576" y="1778420"/>
            <a:ext cx="7632846" cy="1200329"/>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Kozuka Gothic Pro B" pitchFamily="34" charset="-128"/>
                <a:ea typeface="Kozuka Gothic Pro B"/>
                <a:cs typeface="+mn-cs"/>
              </a:rPr>
              <a:t>How much did you remember about kimono</a:t>
            </a:r>
            <a:r>
              <a:rPr lang="en-GB" sz="3600" b="1" dirty="0">
                <a:solidFill>
                  <a:prstClr val="black"/>
                </a:solidFill>
                <a:latin typeface="Kozuka Gothic Pro B" pitchFamily="34" charset="-128"/>
                <a:ea typeface="Kozuka Gothic Pro B"/>
              </a:rPr>
              <a:t>?!</a:t>
            </a:r>
            <a:endParaRPr kumimoji="0" lang="en-GB" sz="3600" b="1"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p:txBody>
      </p:sp>
      <p:sp>
        <p:nvSpPr>
          <p:cNvPr id="11" name="TextBox 10">
            <a:extLst>
              <a:ext uri="{FF2B5EF4-FFF2-40B4-BE49-F238E27FC236}">
                <a16:creationId xmlns:a16="http://schemas.microsoft.com/office/drawing/2014/main" id="{913ED953-E4B9-791E-8B59-0DB10373F0D6}"/>
              </a:ext>
            </a:extLst>
          </p:cNvPr>
          <p:cNvSpPr txBox="1"/>
          <p:nvPr/>
        </p:nvSpPr>
        <p:spPr>
          <a:xfrm>
            <a:off x="3200399" y="639633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2" name="Picture 2" descr="七五三のイラスト「仲良し姉弟」">
            <a:extLst>
              <a:ext uri="{FF2B5EF4-FFF2-40B4-BE49-F238E27FC236}">
                <a16:creationId xmlns:a16="http://schemas.microsoft.com/office/drawing/2014/main" id="{DB99346E-CE48-409C-88D7-17435E84C8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8986" y="3116368"/>
            <a:ext cx="3810000" cy="2876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147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E681330-ABCF-32F1-584B-E00F227D4F79}"/>
              </a:ext>
            </a:extLst>
          </p:cNvPr>
          <p:cNvSpPr txBox="1"/>
          <p:nvPr/>
        </p:nvSpPr>
        <p:spPr>
          <a:xfrm>
            <a:off x="539551" y="404664"/>
            <a:ext cx="7848871" cy="923330"/>
          </a:xfrm>
          <a:prstGeom prst="rect">
            <a:avLst/>
          </a:prstGeom>
          <a:solidFill>
            <a:schemeClr val="bg1"/>
          </a:solidFill>
          <a:ln w="38100">
            <a:noFill/>
          </a:ln>
        </p:spPr>
        <p:txBody>
          <a:bodyPr wrap="square" lIns="91440" tIns="45720" rIns="91440" bIns="45720" rtlCol="0" anchor="t">
            <a:spAutoFit/>
          </a:bodyPr>
          <a:lstStyle/>
          <a:p>
            <a:pPr>
              <a:defRPr/>
            </a:pPr>
            <a:r>
              <a:rPr lang="en-GB" sz="5400" b="1" dirty="0">
                <a:solidFill>
                  <a:srgbClr val="FF0000"/>
                </a:solidFill>
                <a:latin typeface="Kristen ITC"/>
                <a:ea typeface="Kozuka Gothic Pro B"/>
              </a:rPr>
              <a:t>Activity 1</a:t>
            </a: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539551" y="1461507"/>
            <a:ext cx="7632846" cy="1938992"/>
          </a:xfrm>
          <a:prstGeom prst="rect">
            <a:avLst/>
          </a:prstGeom>
        </p:spPr>
        <p:txBody>
          <a:bodyPr wrap="square" lIns="91440" tIns="45720" rIns="91440" bIns="45720" anchor="t">
            <a:spAutoFit/>
          </a:bodyPr>
          <a:lstStyle/>
          <a:p>
            <a:pPr>
              <a:defRPr/>
            </a:pPr>
            <a:r>
              <a:rPr lang="en-GB" sz="2400" dirty="0">
                <a:solidFill>
                  <a:prstClr val="black"/>
                </a:solidFill>
                <a:latin typeface="Kozuka Gothic Pro B" pitchFamily="34" charset="-128"/>
                <a:ea typeface="Kozuka Gothic Pro B"/>
              </a:rPr>
              <a:t>Using the worksheet, you are now going to design your own </a:t>
            </a:r>
            <a:r>
              <a:rPr lang="en-GB" sz="2400" b="1" dirty="0">
                <a:solidFill>
                  <a:prstClr val="black"/>
                </a:solidFill>
                <a:latin typeface="Kozuka Gothic Pro B" pitchFamily="34" charset="-128"/>
                <a:ea typeface="Kozuka Gothic Pro B"/>
              </a:rPr>
              <a:t>seasonal kimono</a:t>
            </a:r>
            <a:r>
              <a:rPr lang="en-GB" sz="2400" dirty="0">
                <a:solidFill>
                  <a:prstClr val="black"/>
                </a:solidFill>
                <a:latin typeface="Kozuka Gothic Pro B" pitchFamily="34" charset="-128"/>
                <a:ea typeface="Kozuka Gothic Pro B"/>
              </a:rPr>
              <a:t>!</a:t>
            </a:r>
          </a:p>
          <a:p>
            <a:pPr>
              <a:defRPr/>
            </a:pPr>
            <a:endParaRPr lang="en-GB" sz="2400" dirty="0">
              <a:solidFill>
                <a:prstClr val="black"/>
              </a:solidFill>
              <a:latin typeface="Kozuka Gothic Pro B" pitchFamily="34" charset="-128"/>
              <a:ea typeface="Kozuka Gothic Pro B"/>
            </a:endParaRPr>
          </a:p>
          <a:p>
            <a:pPr>
              <a:defRPr/>
            </a:pPr>
            <a:r>
              <a:rPr lang="en-GB" sz="2400" dirty="0">
                <a:solidFill>
                  <a:prstClr val="black"/>
                </a:solidFill>
                <a:latin typeface="Kozuka Gothic Pro B" pitchFamily="34" charset="-128"/>
                <a:ea typeface="Kozuka Gothic Pro B"/>
              </a:rPr>
              <a:t>Your design must include a </a:t>
            </a:r>
            <a:r>
              <a:rPr lang="en-GB" sz="2400" b="1" dirty="0">
                <a:solidFill>
                  <a:prstClr val="black"/>
                </a:solidFill>
                <a:latin typeface="Kozuka Gothic Pro B" pitchFamily="34" charset="-128"/>
                <a:ea typeface="Kozuka Gothic Pro B"/>
              </a:rPr>
              <a:t>pattern or motif that represents one of the four seasons</a:t>
            </a:r>
            <a:r>
              <a:rPr lang="en-GB" sz="2400" dirty="0">
                <a:solidFill>
                  <a:prstClr val="black"/>
                </a:solidFill>
                <a:latin typeface="Kozuka Gothic Pro B" pitchFamily="34" charset="-128"/>
                <a:ea typeface="Kozuka Gothic Pro B"/>
              </a:rPr>
              <a:t>.</a:t>
            </a:r>
          </a:p>
        </p:txBody>
      </p:sp>
      <p:sp>
        <p:nvSpPr>
          <p:cNvPr id="11" name="TextBox 10">
            <a:extLst>
              <a:ext uri="{FF2B5EF4-FFF2-40B4-BE49-F238E27FC236}">
                <a16:creationId xmlns:a16="http://schemas.microsoft.com/office/drawing/2014/main" id="{913ED953-E4B9-791E-8B59-0DB10373F0D6}"/>
              </a:ext>
            </a:extLst>
          </p:cNvPr>
          <p:cNvSpPr txBox="1"/>
          <p:nvPr/>
        </p:nvSpPr>
        <p:spPr>
          <a:xfrm>
            <a:off x="3200400" y="6396334"/>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375E822A-1AD0-8200-BE5D-3F3A5AD05EF9}"/>
              </a:ext>
            </a:extLst>
          </p:cNvPr>
          <p:cNvPicPr>
            <a:picLocks noChangeAspect="1"/>
          </p:cNvPicPr>
          <p:nvPr/>
        </p:nvPicPr>
        <p:blipFill>
          <a:blip r:embed="rId4"/>
          <a:stretch>
            <a:fillRect/>
          </a:stretch>
        </p:blipFill>
        <p:spPr>
          <a:xfrm>
            <a:off x="2665673" y="3594176"/>
            <a:ext cx="1522963" cy="2160000"/>
          </a:xfrm>
          <a:prstGeom prst="rect">
            <a:avLst/>
          </a:prstGeom>
          <a:noFill/>
          <a:ln w="15875">
            <a:solidFill>
              <a:schemeClr val="tx1"/>
            </a:solidFill>
          </a:ln>
        </p:spPr>
      </p:pic>
      <p:pic>
        <p:nvPicPr>
          <p:cNvPr id="8" name="Picture 7">
            <a:extLst>
              <a:ext uri="{FF2B5EF4-FFF2-40B4-BE49-F238E27FC236}">
                <a16:creationId xmlns:a16="http://schemas.microsoft.com/office/drawing/2014/main" id="{1187FB29-C4B1-2AC1-7103-96922E649209}"/>
              </a:ext>
            </a:extLst>
          </p:cNvPr>
          <p:cNvPicPr>
            <a:picLocks noChangeAspect="1"/>
          </p:cNvPicPr>
          <p:nvPr/>
        </p:nvPicPr>
        <p:blipFill>
          <a:blip r:embed="rId5"/>
          <a:stretch>
            <a:fillRect/>
          </a:stretch>
        </p:blipFill>
        <p:spPr>
          <a:xfrm>
            <a:off x="4680012" y="3594176"/>
            <a:ext cx="1509327" cy="2160000"/>
          </a:xfrm>
          <a:prstGeom prst="rect">
            <a:avLst/>
          </a:prstGeom>
          <a:ln w="15875">
            <a:solidFill>
              <a:schemeClr val="tx1"/>
            </a:solidFill>
          </a:ln>
        </p:spPr>
      </p:pic>
    </p:spTree>
    <p:extLst>
      <p:ext uri="{BB962C8B-B14F-4D97-AF65-F5344CB8AC3E}">
        <p14:creationId xmlns:p14="http://schemas.microsoft.com/office/powerpoint/2010/main" val="28980334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E681330-ABCF-32F1-584B-E00F227D4F79}"/>
              </a:ext>
            </a:extLst>
          </p:cNvPr>
          <p:cNvSpPr txBox="1"/>
          <p:nvPr/>
        </p:nvSpPr>
        <p:spPr>
          <a:xfrm>
            <a:off x="539551" y="404664"/>
            <a:ext cx="7848871"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Activity 2 – part 1</a:t>
            </a: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539550" y="1442514"/>
            <a:ext cx="8064897" cy="3785652"/>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rPr>
              <a:t>You are now going to design your own </a:t>
            </a:r>
            <a:r>
              <a:rPr lang="en-GB" sz="2400" b="1" dirty="0">
                <a:solidFill>
                  <a:prstClr val="black"/>
                </a:solidFill>
                <a:latin typeface="Kozuka Gothic Pro B" pitchFamily="34" charset="-128"/>
                <a:ea typeface="Kozuka Gothic Pro B"/>
              </a:rPr>
              <a:t>seasonal kimono pattern</a:t>
            </a:r>
            <a:r>
              <a:rPr lang="en-GB" sz="2400" dirty="0">
                <a:solidFill>
                  <a:prstClr val="black"/>
                </a:solidFill>
                <a:latin typeface="Kozuka Gothic Pro B" pitchFamily="34" charset="-128"/>
                <a:ea typeface="Kozuka Gothic Pro B"/>
              </a:rPr>
              <a:t>, using a square piece of paper!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rPr>
              <a:t>Your pattern must include a </a:t>
            </a:r>
            <a:r>
              <a:rPr kumimoji="0" lang="en-GB" sz="2400" b="1" i="0" u="none" strike="noStrike" kern="1200" cap="none" spc="0" normalizeH="0" baseline="0" noProof="0" dirty="0">
                <a:ln>
                  <a:noFill/>
                </a:ln>
                <a:solidFill>
                  <a:prstClr val="black"/>
                </a:solidFill>
                <a:effectLst/>
                <a:uLnTx/>
                <a:uFillTx/>
                <a:latin typeface="Kozuka Gothic Pro B" pitchFamily="34" charset="-128"/>
                <a:ea typeface="Kozuka Gothic Pro B"/>
                <a:cs typeface="+mn-cs"/>
              </a:rPr>
              <a:t>motif that represents one of the four seasons</a:t>
            </a: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solidFill>
                <a:prstClr val="black"/>
              </a:solidFill>
              <a:latin typeface="Kozuka Gothic Pro B" pitchFamily="34" charset="-128"/>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solidFill>
                <a:prstClr val="black"/>
              </a:solidFill>
              <a:latin typeface="Kozuka Gothic Pro B" pitchFamily="34" charset="-128"/>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p:txBody>
      </p:sp>
      <p:sp>
        <p:nvSpPr>
          <p:cNvPr id="11" name="TextBox 10">
            <a:extLst>
              <a:ext uri="{FF2B5EF4-FFF2-40B4-BE49-F238E27FC236}">
                <a16:creationId xmlns:a16="http://schemas.microsoft.com/office/drawing/2014/main" id="{913ED953-E4B9-791E-8B59-0DB10373F0D6}"/>
              </a:ext>
            </a:extLst>
          </p:cNvPr>
          <p:cNvSpPr txBox="1"/>
          <p:nvPr/>
        </p:nvSpPr>
        <p:spPr>
          <a:xfrm>
            <a:off x="2495594" y="6396334"/>
            <a:ext cx="442856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chemeClr val="bg1"/>
                </a:solidFill>
                <a:latin typeface="Source Sans Pro" panose="020B0503030403020204" pitchFamily="34" charset="0"/>
              </a:rPr>
              <a:t>E</a:t>
            </a:r>
            <a:r>
              <a:rPr lang="en-GB" sz="1200" b="0" i="0" dirty="0">
                <a:solidFill>
                  <a:schemeClr val="bg1"/>
                </a:solidFill>
                <a:effectLst/>
                <a:latin typeface="Source Sans Pro" panose="020B0503030403020204" pitchFamily="34" charset="0"/>
              </a:rPr>
              <a:t>mojis designed by </a:t>
            </a:r>
            <a:r>
              <a:rPr lang="en-GB" sz="1200" b="0" i="0" u="sng" dirty="0" err="1">
                <a:solidFill>
                  <a:schemeClr val="bg1"/>
                </a:solidFill>
                <a:effectLst/>
                <a:latin typeface="Source Sans Pro" panose="020B0503030403020204" pitchFamily="34" charset="0"/>
                <a:hlinkClick r:id="rId4">
                  <a:extLst>
                    <a:ext uri="{A12FA001-AC4F-418D-AE19-62706E023703}">
                      <ahyp:hlinkClr xmlns:ahyp="http://schemas.microsoft.com/office/drawing/2018/hyperlinkcolor" val="tx"/>
                    </a:ext>
                  </a:extLst>
                </a:hlinkClick>
              </a:rPr>
              <a:t>OpenMoji</a:t>
            </a:r>
            <a:r>
              <a:rPr lang="en-GB" sz="1200" b="0" i="0" dirty="0">
                <a:solidFill>
                  <a:schemeClr val="bg1"/>
                </a:solidFill>
                <a:effectLst/>
                <a:latin typeface="Source Sans Pro" panose="020B0503030403020204" pitchFamily="34" charset="0"/>
              </a:rPr>
              <a:t> , License: </a:t>
            </a:r>
            <a:r>
              <a:rPr lang="en-GB" sz="1200" b="0" i="0" u="sng" dirty="0">
                <a:solidFill>
                  <a:schemeClr val="bg1"/>
                </a:solidFill>
                <a:effectLst/>
                <a:latin typeface="Source Sans Pro" panose="020B0503030403020204" pitchFamily="34" charset="0"/>
                <a:hlinkClick r:id="rId5">
                  <a:extLst>
                    <a:ext uri="{A12FA001-AC4F-418D-AE19-62706E023703}">
                      <ahyp:hlinkClr xmlns:ahyp="http://schemas.microsoft.com/office/drawing/2018/hyperlinkcolor" val="tx"/>
                    </a:ext>
                  </a:extLst>
                </a:hlinkClick>
              </a:rPr>
              <a:t>CC BY-SA 4.0</a:t>
            </a:r>
            <a:endParaRPr kumimoji="0" lang="en-GB" sz="1200" b="0" i="0" u="none" strike="noStrike" kern="1200" cap="none" spc="0" normalizeH="0" baseline="0" noProof="0" dirty="0">
              <a:ln>
                <a:noFill/>
              </a:ln>
              <a:solidFill>
                <a:schemeClr val="bg1"/>
              </a:solidFill>
              <a:effectLst/>
              <a:uLnTx/>
              <a:uFillTx/>
              <a:latin typeface="Calibri"/>
              <a:ea typeface="+mn-ea"/>
              <a:cs typeface="+mn-cs"/>
            </a:endParaRPr>
          </a:p>
        </p:txBody>
      </p:sp>
      <p:sp>
        <p:nvSpPr>
          <p:cNvPr id="4" name="TextBox 3">
            <a:extLst>
              <a:ext uri="{FF2B5EF4-FFF2-40B4-BE49-F238E27FC236}">
                <a16:creationId xmlns:a16="http://schemas.microsoft.com/office/drawing/2014/main" id="{094C81E4-6AC0-5842-44AE-4869253DF5CF}"/>
              </a:ext>
            </a:extLst>
          </p:cNvPr>
          <p:cNvSpPr txBox="1"/>
          <p:nvPr/>
        </p:nvSpPr>
        <p:spPr>
          <a:xfrm>
            <a:off x="539550" y="5222181"/>
            <a:ext cx="3722594" cy="646331"/>
          </a:xfrm>
          <a:prstGeom prst="rect">
            <a:avLst/>
          </a:prstGeom>
          <a:noFill/>
          <a:ln w="19050">
            <a:solidFill>
              <a:srgbClr val="FF0000"/>
            </a:solidFill>
            <a:prstDash val="sysDash"/>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prstClr val="black"/>
                </a:solidFill>
                <a:latin typeface="Kozuka Gothic Pro B" pitchFamily="34" charset="-128"/>
                <a:ea typeface="Kozuka Gothic Pro B"/>
              </a:rPr>
              <a:t>Tip: </a:t>
            </a:r>
            <a:r>
              <a:rPr lang="en-GB" dirty="0">
                <a:solidFill>
                  <a:prstClr val="black"/>
                </a:solidFill>
                <a:latin typeface="Kozuka Gothic Pro R" panose="020B0400000000000000" pitchFamily="34" charset="-128"/>
                <a:ea typeface="Kozuka Gothic Pro R" panose="020B0400000000000000" pitchFamily="34" charset="-128"/>
              </a:rPr>
              <a:t>Make sure</a:t>
            </a:r>
            <a:r>
              <a:rPr lang="en-GB" sz="1800" dirty="0">
                <a:solidFill>
                  <a:prstClr val="black"/>
                </a:solidFill>
                <a:latin typeface="Kozuka Gothic Pro R" panose="020B0400000000000000" pitchFamily="34" charset="-128"/>
                <a:ea typeface="Kozuka Gothic Pro R" panose="020B0400000000000000" pitchFamily="34" charset="-128"/>
              </a:rPr>
              <a:t> </a:t>
            </a:r>
            <a:r>
              <a:rPr lang="en-GB" dirty="0">
                <a:solidFill>
                  <a:prstClr val="black"/>
                </a:solidFill>
                <a:latin typeface="Kozuka Gothic Pro R" panose="020B0400000000000000" pitchFamily="34" charset="-128"/>
                <a:ea typeface="Kozuka Gothic Pro R" panose="020B0400000000000000" pitchFamily="34" charset="-128"/>
              </a:rPr>
              <a:t>your pattern or design fills most of the space. </a:t>
            </a:r>
          </a:p>
        </p:txBody>
      </p:sp>
      <p:sp>
        <p:nvSpPr>
          <p:cNvPr id="7" name="Rectangle 6">
            <a:extLst>
              <a:ext uri="{FF2B5EF4-FFF2-40B4-BE49-F238E27FC236}">
                <a16:creationId xmlns:a16="http://schemas.microsoft.com/office/drawing/2014/main" id="{0F64F629-3158-91FD-2EBF-FC1808B12676}"/>
              </a:ext>
            </a:extLst>
          </p:cNvPr>
          <p:cNvSpPr/>
          <p:nvPr/>
        </p:nvSpPr>
        <p:spPr>
          <a:xfrm>
            <a:off x="5786039" y="4089738"/>
            <a:ext cx="1908822" cy="18000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descr="A pencil with a red and yellow tip&#10;&#10;Description automatically generated">
            <a:extLst>
              <a:ext uri="{FF2B5EF4-FFF2-40B4-BE49-F238E27FC236}">
                <a16:creationId xmlns:a16="http://schemas.microsoft.com/office/drawing/2014/main" id="{F0E23689-F9D6-3E09-C82F-8F9D8C89F5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32204" y="3750097"/>
            <a:ext cx="1800000" cy="1800000"/>
          </a:xfrm>
          <a:prstGeom prst="rect">
            <a:avLst/>
          </a:prstGeom>
        </p:spPr>
      </p:pic>
    </p:spTree>
    <p:extLst>
      <p:ext uri="{BB962C8B-B14F-4D97-AF65-F5344CB8AC3E}">
        <p14:creationId xmlns:p14="http://schemas.microsoft.com/office/powerpoint/2010/main" val="4190465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24004"/>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E681330-ABCF-32F1-584B-E00F227D4F79}"/>
              </a:ext>
            </a:extLst>
          </p:cNvPr>
          <p:cNvSpPr txBox="1"/>
          <p:nvPr/>
        </p:nvSpPr>
        <p:spPr>
          <a:xfrm>
            <a:off x="539551" y="404664"/>
            <a:ext cx="7848871"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Activity 2 – part 2</a:t>
            </a: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539551" y="1490953"/>
            <a:ext cx="7632846" cy="341632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rPr>
              <a:t>Once you have finished designing your pattern, follow the </a:t>
            </a:r>
            <a:r>
              <a:rPr lang="en-GB" sz="2400" dirty="0">
                <a:solidFill>
                  <a:prstClr val="black"/>
                </a:solidFill>
                <a:latin typeface="Kozuka Gothic Pro B" pitchFamily="34" charset="-128"/>
                <a:ea typeface="Kozuka Gothic Pro B"/>
              </a:rPr>
              <a:t>folding instructions to create your own </a:t>
            </a:r>
            <a:r>
              <a:rPr lang="en-GB" sz="2400" b="1" dirty="0">
                <a:solidFill>
                  <a:prstClr val="black"/>
                </a:solidFill>
                <a:latin typeface="Kozuka Gothic Pro B" pitchFamily="34" charset="-128"/>
                <a:ea typeface="Kozuka Gothic Pro B"/>
              </a:rPr>
              <a:t>mini origami kimono</a:t>
            </a:r>
            <a:r>
              <a:rPr lang="en-GB" sz="2400" dirty="0">
                <a:solidFill>
                  <a:prstClr val="black"/>
                </a:solidFill>
                <a:latin typeface="Kozuka Gothic Pro B" pitchFamily="34" charset="-128"/>
                <a:ea typeface="Kozuka Gothic Pro B"/>
              </a:rPr>
              <a:t>!</a:t>
            </a: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p:txBody>
      </p:sp>
      <p:sp>
        <p:nvSpPr>
          <p:cNvPr id="11" name="TextBox 10">
            <a:extLst>
              <a:ext uri="{FF2B5EF4-FFF2-40B4-BE49-F238E27FC236}">
                <a16:creationId xmlns:a16="http://schemas.microsoft.com/office/drawing/2014/main" id="{913ED953-E4B9-791E-8B59-0DB10373F0D6}"/>
              </a:ext>
            </a:extLst>
          </p:cNvPr>
          <p:cNvSpPr txBox="1"/>
          <p:nvPr/>
        </p:nvSpPr>
        <p:spPr>
          <a:xfrm>
            <a:off x="3200400" y="635867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Picture 2" descr="A paper with a drawing of a christmas tree&#10;&#10;Description automatically generated">
            <a:extLst>
              <a:ext uri="{FF2B5EF4-FFF2-40B4-BE49-F238E27FC236}">
                <a16:creationId xmlns:a16="http://schemas.microsoft.com/office/drawing/2014/main" id="{8E94757B-B36B-4D00-7213-FC66138EF37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476" t="6784" r="20666" b="8336"/>
          <a:stretch/>
        </p:blipFill>
        <p:spPr>
          <a:xfrm rot="5400000">
            <a:off x="1150787" y="3607954"/>
            <a:ext cx="1862143" cy="1800000"/>
          </a:xfrm>
          <a:prstGeom prst="rect">
            <a:avLst/>
          </a:prstGeom>
        </p:spPr>
      </p:pic>
      <p:sp>
        <p:nvSpPr>
          <p:cNvPr id="4" name="Arrow: Right 3">
            <a:extLst>
              <a:ext uri="{FF2B5EF4-FFF2-40B4-BE49-F238E27FC236}">
                <a16:creationId xmlns:a16="http://schemas.microsoft.com/office/drawing/2014/main" id="{67822428-A384-C9BF-B836-C632A3B4EA48}"/>
              </a:ext>
            </a:extLst>
          </p:cNvPr>
          <p:cNvSpPr/>
          <p:nvPr/>
        </p:nvSpPr>
        <p:spPr>
          <a:xfrm>
            <a:off x="3656726" y="4150596"/>
            <a:ext cx="1398495" cy="546847"/>
          </a:xfrm>
          <a:prstGeom prst="rightArrow">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folded paper with christmas trees on it&#10;&#10;Description automatically generated">
            <a:extLst>
              <a:ext uri="{FF2B5EF4-FFF2-40B4-BE49-F238E27FC236}">
                <a16:creationId xmlns:a16="http://schemas.microsoft.com/office/drawing/2014/main" id="{9D9B6FD9-EE06-ECE2-CE46-30096861614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893" r="4861"/>
          <a:stretch/>
        </p:blipFill>
        <p:spPr>
          <a:xfrm rot="5400000">
            <a:off x="5712332" y="3573496"/>
            <a:ext cx="2141937" cy="1800000"/>
          </a:xfrm>
          <a:prstGeom prst="rect">
            <a:avLst/>
          </a:prstGeom>
        </p:spPr>
      </p:pic>
      <p:sp>
        <p:nvSpPr>
          <p:cNvPr id="8" name="TextBox 7">
            <a:extLst>
              <a:ext uri="{FF2B5EF4-FFF2-40B4-BE49-F238E27FC236}">
                <a16:creationId xmlns:a16="http://schemas.microsoft.com/office/drawing/2014/main" id="{439643E3-383C-2405-11D1-9CE42F49A4A9}"/>
              </a:ext>
            </a:extLst>
          </p:cNvPr>
          <p:cNvSpPr txBox="1"/>
          <p:nvPr/>
        </p:nvSpPr>
        <p:spPr>
          <a:xfrm>
            <a:off x="539550" y="2958180"/>
            <a:ext cx="1558191" cy="430887"/>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FF0000"/>
                </a:solidFill>
                <a:effectLst/>
                <a:uLnTx/>
                <a:uFillTx/>
                <a:latin typeface="Kristen ITC"/>
                <a:ea typeface="Kozuka Gothic Pro B"/>
                <a:cs typeface="+mn-cs"/>
              </a:rPr>
              <a:t>Example</a:t>
            </a:r>
          </a:p>
        </p:txBody>
      </p:sp>
    </p:spTree>
    <p:extLst>
      <p:ext uri="{BB962C8B-B14F-4D97-AF65-F5344CB8AC3E}">
        <p14:creationId xmlns:p14="http://schemas.microsoft.com/office/powerpoint/2010/main" val="336582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E681330-ABCF-32F1-584B-E00F227D4F79}"/>
              </a:ext>
            </a:extLst>
          </p:cNvPr>
          <p:cNvSpPr txBox="1"/>
          <p:nvPr/>
        </p:nvSpPr>
        <p:spPr>
          <a:xfrm>
            <a:off x="539551" y="404664"/>
            <a:ext cx="7848871" cy="923330"/>
          </a:xfrm>
          <a:prstGeom prst="rect">
            <a:avLst/>
          </a:prstGeom>
          <a:solidFill>
            <a:schemeClr val="bg1"/>
          </a:solidFill>
          <a:ln w="38100">
            <a:noFill/>
          </a:ln>
        </p:spPr>
        <p:txBody>
          <a:bodyPr wrap="square" lIns="91440" tIns="45720" rIns="91440" bIns="45720" rtlCol="0" anchor="t">
            <a:spAutoFit/>
          </a:bodyPr>
          <a:lstStyle/>
          <a:p>
            <a:pPr>
              <a:defRPr/>
            </a:pPr>
            <a:r>
              <a:rPr lang="en-GB" sz="5400" b="1" dirty="0">
                <a:solidFill>
                  <a:srgbClr val="FF0000"/>
                </a:solidFill>
                <a:latin typeface="Kristen ITC"/>
                <a:ea typeface="Kozuka Gothic Pro B"/>
              </a:rPr>
              <a:t>Reflection</a:t>
            </a: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1" name="TextBox 10">
            <a:extLst>
              <a:ext uri="{FF2B5EF4-FFF2-40B4-BE49-F238E27FC236}">
                <a16:creationId xmlns:a16="http://schemas.microsoft.com/office/drawing/2014/main" id="{913ED953-E4B9-791E-8B59-0DB10373F0D6}"/>
              </a:ext>
            </a:extLst>
          </p:cNvPr>
          <p:cNvSpPr txBox="1"/>
          <p:nvPr/>
        </p:nvSpPr>
        <p:spPr>
          <a:xfrm>
            <a:off x="3200400" y="635635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E0514AE4-EFB6-4573-B29C-B1535213C235}"/>
              </a:ext>
            </a:extLst>
          </p:cNvPr>
          <p:cNvSpPr/>
          <p:nvPr/>
        </p:nvSpPr>
        <p:spPr>
          <a:xfrm>
            <a:off x="539550" y="1423367"/>
            <a:ext cx="7848871" cy="3785652"/>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B" pitchFamily="34" charset="-128"/>
                <a:ea typeface="Kozuka Gothic Pro B"/>
              </a:rPr>
              <a:t>Kimono are a ___________________ type of Japanese clothing.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solidFill>
                <a:prstClr val="black"/>
              </a:solidFill>
              <a:latin typeface="Kozuka Gothic Pro B" pitchFamily="34" charset="-128"/>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B" pitchFamily="34" charset="-128"/>
                <a:ea typeface="Kozuka Gothic Pro B"/>
              </a:rPr>
              <a:t>People typically wear them for _________________ occasions.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solidFill>
                <a:prstClr val="black"/>
              </a:solidFill>
              <a:latin typeface="Kozuka Gothic Pro B" pitchFamily="34" charset="-128"/>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B" pitchFamily="34" charset="-128"/>
                <a:ea typeface="Kozuka Gothic Pro B"/>
              </a:rPr>
              <a:t>The patterns and designs are different depending on the _____________________.</a:t>
            </a: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solidFill>
                <a:prstClr val="black"/>
              </a:solidFill>
              <a:latin typeface="Kozuka Gothic Pro B" pitchFamily="34" charset="-128"/>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p:txBody>
      </p:sp>
      <p:sp>
        <p:nvSpPr>
          <p:cNvPr id="4" name="Rectangle: Rounded Corners 3">
            <a:extLst>
              <a:ext uri="{FF2B5EF4-FFF2-40B4-BE49-F238E27FC236}">
                <a16:creationId xmlns:a16="http://schemas.microsoft.com/office/drawing/2014/main" id="{07B3327C-B33C-4FD9-8847-EA830E1EAAEF}"/>
              </a:ext>
            </a:extLst>
          </p:cNvPr>
          <p:cNvSpPr/>
          <p:nvPr/>
        </p:nvSpPr>
        <p:spPr>
          <a:xfrm>
            <a:off x="539550" y="4667693"/>
            <a:ext cx="8147250" cy="1233147"/>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Box 14">
            <a:extLst>
              <a:ext uri="{FF2B5EF4-FFF2-40B4-BE49-F238E27FC236}">
                <a16:creationId xmlns:a16="http://schemas.microsoft.com/office/drawing/2014/main" id="{4E1D9A40-A489-4CB0-9824-56E397E00D2A}"/>
              </a:ext>
            </a:extLst>
          </p:cNvPr>
          <p:cNvSpPr txBox="1"/>
          <p:nvPr/>
        </p:nvSpPr>
        <p:spPr>
          <a:xfrm>
            <a:off x="1520456" y="5053432"/>
            <a:ext cx="133286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Kozuka Gothic Pro B" pitchFamily="34" charset="-128"/>
                <a:ea typeface="Kozuka Gothic Pro B"/>
                <a:cs typeface="+mn-cs"/>
              </a:rPr>
              <a:t>special</a:t>
            </a:r>
          </a:p>
        </p:txBody>
      </p:sp>
      <p:sp>
        <p:nvSpPr>
          <p:cNvPr id="16" name="TextBox 15">
            <a:extLst>
              <a:ext uri="{FF2B5EF4-FFF2-40B4-BE49-F238E27FC236}">
                <a16:creationId xmlns:a16="http://schemas.microsoft.com/office/drawing/2014/main" id="{E7B6F9C0-D71D-4571-87D5-9722FF427889}"/>
              </a:ext>
            </a:extLst>
          </p:cNvPr>
          <p:cNvSpPr txBox="1"/>
          <p:nvPr/>
        </p:nvSpPr>
        <p:spPr>
          <a:xfrm>
            <a:off x="3834226" y="5053432"/>
            <a:ext cx="133286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Kozuka Gothic Pro B" pitchFamily="34" charset="-128"/>
                <a:ea typeface="Kozuka Gothic Pro B"/>
                <a:cs typeface="+mn-cs"/>
              </a:rPr>
              <a:t>season</a:t>
            </a:r>
          </a:p>
        </p:txBody>
      </p:sp>
      <p:sp>
        <p:nvSpPr>
          <p:cNvPr id="17" name="TextBox 16">
            <a:extLst>
              <a:ext uri="{FF2B5EF4-FFF2-40B4-BE49-F238E27FC236}">
                <a16:creationId xmlns:a16="http://schemas.microsoft.com/office/drawing/2014/main" id="{7DBE7FAE-6B3D-4856-90D1-E425059722A3}"/>
              </a:ext>
            </a:extLst>
          </p:cNvPr>
          <p:cNvSpPr txBox="1"/>
          <p:nvPr/>
        </p:nvSpPr>
        <p:spPr>
          <a:xfrm>
            <a:off x="5943599" y="5053432"/>
            <a:ext cx="183943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Kozuka Gothic Pro B" pitchFamily="34" charset="-128"/>
                <a:ea typeface="Kozuka Gothic Pro B"/>
                <a:cs typeface="+mn-cs"/>
              </a:rPr>
              <a:t>traditional</a:t>
            </a:r>
          </a:p>
        </p:txBody>
      </p:sp>
      <p:pic>
        <p:nvPicPr>
          <p:cNvPr id="1026" name="Picture 2" descr="子供たちと吹き出しのイラスト">
            <a:extLst>
              <a:ext uri="{FF2B5EF4-FFF2-40B4-BE49-F238E27FC236}">
                <a16:creationId xmlns:a16="http://schemas.microsoft.com/office/drawing/2014/main" id="{B1A45211-DC7B-45AE-89E8-926EF6F5386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5162" y="212391"/>
            <a:ext cx="1441638" cy="1210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75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174 -0.01088 L -0.00174 -0.01088 C 0.01024 -0.02037 0.02344 -0.0294 0.0342 -0.04167 C 0.03698 -0.04491 0.04792 -0.06412 0.04931 -0.06667 C 0.05278 -0.07893 0.0592 -0.09051 0.05972 -0.1037 C 0.06129 -0.1338 0.06007 -0.11944 0.06337 -0.14722 C 0.0625 -0.16898 0.06354 -0.19097 0.06094 -0.21227 C 0.06007 -0.21991 0.05521 -0.22546 0.05278 -0.23241 C 0.05087 -0.23796 0.05052 -0.24421 0.04809 -0.24954 C 0.0434 -0.25995 0.03663 -0.26852 0.03195 -0.27893 C 0.02951 -0.28403 0.02778 -0.28981 0.025 -0.29444 C 0.02066 -0.30139 0.01076 -0.31018 0.00521 -0.31458 C -0.00139 -0.31991 -0.00799 -0.325 -0.01458 -0.33009 L -0.02049 -0.33472 C -0.0243 -0.33796 -0.02795 -0.34143 -0.03212 -0.34398 C -0.06927 -0.36759 -0.04444 -0.35255 -0.09722 -0.38125 C -0.11094 -0.38889 -0.11267 -0.39051 -0.12743 -0.39676 C -0.17153 -0.41574 -0.12378 -0.39236 -0.16458 -0.41551 C -0.16875 -0.41782 -0.17309 -0.41921 -0.17743 -0.42153 C -0.18055 -0.42338 -0.18351 -0.42593 -0.18663 -0.42778 C -0.18941 -0.4294 -0.19219 -0.43056 -0.19479 -0.43241 C -0.19653 -0.4338 -0.19774 -0.43588 -0.19948 -0.43704 C -0.21771 -0.45093 -0.17587 -0.41412 -0.20989 -0.44329 C -0.21319 -0.44606 -0.2158 -0.45 -0.21927 -0.45255 C -0.22205 -0.45486 -0.22552 -0.45532 -0.22847 -0.45718 C -0.2309 -0.4588 -0.2368 -0.46389 -0.23889 -0.46667 C -0.24219 -0.4706 -0.24514 -0.47477 -0.24826 -0.47893 L -0.25174 -0.48356 C -0.2533 -0.48565 -0.25503 -0.4875 -0.25642 -0.48981 C -0.26962 -0.51088 -0.26424 -0.50208 -0.27274 -0.5162 C -0.2743 -0.51875 -0.27639 -0.52083 -0.27726 -0.52384 C -0.27986 -0.53241 -0.27812 -0.52963 -0.28073 -0.5331 L -0.28073 -0.52708 " pathEditMode="relative" ptsTypes="AAAAAAAAAAAAAAAAAAAAAAAAAAAAAAAAA">
                                      <p:cBhvr>
                                        <p:cTn id="6" dur="2000" fill="hold"/>
                                        <p:tgtEl>
                                          <p:spTgt spid="17"/>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0069 -0.00764 L -0.00069 -0.00764 C 0.00226 -0.01505 0.00469 -0.02292 0.00851 -0.0294 C 0.01528 -0.04097 0.02639 -0.05417 0.03646 -0.06204 C 0.03976 -0.06458 0.04323 -0.06643 0.04688 -0.06829 C 0.06459 -0.07662 0.07118 -0.07893 0.08768 -0.0838 C 0.09341 -0.08542 0.09931 -0.08634 0.10504 -0.08843 C 0.11163 -0.09051 0.11806 -0.09421 0.12483 -0.09606 C 0.13334 -0.09838 0.14184 -0.09884 0.15035 -0.10069 C 0.15816 -0.10255 0.16597 -0.10463 0.17361 -0.10694 C 0.18472 -0.11018 0.20764 -0.11759 0.2191 -0.12245 C 0.22535 -0.12523 0.23125 -0.12917 0.23768 -0.13171 C 0.24948 -0.13657 0.26198 -0.13866 0.27361 -0.14421 C 0.28143 -0.14768 0.28907 -0.15185 0.29688 -0.15509 C 0.30452 -0.1581 0.3125 -0.15995 0.32014 -0.16273 C 0.32639 -0.16505 0.33247 -0.16806 0.33872 -0.1706 C 0.34497 -0.17268 0.35122 -0.17431 0.35747 -0.17662 C 0.3849 -0.18704 0.37379 -0.18356 0.39931 -0.19676 C 0.42917 -0.21227 0.40278 -0.19699 0.4283 -0.21227 C 0.43264 -0.2206 0.43907 -0.22755 0.44115 -0.23704 C 0.44323 -0.24676 0.44445 -0.25162 0.44584 -0.26204 C 0.44636 -0.26597 0.44618 -0.27037 0.44688 -0.27431 C 0.44809 -0.27963 0.45 -0.28472 0.45157 -0.28981 C 0.45191 -0.29699 0.45209 -0.3044 0.45278 -0.31157 C 0.4533 -0.31736 0.45504 -0.32268 0.45504 -0.32847 C 0.45538 -0.3419 0.454 -0.36875 0.454 -0.36875 " pathEditMode="relative" ptsTypes="AAAAAAAAAAAAAAAAAAAAAAAAAA">
                                      <p:cBhvr>
                                        <p:cTn id="10" dur="2000" fill="hold"/>
                                        <p:tgtEl>
                                          <p:spTgt spid="15"/>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00504 -0.02153 L -0.00504 -0.02153 C -0.00625 -0.02731 -0.00712 -0.0331 -0.00868 -0.03866 C -0.00972 -0.04282 -0.0158 -0.05347 -0.01788 -0.05579 C -0.02639 -0.06481 -0.03559 -0.06852 -0.04584 -0.07292 C -0.05347 -0.07616 -0.06111 -0.08009 -0.0691 -0.08218 C -0.07431 -0.08356 -0.07986 -0.08287 -0.08525 -0.0838 C -0.09584 -0.08542 -0.10643 -0.08657 -0.11667 -0.08981 C -0.12448 -0.09259 -0.13195 -0.0963 -0.13993 -0.09768 C -0.15851 -0.10093 -0.1566 -0.09954 -0.17483 -0.10694 C -0.18177 -0.10972 -0.19566 -0.1162 -0.19566 -0.1162 C -0.19688 -0.11782 -0.19792 -0.11968 -0.19931 -0.12106 C -0.20139 -0.12315 -0.20417 -0.12477 -0.20625 -0.12708 C -0.20799 -0.1294 -0.20938 -0.13218 -0.21077 -0.13495 C -0.2125 -0.13796 -0.21389 -0.1412 -0.21545 -0.14421 C -0.21667 -0.1463 -0.21788 -0.14838 -0.21893 -0.15046 C -0.21945 -0.15208 -0.21945 -0.1537 -0.22014 -0.15509 C -0.22066 -0.15625 -0.22205 -0.15694 -0.2224 -0.1581 C -0.22292 -0.15972 -0.2224 -0.16134 -0.2224 -0.16273 " pathEditMode="relative" ptsTypes="AAAAAAAAAAAAAAAAAAA">
                                      <p:cBhvr>
                                        <p:cTn id="14" dur="2000" fill="hold"/>
                                        <p:tgtEl>
                                          <p:spTgt spid="1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381328"/>
            <a:ext cx="9144000" cy="476672"/>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Kozuka Gothic Pro R" pitchFamily="34" charset="-128"/>
              <a:ea typeface="Kozuka Gothic Pro R" pitchFamily="34" charset="-128"/>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15225" y="345745"/>
            <a:ext cx="1233488" cy="1233488"/>
          </a:xfrm>
          <a:prstGeom prst="rect">
            <a:avLst/>
          </a:prstGeom>
        </p:spPr>
      </p:pic>
      <p:sp>
        <p:nvSpPr>
          <p:cNvPr id="3" name="Rectangle 2"/>
          <p:cNvSpPr/>
          <p:nvPr/>
        </p:nvSpPr>
        <p:spPr>
          <a:xfrm>
            <a:off x="2741603" y="2060848"/>
            <a:ext cx="6120929" cy="2492990"/>
          </a:xfrm>
          <a:prstGeom prst="rect">
            <a:avLst/>
          </a:prstGeom>
        </p:spPr>
        <p:txBody>
          <a:bodyPr wrap="square" lIns="0" tIns="0" rIns="0" bIns="0" anchor="t">
            <a:spAutoFit/>
          </a:bodyPr>
          <a:lstStyle/>
          <a:p>
            <a:r>
              <a:rPr lang="en-GB" b="1" dirty="0">
                <a:latin typeface="Kozuka Gothic Pro B" pitchFamily="34" charset="-128"/>
                <a:ea typeface="Kozuka Gothic Pro B"/>
              </a:rPr>
              <a:t>This resource was developed and created by </a:t>
            </a:r>
          </a:p>
          <a:p>
            <a:r>
              <a:rPr lang="en-GB" b="1" dirty="0">
                <a:latin typeface="Kozuka Gothic Pro B" pitchFamily="34" charset="-128"/>
                <a:ea typeface="Kozuka Gothic Pro B"/>
              </a:rPr>
              <a:t>The Japan Society.</a:t>
            </a:r>
          </a:p>
          <a:p>
            <a:endParaRPr lang="en-GB" dirty="0">
              <a:solidFill>
                <a:srgbClr val="FF0000"/>
              </a:solidFill>
              <a:latin typeface="Kozuka Gothic Pro R" pitchFamily="34" charset="-128"/>
              <a:ea typeface="Kozuka Gothic Pro R" pitchFamily="34" charset="-128"/>
            </a:endParaRPr>
          </a:p>
          <a:p>
            <a:r>
              <a:rPr lang="en-GB" dirty="0">
                <a:solidFill>
                  <a:srgbClr val="FF0000"/>
                </a:solidFill>
                <a:latin typeface="Kozuka Gothic Pro B" pitchFamily="34" charset="-128"/>
                <a:ea typeface="Kozuka Gothic Pro B" pitchFamily="34" charset="-128"/>
              </a:rPr>
              <a:t>The Japan Society</a:t>
            </a:r>
            <a:br>
              <a:rPr lang="en-GB" dirty="0">
                <a:latin typeface="Kozuka Gothic Pro R" pitchFamily="34" charset="-128"/>
                <a:ea typeface="Kozuka Gothic Pro R" pitchFamily="34" charset="-128"/>
              </a:rPr>
            </a:br>
            <a:r>
              <a:rPr lang="en-GB" dirty="0">
                <a:latin typeface="Kozuka Gothic Pro R" pitchFamily="34" charset="-128"/>
                <a:ea typeface="Kozuka Gothic Pro R" pitchFamily="34" charset="-128"/>
              </a:rPr>
              <a:t>13/14 Cornwall Terrace, London NW1 4QP</a:t>
            </a:r>
          </a:p>
          <a:p>
            <a:r>
              <a:rPr lang="en-GB" dirty="0">
                <a:latin typeface="Kozuka Gothic Pro R" pitchFamily="34" charset="-128"/>
                <a:ea typeface="Kozuka Gothic Pro R" pitchFamily="34" charset="-128"/>
              </a:rPr>
              <a:t>Tel: 020 7935 0475   </a:t>
            </a:r>
          </a:p>
          <a:p>
            <a:r>
              <a:rPr lang="en-GB" dirty="0">
                <a:latin typeface="Kozuka Gothic Pro R" pitchFamily="34" charset="-128"/>
                <a:ea typeface="Kozuka Gothic Pro R" pitchFamily="34" charset="-128"/>
              </a:rPr>
              <a:t>Email: education@japansociety.org.uk    </a:t>
            </a:r>
          </a:p>
          <a:p>
            <a:endParaRPr lang="en-GB" dirty="0">
              <a:latin typeface="Kozuka Gothic Pro R" pitchFamily="34" charset="-128"/>
              <a:ea typeface="Kozuka Gothic Pro R" pitchFamily="34" charset="-128"/>
            </a:endParaRPr>
          </a:p>
          <a:p>
            <a:r>
              <a:rPr lang="en-GB" dirty="0">
                <a:latin typeface="Kozuka Gothic Pro B" pitchFamily="34" charset="-128"/>
                <a:ea typeface="Kozuka Gothic Pro B" pitchFamily="34" charset="-128"/>
              </a:rPr>
              <a:t>www.japansociety.org.uk</a:t>
            </a:r>
          </a:p>
        </p:txBody>
      </p:sp>
      <p:pic>
        <p:nvPicPr>
          <p:cNvPr id="1026" name="Picture 2" descr="\\js_sql\data\former long term staff\William\Booklet design\Japan_Society_Illustration\Characters\characters_jpg\character3.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3528" y="1877043"/>
            <a:ext cx="2418075" cy="41530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894640" y="-886930"/>
            <a:ext cx="1796876" cy="3573016"/>
          </a:xfrm>
          <a:prstGeom prst="rect">
            <a:avLst/>
          </a:prstGeom>
        </p:spPr>
      </p:pic>
      <p:sp>
        <p:nvSpPr>
          <p:cNvPr id="6" name="Footer Placeholder 7">
            <a:extLst>
              <a:ext uri="{FF2B5EF4-FFF2-40B4-BE49-F238E27FC236}">
                <a16:creationId xmlns:a16="http://schemas.microsoft.com/office/drawing/2014/main" id="{8F02C875-430C-442F-BEEC-F939F19431CC}"/>
              </a:ext>
            </a:extLst>
          </p:cNvPr>
          <p:cNvSpPr txBox="1">
            <a:spLocks/>
          </p:cNvSpPr>
          <p:nvPr/>
        </p:nvSpPr>
        <p:spPr>
          <a:xfrm>
            <a:off x="0" y="6356350"/>
            <a:ext cx="9143999"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solidFill>
                <a:schemeClr val="bg1">
                  <a:lumMod val="95000"/>
                </a:schemeClr>
              </a:solidFill>
              <a:cs typeface="Calibri"/>
            </a:endParaRPr>
          </a:p>
        </p:txBody>
      </p:sp>
      <p:sp>
        <p:nvSpPr>
          <p:cNvPr id="14" name="Rectangle 13">
            <a:extLst>
              <a:ext uri="{FF2B5EF4-FFF2-40B4-BE49-F238E27FC236}">
                <a16:creationId xmlns:a16="http://schemas.microsoft.com/office/drawing/2014/main" id="{D695D6D0-3EEF-44FA-8A6E-AE2300210E30}"/>
              </a:ext>
            </a:extLst>
          </p:cNvPr>
          <p:cNvSpPr/>
          <p:nvPr/>
        </p:nvSpPr>
        <p:spPr>
          <a:xfrm>
            <a:off x="2741603" y="4802964"/>
            <a:ext cx="3160975" cy="276999"/>
          </a:xfrm>
          <a:prstGeom prst="rect">
            <a:avLst/>
          </a:prstGeom>
        </p:spPr>
        <p:txBody>
          <a:bodyPr wrap="square" lIns="0" tIns="0" rIns="0" bIns="0">
            <a:spAutoFit/>
          </a:bodyPr>
          <a:lstStyle/>
          <a:p>
            <a:r>
              <a:rPr lang="en-GB" b="1" dirty="0">
                <a:latin typeface="Kozuka Gothic Pro B" pitchFamily="34" charset="-128"/>
                <a:ea typeface="Kozuka Gothic Pro B" pitchFamily="34" charset="-128"/>
              </a:rPr>
              <a:t>Follow us on social media:</a:t>
            </a:r>
          </a:p>
        </p:txBody>
      </p:sp>
      <p:sp>
        <p:nvSpPr>
          <p:cNvPr id="15" name="Rectangle 14">
            <a:extLst>
              <a:ext uri="{FF2B5EF4-FFF2-40B4-BE49-F238E27FC236}">
                <a16:creationId xmlns:a16="http://schemas.microsoft.com/office/drawing/2014/main" id="{534D1219-214C-49AC-BE8E-1787A29DA48D}"/>
              </a:ext>
            </a:extLst>
          </p:cNvPr>
          <p:cNvSpPr/>
          <p:nvPr/>
        </p:nvSpPr>
        <p:spPr>
          <a:xfrm>
            <a:off x="2741603" y="5106382"/>
            <a:ext cx="2736900" cy="276999"/>
          </a:xfrm>
          <a:prstGeom prst="rect">
            <a:avLst/>
          </a:prstGeom>
        </p:spPr>
        <p:txBody>
          <a:bodyPr wrap="square" lIns="0" tIns="0" rIns="0" bIns="0">
            <a:spAutoFit/>
          </a:bodyPr>
          <a:lstStyle/>
          <a:p>
            <a:r>
              <a:rPr lang="en-GB" dirty="0">
                <a:latin typeface="Kozuka Gothic Pro B" pitchFamily="34" charset="-128"/>
                <a:ea typeface="Kozuka Gothic Pro B" pitchFamily="34" charset="-128"/>
              </a:rPr>
              <a:t>@TheJapanSociety</a:t>
            </a:r>
          </a:p>
        </p:txBody>
      </p:sp>
      <p:pic>
        <p:nvPicPr>
          <p:cNvPr id="16" name="Picture 15">
            <a:extLst>
              <a:ext uri="{FF2B5EF4-FFF2-40B4-BE49-F238E27FC236}">
                <a16:creationId xmlns:a16="http://schemas.microsoft.com/office/drawing/2014/main" id="{101DBAE4-A86F-4840-8350-66AE8A8A21C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03513" y="5331323"/>
            <a:ext cx="957205" cy="699209"/>
          </a:xfrm>
          <a:prstGeom prst="rect">
            <a:avLst/>
          </a:prstGeom>
        </p:spPr>
      </p:pic>
      <p:pic>
        <p:nvPicPr>
          <p:cNvPr id="17" name="Picture 16" descr="A blue square with a white letter f&#10;&#10;Description automatically generated">
            <a:extLst>
              <a:ext uri="{FF2B5EF4-FFF2-40B4-BE49-F238E27FC236}">
                <a16:creationId xmlns:a16="http://schemas.microsoft.com/office/drawing/2014/main" id="{39281964-65F9-4B0C-AEA4-AF67178C4AA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12844" y="5430492"/>
            <a:ext cx="520264" cy="520264"/>
          </a:xfrm>
          <a:prstGeom prst="rect">
            <a:avLst/>
          </a:prstGeom>
        </p:spPr>
      </p:pic>
      <p:pic>
        <p:nvPicPr>
          <p:cNvPr id="18" name="Picture 17" descr="A logo of a camera&#10;&#10;Description automatically generated">
            <a:extLst>
              <a:ext uri="{FF2B5EF4-FFF2-40B4-BE49-F238E27FC236}">
                <a16:creationId xmlns:a16="http://schemas.microsoft.com/office/drawing/2014/main" id="{BBFA736D-57CF-46E3-AD5C-B5E5C8EB1EC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41603" y="5435867"/>
            <a:ext cx="498678" cy="498678"/>
          </a:xfrm>
          <a:prstGeom prst="rect">
            <a:avLst/>
          </a:prstGeom>
        </p:spPr>
      </p:pic>
      <p:pic>
        <p:nvPicPr>
          <p:cNvPr id="19" name="Picture 18" descr="A red and white logo&#10;&#10;Description automatically generated">
            <a:extLst>
              <a:ext uri="{FF2B5EF4-FFF2-40B4-BE49-F238E27FC236}">
                <a16:creationId xmlns:a16="http://schemas.microsoft.com/office/drawing/2014/main" id="{CB20F98E-8A0D-4753-A8DD-B860959ACB8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76962" y="5393263"/>
            <a:ext cx="598882" cy="598882"/>
          </a:xfrm>
          <a:prstGeom prst="rect">
            <a:avLst/>
          </a:prstGeom>
        </p:spPr>
      </p:pic>
    </p:spTree>
    <p:extLst>
      <p:ext uri="{BB962C8B-B14F-4D97-AF65-F5344CB8AC3E}">
        <p14:creationId xmlns:p14="http://schemas.microsoft.com/office/powerpoint/2010/main" val="9109425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2c91556-46bc-4590-bcd5-90c67e4b91fa" xsi:nil="true"/>
    <lcf76f155ced4ddcb4097134ff3c332f xmlns="d8b6db6b-d518-46de-a133-ecec48f9032d">
      <Terms xmlns="http://schemas.microsoft.com/office/infopath/2007/PartnerControls"/>
    </lcf76f155ced4ddcb4097134ff3c332f>
    <MediaLengthInSeconds xmlns="d8b6db6b-d518-46de-a133-ecec48f9032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855B018323F8642A5467299A1B9FAE8" ma:contentTypeVersion="16" ma:contentTypeDescription="Create a new document." ma:contentTypeScope="" ma:versionID="e76776b8befdb293ce0babdba7fed592">
  <xsd:schema xmlns:xsd="http://www.w3.org/2001/XMLSchema" xmlns:xs="http://www.w3.org/2001/XMLSchema" xmlns:p="http://schemas.microsoft.com/office/2006/metadata/properties" xmlns:ns2="d8b6db6b-d518-46de-a133-ecec48f9032d" xmlns:ns3="22c91556-46bc-4590-bcd5-90c67e4b91fa" targetNamespace="http://schemas.microsoft.com/office/2006/metadata/properties" ma:root="true" ma:fieldsID="be4e66a3040202018373a044319c4c80" ns2:_="" ns3:_="">
    <xsd:import namespace="d8b6db6b-d518-46de-a133-ecec48f9032d"/>
    <xsd:import namespace="22c91556-46bc-4590-bcd5-90c67e4b91f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b6db6b-d518-46de-a133-ecec48f903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17f363ac-60c5-4dbc-b4e3-f2fa882781a4"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2c91556-46bc-4590-bcd5-90c67e4b91f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38fdc1c-08e9-4115-8215-a2101e22a682}" ma:internalName="TaxCatchAll" ma:showField="CatchAllData" ma:web="22c91556-46bc-4590-bcd5-90c67e4b91fa">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E62433-4D4E-43E1-9295-4B31A7EF5F87}">
  <ds:schemaRefs>
    <ds:schemaRef ds:uri="d8b6db6b-d518-46de-a133-ecec48f9032d"/>
    <ds:schemaRef ds:uri="http://purl.org/dc/elements/1.1/"/>
    <ds:schemaRef ds:uri="http://schemas.microsoft.com/office/2006/metadata/properties"/>
    <ds:schemaRef ds:uri="http://purl.org/dc/dcmitype/"/>
    <ds:schemaRef ds:uri="22c91556-46bc-4590-bcd5-90c67e4b91fa"/>
    <ds:schemaRef ds:uri="http://schemas.openxmlformats.org/package/2006/metadata/core-properties"/>
    <ds:schemaRef ds:uri="http://schemas.microsoft.com/office/2006/documentManagement/types"/>
    <ds:schemaRef ds:uri="http://www.w3.org/XML/1998/namespace"/>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C2BC3ED9-A467-4507-9AB5-EBF75705ED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b6db6b-d518-46de-a133-ecec48f9032d"/>
    <ds:schemaRef ds:uri="22c91556-46bc-4590-bcd5-90c67e4b91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3068C8B-8CBD-4AA9-B61D-64AC042C95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606</TotalTime>
  <Words>2648</Words>
  <Application>Microsoft Office PowerPoint</Application>
  <PresentationFormat>On-screen Show (4:3)</PresentationFormat>
  <Paragraphs>259</Paragraphs>
  <Slides>28</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Kozuka Gothic Pro B</vt:lpstr>
      <vt:lpstr>Kozuka Gothic Pro R</vt:lpstr>
      <vt:lpstr>Arial</vt:lpstr>
      <vt:lpstr>Calibri</vt:lpstr>
      <vt:lpstr>Kristen ITC</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Japan Society</dc:creator>
  <cp:lastModifiedBy>Alys Turner</cp:lastModifiedBy>
  <cp:revision>294</cp:revision>
  <dcterms:created xsi:type="dcterms:W3CDTF">2017-05-31T10:45:44Z</dcterms:created>
  <dcterms:modified xsi:type="dcterms:W3CDTF">2026-09-08T15:30:04Z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0x0101004855B018323F8642A5467299A1B9FAE8</vt:lpwstr>
  </property>
  <property fmtid="{D5CDD505-2E9C-101B-9397-08002B2CF9AE}" pid="3" name="Order">
    <vt:r8>92400</vt:r8>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ies>
</file>