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6" r:id="rId2"/>
    <p:sldId id="277" r:id="rId3"/>
    <p:sldId id="270" r:id="rId4"/>
    <p:sldId id="271" r:id="rId5"/>
    <p:sldId id="272" r:id="rId6"/>
    <p:sldId id="269" r:id="rId7"/>
    <p:sldId id="262" r:id="rId8"/>
    <p:sldId id="274"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DrGi6F1uPpIBhWIeoQ1u0g==" hashData="9l0bMfJ6vqeryDW2qxC3IxuByew="/>
  <p:extLst>
    <p:ext uri="{EFAFB233-063F-42B5-8137-9DF3F51BA10A}">
      <p15:sldGuideLst xmlns:p15="http://schemas.microsoft.com/office/powerpoint/2012/main">
        <p15:guide id="1" orient="horz" pos="2160">
          <p15:clr>
            <a:srgbClr val="A4A3A4"/>
          </p15:clr>
        </p15:guide>
        <p15:guide id="2" orient="horz" pos="1797">
          <p15:clr>
            <a:srgbClr val="A4A3A4"/>
          </p15:clr>
        </p15:guide>
        <p15:guide id="3" pos="2880">
          <p15:clr>
            <a:srgbClr val="A4A3A4"/>
          </p15:clr>
        </p15:guide>
        <p15:guide id="4" pos="249">
          <p15:clr>
            <a:srgbClr val="A4A3A4"/>
          </p15:clr>
        </p15:guide>
        <p15:guide id="5" pos="5511">
          <p15:clr>
            <a:srgbClr val="A4A3A4"/>
          </p15:clr>
        </p15:guide>
        <p15:guide id="6" pos="396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ah  Eastham" initials="HE" lastIdx="8" clrIdx="0"/>
  <p:cmAuthor id="1" name="alys.turner@gmail.com"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929"/>
    <a:srgbClr val="FF8B8B"/>
    <a:srgbClr val="2E3092"/>
    <a:srgbClr val="339933"/>
    <a:srgbClr val="808080"/>
    <a:srgbClr val="993399"/>
    <a:srgbClr val="0099FF"/>
    <a:srgbClr val="9B3333"/>
    <a:srgbClr val="FF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3"/>
    <p:restoredTop sz="79294" autoAdjust="0"/>
  </p:normalViewPr>
  <p:slideViewPr>
    <p:cSldViewPr>
      <p:cViewPr>
        <p:scale>
          <a:sx n="80" d="100"/>
          <a:sy n="80" d="100"/>
        </p:scale>
        <p:origin x="1048" y="168"/>
      </p:cViewPr>
      <p:guideLst>
        <p:guide orient="horz" pos="2160"/>
        <p:guide orient="horz" pos="1797"/>
        <p:guide pos="2880"/>
        <p:guide pos="249"/>
        <p:guide pos="5511"/>
        <p:guide pos="396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40" d="100"/>
          <a:sy n="40" d="100"/>
        </p:scale>
        <p:origin x="-22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97B629-9E9D-4683-BE45-69BBBC2A9C33}" type="datetimeFigureOut">
              <a:rPr lang="en-GB" smtClean="0"/>
              <a:t>16/06/2021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1BBD79-A804-45E9-B8E3-9A16A3218D6A}" type="slidenum">
              <a:rPr lang="en-GB" smtClean="0"/>
              <a:t>‹#›</a:t>
            </a:fld>
            <a:endParaRPr lang="en-GB"/>
          </a:p>
        </p:txBody>
      </p:sp>
    </p:spTree>
    <p:extLst>
      <p:ext uri="{BB962C8B-B14F-4D97-AF65-F5344CB8AC3E}">
        <p14:creationId xmlns:p14="http://schemas.microsoft.com/office/powerpoint/2010/main" val="1988039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r>
              <a:rPr lang="en-GB" dirty="0"/>
              <a:t>Display this on the screen/board as students enter the classroom so that they can begin straight away, leaving space for the date and title if they are writing their answer in their books.</a:t>
            </a:r>
          </a:p>
        </p:txBody>
      </p:sp>
      <p:sp>
        <p:nvSpPr>
          <p:cNvPr id="4" name="Slide Number Placeholder 3"/>
          <p:cNvSpPr>
            <a:spLocks noGrp="1"/>
          </p:cNvSpPr>
          <p:nvPr>
            <p:ph type="sldNum" sz="quarter" idx="10"/>
          </p:nvPr>
        </p:nvSpPr>
        <p:spPr/>
        <p:txBody>
          <a:bodyPr/>
          <a:lstStyle/>
          <a:p>
            <a:fld id="{9D1BBD79-A804-45E9-B8E3-9A16A3218D6A}" type="slidenum">
              <a:rPr lang="en-GB" smtClean="0"/>
              <a:t>1</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2</a:t>
            </a:fld>
            <a:endParaRPr lang="en-GB"/>
          </a:p>
        </p:txBody>
      </p:sp>
    </p:spTree>
    <p:extLst>
      <p:ext uri="{BB962C8B-B14F-4D97-AF65-F5344CB8AC3E}">
        <p14:creationId xmlns:p14="http://schemas.microsoft.com/office/powerpoint/2010/main" val="4244304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r>
              <a:rPr lang="en-GB" dirty="0"/>
              <a:t>Photo is of the Kanda Festival, one of</a:t>
            </a:r>
            <a:r>
              <a:rPr lang="en-GB" baseline="0" dirty="0"/>
              <a:t> Tokyo’s three most famous festivals. </a:t>
            </a:r>
            <a:r>
              <a:rPr lang="en-GB" dirty="0"/>
              <a:t> </a:t>
            </a:r>
          </a:p>
        </p:txBody>
      </p:sp>
      <p:sp>
        <p:nvSpPr>
          <p:cNvPr id="4" name="Slide Number Placeholder 3"/>
          <p:cNvSpPr>
            <a:spLocks noGrp="1"/>
          </p:cNvSpPr>
          <p:nvPr>
            <p:ph type="sldNum" sz="quarter" idx="10"/>
          </p:nvPr>
        </p:nvSpPr>
        <p:spPr/>
        <p:txBody>
          <a:bodyPr/>
          <a:lstStyle/>
          <a:p>
            <a:fld id="{9D1BBD79-A804-45E9-B8E3-9A16A3218D6A}" type="slidenum">
              <a:rPr lang="en-GB" smtClean="0"/>
              <a:t>3</a:t>
            </a:fld>
            <a:endParaRPr lang="en-GB"/>
          </a:p>
        </p:txBody>
      </p:sp>
    </p:spTree>
    <p:extLst>
      <p:ext uri="{BB962C8B-B14F-4D97-AF65-F5344CB8AC3E}">
        <p14:creationId xmlns:p14="http://schemas.microsoft.com/office/powerpoint/2010/main" val="3550254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a:t>
            </a:r>
          </a:p>
          <a:p>
            <a:r>
              <a:rPr lang="en-GB" dirty="0"/>
              <a:t>Students can match up the key terms in their books and mark their answers with</a:t>
            </a:r>
            <a:r>
              <a:rPr lang="en-GB" baseline="0" dirty="0"/>
              <a:t> an</a:t>
            </a:r>
            <a:r>
              <a:rPr lang="en-GB" dirty="0"/>
              <a:t> opportunity for self/peer assessment.</a:t>
            </a:r>
          </a:p>
        </p:txBody>
      </p:sp>
      <p:sp>
        <p:nvSpPr>
          <p:cNvPr id="4" name="Slide Number Placeholder 3"/>
          <p:cNvSpPr>
            <a:spLocks noGrp="1"/>
          </p:cNvSpPr>
          <p:nvPr>
            <p:ph type="sldNum" sz="quarter" idx="10"/>
          </p:nvPr>
        </p:nvSpPr>
        <p:spPr/>
        <p:txBody>
          <a:bodyPr/>
          <a:lstStyle/>
          <a:p>
            <a:fld id="{9D1BBD79-A804-45E9-B8E3-9A16A3218D6A}" type="slidenum">
              <a:rPr lang="en-GB" smtClean="0"/>
              <a:t>4</a:t>
            </a:fld>
            <a:endParaRPr lang="en-GB"/>
          </a:p>
        </p:txBody>
      </p:sp>
    </p:spTree>
    <p:extLst>
      <p:ext uri="{BB962C8B-B14F-4D97-AF65-F5344CB8AC3E}">
        <p14:creationId xmlns:p14="http://schemas.microsoft.com/office/powerpoint/2010/main" val="375921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5</a:t>
            </a:fld>
            <a:endParaRPr lang="en-GB"/>
          </a:p>
        </p:txBody>
      </p:sp>
    </p:spTree>
    <p:extLst>
      <p:ext uri="{BB962C8B-B14F-4D97-AF65-F5344CB8AC3E}">
        <p14:creationId xmlns:p14="http://schemas.microsoft.com/office/powerpoint/2010/main" val="238534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Teacher’s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population density data is arranged highest to lowest, so if students don’t manage to finish in the time available they will have shaded the most densely populated prefectures first and they will be able to complete the next task. If they use white for the ‘below 200’ category then they can leave them blank to save time.</a:t>
            </a:r>
          </a:p>
          <a:p>
            <a:endParaRPr lang="en-GB" dirty="0"/>
          </a:p>
        </p:txBody>
      </p:sp>
      <p:sp>
        <p:nvSpPr>
          <p:cNvPr id="4" name="Slide Number Placeholder 3"/>
          <p:cNvSpPr>
            <a:spLocks noGrp="1"/>
          </p:cNvSpPr>
          <p:nvPr>
            <p:ph type="sldNum" sz="quarter" idx="10"/>
          </p:nvPr>
        </p:nvSpPr>
        <p:spPr/>
        <p:txBody>
          <a:bodyPr/>
          <a:lstStyle/>
          <a:p>
            <a:fld id="{9D1BBD79-A804-45E9-B8E3-9A16A3218D6A}" type="slidenum">
              <a:rPr lang="en-GB" smtClean="0"/>
              <a:t>6</a:t>
            </a:fld>
            <a:endParaRPr lang="en-GB"/>
          </a:p>
        </p:txBody>
      </p:sp>
    </p:spTree>
    <p:extLst>
      <p:ext uri="{BB962C8B-B14F-4D97-AF65-F5344CB8AC3E}">
        <p14:creationId xmlns:p14="http://schemas.microsoft.com/office/powerpoint/2010/main" val="857372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Teacher’s Notes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task could be set as an extension or as homework if there isn’t enough time to do it in the lesson.</a:t>
            </a:r>
          </a:p>
        </p:txBody>
      </p:sp>
      <p:sp>
        <p:nvSpPr>
          <p:cNvPr id="4" name="Slide Number Placeholder 3"/>
          <p:cNvSpPr>
            <a:spLocks noGrp="1"/>
          </p:cNvSpPr>
          <p:nvPr>
            <p:ph type="sldNum" sz="quarter" idx="10"/>
          </p:nvPr>
        </p:nvSpPr>
        <p:spPr/>
        <p:txBody>
          <a:bodyPr/>
          <a:lstStyle/>
          <a:p>
            <a:fld id="{9D1BBD79-A804-45E9-B8E3-9A16A3218D6A}" type="slidenum">
              <a:rPr lang="en-GB" smtClean="0"/>
              <a:t>7</a:t>
            </a:fld>
            <a:endParaRPr lang="en-GB"/>
          </a:p>
        </p:txBody>
      </p:sp>
    </p:spTree>
    <p:extLst>
      <p:ext uri="{BB962C8B-B14F-4D97-AF65-F5344CB8AC3E}">
        <p14:creationId xmlns:p14="http://schemas.microsoft.com/office/powerpoint/2010/main" val="612410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none" dirty="0">
                <a:solidFill>
                  <a:schemeClr val="tx1"/>
                </a:solidFill>
              </a:rPr>
              <a:t>Teacher’s Notes</a:t>
            </a:r>
          </a:p>
          <a:p>
            <a:r>
              <a:rPr lang="en-GB" u="none" dirty="0">
                <a:solidFill>
                  <a:schemeClr val="tx1"/>
                </a:solidFill>
              </a:rPr>
              <a:t>Key shows per figure</a:t>
            </a:r>
            <a:r>
              <a:rPr lang="en-GB" u="none" baseline="0" dirty="0">
                <a:solidFill>
                  <a:schemeClr val="tx1"/>
                </a:solidFill>
              </a:rPr>
              <a:t>s for population per km2</a:t>
            </a:r>
            <a:endParaRPr lang="en-GB" u="none" dirty="0">
              <a:solidFill>
                <a:schemeClr val="tx1"/>
              </a:solidFill>
            </a:endParaRPr>
          </a:p>
        </p:txBody>
      </p:sp>
      <p:sp>
        <p:nvSpPr>
          <p:cNvPr id="4" name="Slide Number Placeholder 3"/>
          <p:cNvSpPr>
            <a:spLocks noGrp="1"/>
          </p:cNvSpPr>
          <p:nvPr>
            <p:ph type="sldNum" sz="quarter" idx="10"/>
          </p:nvPr>
        </p:nvSpPr>
        <p:spPr/>
        <p:txBody>
          <a:bodyPr/>
          <a:lstStyle/>
          <a:p>
            <a:fld id="{9D1BBD79-A804-45E9-B8E3-9A16A3218D6A}" type="slidenum">
              <a:rPr lang="en-GB" smtClean="0"/>
              <a:t>8</a:t>
            </a:fld>
            <a:endParaRPr lang="en-GB"/>
          </a:p>
        </p:txBody>
      </p:sp>
    </p:spTree>
    <p:extLst>
      <p:ext uri="{BB962C8B-B14F-4D97-AF65-F5344CB8AC3E}">
        <p14:creationId xmlns:p14="http://schemas.microsoft.com/office/powerpoint/2010/main" val="690744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05E169F-3839-4658-AC0A-0FF04194B9FC}"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069002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4DAC46D-EC9F-49BA-86B3-A75F54C979E5}"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1897715157"/>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BD4C6CD-3DCE-4FB1-B8BB-635B285A0B7F}"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62568830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BB77508-A0E3-4009-9DC3-A2610D6CFE27}"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18162077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7486BC-2642-4467-899D-A8459E7941EB}" type="datetime1">
              <a:rPr lang="en-GB" smtClean="0"/>
              <a:t>16/06/2021</a:t>
            </a:fld>
            <a:endParaRPr lang="en-GB"/>
          </a:p>
        </p:txBody>
      </p:sp>
      <p:sp>
        <p:nvSpPr>
          <p:cNvPr id="5" name="Footer Placeholder 4"/>
          <p:cNvSpPr>
            <a:spLocks noGrp="1"/>
          </p:cNvSpPr>
          <p:nvPr>
            <p:ph type="ftr" sz="quarter" idx="11"/>
          </p:nvPr>
        </p:nvSpPr>
        <p:spPr/>
        <p:txBody>
          <a:bodyPr/>
          <a:lstStyle/>
          <a:p>
            <a:r>
              <a:rPr lang="en-GB"/>
              <a:t>©AUTHOR in collaboration with The Japan Society</a:t>
            </a:r>
          </a:p>
        </p:txBody>
      </p:sp>
      <p:sp>
        <p:nvSpPr>
          <p:cNvPr id="6" name="Slide Number Placeholder 5"/>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9311704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5B7673A-C541-41BA-BBF9-7AFF5A8030F0}"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58643272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A054E87-B409-47C6-A894-1EAEF21F30E1}" type="datetime1">
              <a:rPr lang="en-GB" smtClean="0"/>
              <a:t>16/06/2021</a:t>
            </a:fld>
            <a:endParaRPr lang="en-GB"/>
          </a:p>
        </p:txBody>
      </p:sp>
      <p:sp>
        <p:nvSpPr>
          <p:cNvPr id="8" name="Footer Placeholder 7"/>
          <p:cNvSpPr>
            <a:spLocks noGrp="1"/>
          </p:cNvSpPr>
          <p:nvPr>
            <p:ph type="ftr" sz="quarter" idx="11"/>
          </p:nvPr>
        </p:nvSpPr>
        <p:spPr/>
        <p:txBody>
          <a:bodyPr/>
          <a:lstStyle/>
          <a:p>
            <a:r>
              <a:rPr lang="en-GB"/>
              <a:t>©AUTHOR in collaboration with The Japan Society</a:t>
            </a:r>
          </a:p>
        </p:txBody>
      </p:sp>
      <p:sp>
        <p:nvSpPr>
          <p:cNvPr id="9" name="Slide Number Placeholder 8"/>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922174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279040-582D-413C-958E-DB2174441A2C}" type="datetime1">
              <a:rPr lang="en-GB" smtClean="0"/>
              <a:t>16/06/2021</a:t>
            </a:fld>
            <a:endParaRPr lang="en-GB"/>
          </a:p>
        </p:txBody>
      </p:sp>
      <p:sp>
        <p:nvSpPr>
          <p:cNvPr id="4" name="Footer Placeholder 3"/>
          <p:cNvSpPr>
            <a:spLocks noGrp="1"/>
          </p:cNvSpPr>
          <p:nvPr>
            <p:ph type="ftr" sz="quarter" idx="11"/>
          </p:nvPr>
        </p:nvSpPr>
        <p:spPr/>
        <p:txBody>
          <a:bodyPr/>
          <a:lstStyle/>
          <a:p>
            <a:r>
              <a:rPr lang="en-GB"/>
              <a:t>©AUTHOR in collaboration with The Japan Society</a:t>
            </a:r>
          </a:p>
        </p:txBody>
      </p:sp>
      <p:sp>
        <p:nvSpPr>
          <p:cNvPr id="5" name="Slide Number Placeholder 4"/>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34987939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F678EE-2BE8-4A0A-9338-C585C359B5CF}" type="datetime1">
              <a:rPr lang="en-GB" smtClean="0"/>
              <a:t>16/06/2021</a:t>
            </a:fld>
            <a:endParaRPr lang="en-GB"/>
          </a:p>
        </p:txBody>
      </p:sp>
      <p:sp>
        <p:nvSpPr>
          <p:cNvPr id="3" name="Footer Placeholder 2"/>
          <p:cNvSpPr>
            <a:spLocks noGrp="1"/>
          </p:cNvSpPr>
          <p:nvPr>
            <p:ph type="ftr" sz="quarter" idx="11"/>
          </p:nvPr>
        </p:nvSpPr>
        <p:spPr/>
        <p:txBody>
          <a:bodyPr/>
          <a:lstStyle/>
          <a:p>
            <a:r>
              <a:rPr lang="en-GB"/>
              <a:t>©AUTHOR in collaboration with The Japan Society</a:t>
            </a:r>
          </a:p>
        </p:txBody>
      </p:sp>
      <p:sp>
        <p:nvSpPr>
          <p:cNvPr id="4" name="Slide Number Placeholder 3"/>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405728432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7710B8-CBDD-4FF9-9931-A987E3FB19C3}"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46275689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42B686-D078-46AA-BF53-5F9AB630EA9A}" type="datetime1">
              <a:rPr lang="en-GB" smtClean="0"/>
              <a:t>16/06/2021</a:t>
            </a:fld>
            <a:endParaRPr lang="en-GB"/>
          </a:p>
        </p:txBody>
      </p:sp>
      <p:sp>
        <p:nvSpPr>
          <p:cNvPr id="6" name="Footer Placeholder 5"/>
          <p:cNvSpPr>
            <a:spLocks noGrp="1"/>
          </p:cNvSpPr>
          <p:nvPr>
            <p:ph type="ftr" sz="quarter" idx="11"/>
          </p:nvPr>
        </p:nvSpPr>
        <p:spPr/>
        <p:txBody>
          <a:bodyPr/>
          <a:lstStyle/>
          <a:p>
            <a:r>
              <a:rPr lang="en-GB"/>
              <a:t>©AUTHOR in collaboration with The Japan Society</a:t>
            </a:r>
          </a:p>
        </p:txBody>
      </p:sp>
      <p:sp>
        <p:nvSpPr>
          <p:cNvPr id="7" name="Slide Number Placeholder 6"/>
          <p:cNvSpPr>
            <a:spLocks noGrp="1"/>
          </p:cNvSpPr>
          <p:nvPr>
            <p:ph type="sldNum" sz="quarter" idx="12"/>
          </p:nvPr>
        </p:nvSpPr>
        <p:spPr/>
        <p:txBody>
          <a:bodyPr/>
          <a:lstStyle/>
          <a:p>
            <a:fld id="{7627D4DA-CA93-4100-9923-91CA0C97AC6D}" type="slidenum">
              <a:rPr lang="en-GB" smtClean="0"/>
              <a:t>‹#›</a:t>
            </a:fld>
            <a:endParaRPr lang="en-GB"/>
          </a:p>
        </p:txBody>
      </p:sp>
    </p:spTree>
    <p:extLst>
      <p:ext uri="{BB962C8B-B14F-4D97-AF65-F5344CB8AC3E}">
        <p14:creationId xmlns:p14="http://schemas.microsoft.com/office/powerpoint/2010/main" val="279704437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664717-8A59-4AD7-A22D-A834D31A7910}" type="datetime1">
              <a:rPr lang="en-GB" smtClean="0"/>
              <a:t>16/06/2021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©AUTHOR in collaboration with The Japan Society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27D4DA-CA93-4100-9923-91CA0C97AC6D}" type="slidenum">
              <a:rPr lang="en-GB" smtClean="0"/>
              <a:t>‹#›</a:t>
            </a:fld>
            <a:endParaRPr lang="en-GB"/>
          </a:p>
        </p:txBody>
      </p:sp>
    </p:spTree>
    <p:extLst>
      <p:ext uri="{BB962C8B-B14F-4D97-AF65-F5344CB8AC3E}">
        <p14:creationId xmlns:p14="http://schemas.microsoft.com/office/powerpoint/2010/main" val="3335166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nsplash.com/@cazat69?utm_source=unsplash&amp;utm_medium=referral&amp;utm_content=creditCopyTex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https://unsplash.com/?utm_source=unsplash&amp;utm_medium=referral&amp;utm_content=creditCopyTex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hyperlink" Target="https://www.rug.nl/ggdc/historicaldevelopment/maddison/releases/maddison-project-database-2020?lang=en" TargetMode="External"/><Relationship Id="rId7" Type="http://schemas.openxmlformats.org/officeDocument/2006/relationships/hyperlink" Target="http://www.nationalarchives.gov.uk/doc/open-government-licence/version/3/"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ons.gov.uk/peoplepopulationandcommunity/populationandmigration/populationestimates/adhocs/004356ukpopulationestimates1851to2014" TargetMode="External"/><Relationship Id="rId5" Type="http://schemas.openxmlformats.org/officeDocument/2006/relationships/hyperlink" Target="https://www.ons.gov.uk/peoplepopulationandcommunity/populationandmigration/populationestimates/timeseries/ukpop/pop" TargetMode="External"/><Relationship Id="rId4" Type="http://schemas.openxmlformats.org/officeDocument/2006/relationships/hyperlink" Target="http://creativecommons.org/licenses/by/4.0/" TargetMode="Externa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10-Point Star 9"/>
          <p:cNvSpPr/>
          <p:nvPr/>
        </p:nvSpPr>
        <p:spPr>
          <a:xfrm>
            <a:off x="6012160" y="1212116"/>
            <a:ext cx="2880320" cy="2880320"/>
          </a:xfrm>
          <a:prstGeom prst="star10">
            <a:avLst/>
          </a:prstGeom>
          <a:solidFill>
            <a:schemeClr val="bg1"/>
          </a:solidFill>
          <a:ln w="38100">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543000" y="260639"/>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Warm Up</a:t>
            </a:r>
          </a:p>
        </p:txBody>
      </p:sp>
      <p:sp>
        <p:nvSpPr>
          <p:cNvPr id="3" name="Slide Number Placeholder 2"/>
          <p:cNvSpPr>
            <a:spLocks noGrp="1"/>
          </p:cNvSpPr>
          <p:nvPr>
            <p:ph type="sldNum" sz="quarter" idx="12"/>
          </p:nvPr>
        </p:nvSpPr>
        <p:spPr/>
        <p:txBody>
          <a:bodyPr/>
          <a:lstStyle/>
          <a:p>
            <a:fld id="{7627D4DA-CA93-4100-9923-91CA0C97AC6D}" type="slidenum">
              <a:rPr lang="en-GB" smtClean="0"/>
              <a:t>1</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solidFill>
              </a:rPr>
              <a:t>Photo by </a:t>
            </a:r>
            <a:r>
              <a:rPr lang="en-GB" dirty="0">
                <a:solidFill>
                  <a:schemeClr val="bg1"/>
                </a:solidFill>
                <a:hlinkClick r:id="rId3"/>
              </a:rPr>
              <a:t>Victor Lu</a:t>
            </a:r>
            <a:r>
              <a:rPr lang="en-GB" dirty="0">
                <a:solidFill>
                  <a:schemeClr val="bg1"/>
                </a:solidFill>
              </a:rPr>
              <a:t> on </a:t>
            </a:r>
            <a:r>
              <a:rPr lang="en-GB" dirty="0" err="1">
                <a:solidFill>
                  <a:schemeClr val="bg1"/>
                </a:solidFill>
                <a:hlinkClick r:id="rId4"/>
              </a:rPr>
              <a:t>Unsplash</a:t>
            </a:r>
            <a:r>
              <a:rPr lang="en-GB" dirty="0">
                <a:solidFill>
                  <a:schemeClr val="bg1"/>
                </a:solidFill>
              </a:rPr>
              <a:t> </a:t>
            </a:r>
          </a:p>
        </p:txBody>
      </p:sp>
      <p:pic>
        <p:nvPicPr>
          <p:cNvPr id="7" name="Picture 6"/>
          <p:cNvPicPr/>
          <p:nvPr/>
        </p:nvPicPr>
        <p:blipFill>
          <a:blip r:embed="rId5"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1315B359-8006-4F12-8D7A-F580E128E1EF}"/>
              </a:ext>
            </a:extLst>
          </p:cNvPr>
          <p:cNvSpPr txBox="1"/>
          <p:nvPr/>
        </p:nvSpPr>
        <p:spPr>
          <a:xfrm>
            <a:off x="6239068" y="1772816"/>
            <a:ext cx="2448272" cy="1938992"/>
          </a:xfrm>
          <a:prstGeom prst="rect">
            <a:avLst/>
          </a:prstGeom>
          <a:noFill/>
        </p:spPr>
        <p:txBody>
          <a:bodyPr wrap="square" rtlCol="0">
            <a:spAutoFit/>
          </a:bodyPr>
          <a:lstStyle/>
          <a:p>
            <a:pPr algn="ctr"/>
            <a:r>
              <a:rPr lang="en-GB" sz="2400" dirty="0">
                <a:latin typeface="Kozuka Gothic Pro R" pitchFamily="34" charset="-128"/>
                <a:ea typeface="Kozuka Gothic Pro R" pitchFamily="34" charset="-128"/>
              </a:rPr>
              <a:t>How did this pumpkin help save the Japanese island of </a:t>
            </a:r>
            <a:r>
              <a:rPr lang="en-GB" sz="2400" dirty="0" err="1">
                <a:latin typeface="Kozuka Gothic Pro R" pitchFamily="34" charset="-128"/>
                <a:ea typeface="Kozuka Gothic Pro R" pitchFamily="34" charset="-128"/>
              </a:rPr>
              <a:t>Naoshima</a:t>
            </a:r>
            <a:r>
              <a:rPr lang="en-GB" sz="2400" dirty="0">
                <a:latin typeface="Kozuka Gothic Pro R" pitchFamily="34" charset="-128"/>
                <a:ea typeface="Kozuka Gothic Pro R" pitchFamily="34" charset="-128"/>
              </a:rPr>
              <a:t>?</a:t>
            </a:r>
          </a:p>
        </p:txBody>
      </p:sp>
      <p:sp>
        <p:nvSpPr>
          <p:cNvPr id="6" name="TextBox 5">
            <a:extLst>
              <a:ext uri="{FF2B5EF4-FFF2-40B4-BE49-F238E27FC236}">
                <a16:creationId xmlns:a16="http://schemas.microsoft.com/office/drawing/2014/main" id="{474912A6-F09F-4071-91A3-E3E4904831BC}"/>
              </a:ext>
            </a:extLst>
          </p:cNvPr>
          <p:cNvSpPr txBox="1"/>
          <p:nvPr/>
        </p:nvSpPr>
        <p:spPr>
          <a:xfrm>
            <a:off x="6070972" y="4902957"/>
            <a:ext cx="2592288" cy="1015663"/>
          </a:xfrm>
          <a:prstGeom prst="rect">
            <a:avLst/>
          </a:prstGeom>
          <a:noFill/>
          <a:ln w="28575">
            <a:solidFill>
              <a:srgbClr val="FF2929"/>
            </a:solidFill>
            <a:prstDash val="sysDot"/>
          </a:ln>
        </p:spPr>
        <p:txBody>
          <a:bodyPr wrap="square" rtlCol="0">
            <a:spAutoFit/>
          </a:bodyPr>
          <a:lstStyle/>
          <a:p>
            <a:r>
              <a:rPr lang="en-GB" sz="2000" dirty="0">
                <a:latin typeface="Kozuka Gothic Pro B" pitchFamily="34" charset="-128"/>
                <a:ea typeface="Kozuka Gothic Pro B" pitchFamily="34" charset="-128"/>
              </a:rPr>
              <a:t>Hint: </a:t>
            </a:r>
            <a:r>
              <a:rPr lang="en-GB" sz="2000" dirty="0">
                <a:latin typeface="Kozuka Gothic Pro R" pitchFamily="34" charset="-128"/>
                <a:ea typeface="Kozuka Gothic Pro R" pitchFamily="34" charset="-128"/>
              </a:rPr>
              <a:t>The population of the island had been decreasing.</a:t>
            </a:r>
          </a:p>
        </p:txBody>
      </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t="15846" b="18228"/>
          <a:stretch/>
        </p:blipFill>
        <p:spPr>
          <a:xfrm>
            <a:off x="543000" y="1212116"/>
            <a:ext cx="5361254" cy="4706504"/>
          </a:xfrm>
          <a:prstGeom prst="rect">
            <a:avLst/>
          </a:prstGeom>
        </p:spPr>
      </p:pic>
    </p:spTree>
    <p:extLst>
      <p:ext uri="{BB962C8B-B14F-4D97-AF65-F5344CB8AC3E}">
        <p14:creationId xmlns:p14="http://schemas.microsoft.com/office/powerpoint/2010/main" val="4101838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18886" y="238061"/>
            <a:ext cx="6588221"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Warm Up</a:t>
            </a:r>
          </a:p>
        </p:txBody>
      </p:sp>
      <p:sp>
        <p:nvSpPr>
          <p:cNvPr id="3" name="Slide Number Placeholder 2"/>
          <p:cNvSpPr>
            <a:spLocks noGrp="1"/>
          </p:cNvSpPr>
          <p:nvPr>
            <p:ph type="sldNum" sz="quarter" idx="12"/>
          </p:nvPr>
        </p:nvSpPr>
        <p:spPr/>
        <p:txBody>
          <a:bodyPr/>
          <a:lstStyle/>
          <a:p>
            <a:fld id="{7627D4DA-CA93-4100-9923-91CA0C97AC6D}" type="slidenum">
              <a:rPr lang="en-GB" smtClean="0"/>
              <a:t>2</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Image is © </a:t>
            </a:r>
            <a:r>
              <a:rPr lang="en-GB" dirty="0" err="1">
                <a:solidFill>
                  <a:schemeClr val="bg1">
                    <a:lumMod val="95000"/>
                  </a:schemeClr>
                </a:solidFill>
              </a:rPr>
              <a:t>Artandgeograph</a:t>
            </a:r>
            <a:r>
              <a:rPr lang="en-GB" dirty="0">
                <a:solidFill>
                  <a:schemeClr val="bg1">
                    <a:lumMod val="95000"/>
                  </a:schemeClr>
                </a:solidFill>
              </a:rPr>
              <a:t>, CC BY-SA 4.0, via Wikimedia Commons</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1315B359-8006-4F12-8D7A-F580E128E1EF}"/>
              </a:ext>
            </a:extLst>
          </p:cNvPr>
          <p:cNvSpPr txBox="1"/>
          <p:nvPr/>
        </p:nvSpPr>
        <p:spPr>
          <a:xfrm>
            <a:off x="4009905" y="1350751"/>
            <a:ext cx="4836718" cy="830997"/>
          </a:xfrm>
          <a:prstGeom prst="rect">
            <a:avLst/>
          </a:prstGeom>
          <a:noFill/>
        </p:spPr>
        <p:txBody>
          <a:bodyPr wrap="square" rtlCol="0">
            <a:spAutoFit/>
          </a:bodyPr>
          <a:lstStyle/>
          <a:p>
            <a:r>
              <a:rPr lang="en-GB" sz="2400" dirty="0">
                <a:latin typeface="Kozuka Gothic Pro R" pitchFamily="34" charset="-128"/>
                <a:ea typeface="Kozuka Gothic Pro R" pitchFamily="34" charset="-128"/>
              </a:rPr>
              <a:t>As the population decreased, the economy struggled.</a:t>
            </a:r>
          </a:p>
        </p:txBody>
      </p:sp>
      <p:pic>
        <p:nvPicPr>
          <p:cNvPr id="2050" name="Picture 2">
            <a:extLst>
              <a:ext uri="{FF2B5EF4-FFF2-40B4-BE49-F238E27FC236}">
                <a16:creationId xmlns:a16="http://schemas.microsoft.com/office/drawing/2014/main" id="{27DBF915-9F7E-45B1-84EA-D2A5CDF6F6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009" y="2348879"/>
            <a:ext cx="4704525" cy="352839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AC7C46B-9A6A-4EDE-8143-BB5808D47657}"/>
              </a:ext>
            </a:extLst>
          </p:cNvPr>
          <p:cNvSpPr txBox="1"/>
          <p:nvPr/>
        </p:nvSpPr>
        <p:spPr>
          <a:xfrm>
            <a:off x="260410" y="4491141"/>
            <a:ext cx="3862391" cy="1569660"/>
          </a:xfrm>
          <a:prstGeom prst="rect">
            <a:avLst/>
          </a:prstGeom>
          <a:noFill/>
        </p:spPr>
        <p:txBody>
          <a:bodyPr wrap="square" rtlCol="0">
            <a:spAutoFit/>
          </a:bodyPr>
          <a:lstStyle/>
          <a:p>
            <a:r>
              <a:rPr lang="en-GB" sz="2400" dirty="0">
                <a:latin typeface="Kozuka Gothic Pro R" pitchFamily="34" charset="-128"/>
                <a:ea typeface="Kozuka Gothic Pro R" pitchFamily="34" charset="-128"/>
              </a:rPr>
              <a:t>Art installations made the island more attractive to tourists, which brought money in.</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2505" t="31281" r="16385" b="18229"/>
          <a:stretch/>
        </p:blipFill>
        <p:spPr>
          <a:xfrm>
            <a:off x="370652" y="1192580"/>
            <a:ext cx="3281680" cy="3102592"/>
          </a:xfrm>
          <a:prstGeom prst="rect">
            <a:avLst/>
          </a:prstGeom>
        </p:spPr>
      </p:pic>
    </p:spTree>
    <p:extLst>
      <p:ext uri="{BB962C8B-B14F-4D97-AF65-F5344CB8AC3E}">
        <p14:creationId xmlns:p14="http://schemas.microsoft.com/office/powerpoint/2010/main" val="26147275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547588"/>
            <a:ext cx="7848872" cy="461665"/>
          </a:xfrm>
          <a:prstGeom prst="rect">
            <a:avLst/>
          </a:prstGeom>
        </p:spPr>
        <p:txBody>
          <a:bodyPr wrap="square">
            <a:spAutoFit/>
          </a:bodyPr>
          <a:lstStyle/>
          <a:p>
            <a:pPr marL="285750" lvl="0" indent="-285750">
              <a:buFont typeface="Arial" panose="020B0604020202020204" pitchFamily="34" charset="0"/>
              <a:buChar char="•"/>
            </a:pPr>
            <a:endParaRPr lang="en-GB" sz="2400" dirty="0"/>
          </a:p>
        </p:txBody>
      </p:sp>
      <p:sp>
        <p:nvSpPr>
          <p:cNvPr id="6" name="Slide Number Placeholder 5"/>
          <p:cNvSpPr>
            <a:spLocks noGrp="1"/>
          </p:cNvSpPr>
          <p:nvPr>
            <p:ph type="sldNum" sz="quarter" idx="12"/>
          </p:nvPr>
        </p:nvSpPr>
        <p:spPr/>
        <p:txBody>
          <a:bodyPr/>
          <a:lstStyle/>
          <a:p>
            <a:fld id="{7627D4DA-CA93-4100-9923-91CA0C97AC6D}" type="slidenum">
              <a:rPr lang="en-GB" smtClean="0"/>
              <a:t>3</a:t>
            </a:fld>
            <a:endParaRPr lang="en-GB"/>
          </a:p>
        </p:txBody>
      </p:sp>
      <p:sp>
        <p:nvSpPr>
          <p:cNvPr id="9" name="Rectangle 8"/>
          <p:cNvSpPr/>
          <p:nvPr/>
        </p:nvSpPr>
        <p:spPr>
          <a:xfrm>
            <a:off x="0" y="6368782"/>
            <a:ext cx="9144000" cy="489218"/>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1"/>
              </a:solidFill>
            </a:endParaRPr>
          </a:p>
        </p:txBody>
      </p:sp>
      <p:sp>
        <p:nvSpPr>
          <p:cNvPr id="8" name="Footer Placeholder 7"/>
          <p:cNvSpPr>
            <a:spLocks noGrp="1"/>
          </p:cNvSpPr>
          <p:nvPr>
            <p:ph type="ftr" sz="quarter" idx="11"/>
          </p:nvPr>
        </p:nvSpPr>
        <p:spPr>
          <a:xfrm>
            <a:off x="0" y="6430828"/>
            <a:ext cx="9143999" cy="365125"/>
          </a:xfrm>
        </p:spPr>
        <p:txBody>
          <a:bodyPr/>
          <a:lstStyle/>
          <a:p>
            <a:r>
              <a:rPr lang="en-GB" dirty="0">
                <a:solidFill>
                  <a:schemeClr val="bg1">
                    <a:lumMod val="95000"/>
                  </a:schemeClr>
                </a:solidFill>
              </a:rPr>
              <a:t>©Katie Holmberg in collaboration with The Japan Society</a:t>
            </a:r>
          </a:p>
        </p:txBody>
      </p:sp>
      <p:sp>
        <p:nvSpPr>
          <p:cNvPr id="14" name="TextBox 13"/>
          <p:cNvSpPr txBox="1"/>
          <p:nvPr/>
        </p:nvSpPr>
        <p:spPr>
          <a:xfrm>
            <a:off x="615555" y="1547588"/>
            <a:ext cx="7912890" cy="769441"/>
          </a:xfrm>
          <a:prstGeom prst="rect">
            <a:avLst/>
          </a:prstGeom>
          <a:solidFill>
            <a:schemeClr val="bg1"/>
          </a:solidFill>
          <a:ln w="38100">
            <a:noFill/>
          </a:ln>
        </p:spPr>
        <p:txBody>
          <a:bodyPr wrap="square" rtlCol="0">
            <a:spAutoFit/>
          </a:bodyPr>
          <a:lstStyle/>
          <a:p>
            <a:pPr algn="ctr"/>
            <a:r>
              <a:rPr lang="en-GB" sz="4400" dirty="0">
                <a:solidFill>
                  <a:schemeClr val="tx1">
                    <a:lumMod val="85000"/>
                    <a:lumOff val="15000"/>
                  </a:schemeClr>
                </a:solidFill>
                <a:latin typeface="Kozuka Gothic Pro B" pitchFamily="34" charset="-128"/>
                <a:ea typeface="Kozuka Gothic Pro B" pitchFamily="34" charset="-128"/>
              </a:rPr>
              <a:t>Japan’s Population</a:t>
            </a:r>
          </a:p>
        </p:txBody>
      </p:sp>
      <p:sp>
        <p:nvSpPr>
          <p:cNvPr id="3" name="TextBox 2"/>
          <p:cNvSpPr txBox="1"/>
          <p:nvPr/>
        </p:nvSpPr>
        <p:spPr>
          <a:xfrm>
            <a:off x="4809738" y="2701706"/>
            <a:ext cx="4068701" cy="3139321"/>
          </a:xfrm>
          <a:prstGeom prst="rect">
            <a:avLst/>
          </a:prstGeom>
          <a:noFill/>
        </p:spPr>
        <p:txBody>
          <a:bodyPr wrap="square" rtlCol="0">
            <a:spAutoFit/>
          </a:bodyPr>
          <a:lstStyle/>
          <a:p>
            <a:r>
              <a:rPr lang="en-GB" dirty="0">
                <a:latin typeface="Kozuka Gothic Pro B" pitchFamily="34" charset="-128"/>
                <a:ea typeface="Kozuka Gothic Pro B" pitchFamily="34" charset="-128"/>
              </a:rPr>
              <a:t>Your Learning Objectives:</a:t>
            </a:r>
          </a:p>
          <a:p>
            <a:pPr marL="285750" indent="-285750">
              <a:buFont typeface="Arial" panose="020B0604020202020204" pitchFamily="34" charset="0"/>
              <a:buChar char="•"/>
            </a:pP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Describe the population change and distribution in Japan.</a:t>
            </a:r>
          </a:p>
          <a:p>
            <a:pPr marL="285750" indent="-285750">
              <a:buFont typeface="Arial" panose="020B0604020202020204" pitchFamily="34" charset="0"/>
              <a:buChar char="•"/>
            </a:pP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Demonstrate the population distribution of Japan.</a:t>
            </a:r>
          </a:p>
          <a:p>
            <a:pPr marL="285750" indent="-285750">
              <a:buFont typeface="Arial" panose="020B0604020202020204" pitchFamily="34" charset="0"/>
              <a:buChar char="•"/>
            </a:pPr>
            <a:endParaRPr lang="en-GB" dirty="0">
              <a:latin typeface="Kozuka Gothic Pro R" pitchFamily="34" charset="-128"/>
              <a:ea typeface="Kozuka Gothic Pro R" pitchFamily="34" charset="-128"/>
            </a:endParaRPr>
          </a:p>
          <a:p>
            <a:pPr marL="285750" indent="-285750">
              <a:buFont typeface="Arial" panose="020B0604020202020204" pitchFamily="34" charset="0"/>
              <a:buChar char="•"/>
            </a:pPr>
            <a:r>
              <a:rPr lang="en-GB" dirty="0">
                <a:latin typeface="Kozuka Gothic Pro R" pitchFamily="34" charset="-128"/>
                <a:ea typeface="Kozuka Gothic Pro R" pitchFamily="34" charset="-128"/>
              </a:rPr>
              <a:t>Suggest reasons for the population distribution of Japan.</a:t>
            </a:r>
          </a:p>
          <a:p>
            <a:pPr marL="285750" indent="-285750">
              <a:buFont typeface="Wingdings" panose="05000000000000000000" pitchFamily="2" charset="2"/>
              <a:buChar char="Ø"/>
            </a:pPr>
            <a:endParaRPr lang="en-GB" dirty="0">
              <a:latin typeface="Kozuka Gothic Pro B" pitchFamily="34" charset="-128"/>
              <a:ea typeface="Kozuka Gothic Pro B" pitchFamily="34" charset="-128"/>
            </a:endParaRPr>
          </a:p>
        </p:txBody>
      </p:sp>
      <p:grpSp>
        <p:nvGrpSpPr>
          <p:cNvPr id="10" name="Group 9"/>
          <p:cNvGrpSpPr/>
          <p:nvPr/>
        </p:nvGrpSpPr>
        <p:grpSpPr>
          <a:xfrm>
            <a:off x="251520" y="2651613"/>
            <a:ext cx="4450206" cy="2937627"/>
            <a:chOff x="107504" y="2651613"/>
            <a:chExt cx="4572508" cy="3018360"/>
          </a:xfrm>
        </p:grpSpPr>
        <p:pic>
          <p:nvPicPr>
            <p:cNvPr id="7" name="Picture 6" descr="A picture containing altar, sale, crowd&#10;&#10;Description automatically generated">
              <a:extLst>
                <a:ext uri="{FF2B5EF4-FFF2-40B4-BE49-F238E27FC236}">
                  <a16:creationId xmlns:a16="http://schemas.microsoft.com/office/drawing/2014/main" id="{0ECB0A35-C4E4-4725-B539-0E465DDB19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696" y="2665736"/>
              <a:ext cx="4492316" cy="3004237"/>
            </a:xfrm>
            <a:prstGeom prst="rect">
              <a:avLst/>
            </a:prstGeom>
          </p:spPr>
        </p:pic>
        <p:sp>
          <p:nvSpPr>
            <p:cNvPr id="5" name="TextBox 4"/>
            <p:cNvSpPr txBox="1"/>
            <p:nvPr/>
          </p:nvSpPr>
          <p:spPr>
            <a:xfrm>
              <a:off x="107504" y="2651613"/>
              <a:ext cx="1440160" cy="246221"/>
            </a:xfrm>
            <a:prstGeom prst="rect">
              <a:avLst/>
            </a:prstGeom>
            <a:noFill/>
          </p:spPr>
          <p:txBody>
            <a:bodyPr wrap="square" rtlCol="0">
              <a:spAutoFit/>
            </a:bodyPr>
            <a:lstStyle/>
            <a:p>
              <a:r>
                <a:rPr lang="en-GB" sz="1000" dirty="0">
                  <a:solidFill>
                    <a:schemeClr val="bg1"/>
                  </a:solidFill>
                </a:rPr>
                <a:t>©</a:t>
              </a:r>
              <a:r>
                <a:rPr lang="en-GB" sz="1000" dirty="0" err="1">
                  <a:solidFill>
                    <a:schemeClr val="bg1"/>
                  </a:solidFill>
                </a:rPr>
                <a:t>Y.Shimizu</a:t>
              </a:r>
              <a:r>
                <a:rPr lang="en-GB" sz="1000" dirty="0">
                  <a:solidFill>
                    <a:schemeClr val="bg1"/>
                  </a:solidFill>
                </a:rPr>
                <a:t>/©JNTO</a:t>
              </a: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Tree>
    <p:extLst>
      <p:ext uri="{BB962C8B-B14F-4D97-AF65-F5344CB8AC3E}">
        <p14:creationId xmlns:p14="http://schemas.microsoft.com/office/powerpoint/2010/main" val="98997525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309320"/>
            <a:ext cx="9144000" cy="54868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467543" y="400554"/>
            <a:ext cx="6588221" cy="769441"/>
          </a:xfrm>
          <a:prstGeom prst="rect">
            <a:avLst/>
          </a:prstGeom>
          <a:noFill/>
        </p:spPr>
        <p:txBody>
          <a:bodyPr wrap="square" rtlCol="0">
            <a:spAutoFit/>
          </a:bodyPr>
          <a:lstStyle/>
          <a:p>
            <a:r>
              <a:rPr lang="en-GB" sz="4400" b="1" dirty="0">
                <a:solidFill>
                  <a:srgbClr val="FF0000"/>
                </a:solidFill>
                <a:latin typeface="Kristen ITC" panose="03050502040202030202" pitchFamily="66" charset="0"/>
                <a:ea typeface="Kozuka Gothic Pro B" pitchFamily="34" charset="-128"/>
              </a:rPr>
              <a:t>Starter: Key Terms</a:t>
            </a:r>
          </a:p>
        </p:txBody>
      </p:sp>
      <p:sp>
        <p:nvSpPr>
          <p:cNvPr id="3" name="Slide Number Placeholder 2"/>
          <p:cNvSpPr>
            <a:spLocks noGrp="1"/>
          </p:cNvSpPr>
          <p:nvPr>
            <p:ph type="sldNum" sz="quarter" idx="12"/>
          </p:nvPr>
        </p:nvSpPr>
        <p:spPr/>
        <p:txBody>
          <a:bodyPr/>
          <a:lstStyle/>
          <a:p>
            <a:fld id="{7627D4DA-CA93-4100-9923-91CA0C97AC6D}" type="slidenum">
              <a:rPr lang="en-GB" smtClean="0"/>
              <a:t>4</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©Katie Holmberg in collaboration with The Japan Society</a:t>
            </a:r>
          </a:p>
        </p:txBody>
      </p:sp>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D348EF4E-4AA3-4DE6-B995-BC32FDCAF3A9}"/>
              </a:ext>
            </a:extLst>
          </p:cNvPr>
          <p:cNvSpPr txBox="1"/>
          <p:nvPr/>
        </p:nvSpPr>
        <p:spPr>
          <a:xfrm>
            <a:off x="3022908" y="3314376"/>
            <a:ext cx="5881116" cy="461665"/>
          </a:xfrm>
          <a:prstGeom prst="rect">
            <a:avLst/>
          </a:prstGeom>
          <a:noFill/>
          <a:ln>
            <a:solidFill>
              <a:schemeClr val="tx1"/>
            </a:solidFill>
          </a:ln>
        </p:spPr>
        <p:txBody>
          <a:bodyPr wrap="square" rtlCol="0">
            <a:spAutoFit/>
          </a:bodyPr>
          <a:lstStyle/>
          <a:p>
            <a:r>
              <a:rPr lang="en-GB" sz="2200" dirty="0">
                <a:latin typeface="Kozuka Gothic Pro R" pitchFamily="34" charset="-128"/>
                <a:ea typeface="Kozuka Gothic Pro R" pitchFamily="34" charset="-128"/>
              </a:rPr>
              <a:t>The number of people on average per km</a:t>
            </a:r>
            <a:r>
              <a:rPr lang="en-GB" sz="2200" baseline="30000" dirty="0">
                <a:latin typeface="Kozuka Gothic Pro R" pitchFamily="34" charset="-128"/>
                <a:ea typeface="Kozuka Gothic Pro R" pitchFamily="34" charset="-128"/>
              </a:rPr>
              <a:t>2</a:t>
            </a:r>
            <a:r>
              <a:rPr lang="en-GB" sz="2400" dirty="0"/>
              <a:t>.</a:t>
            </a:r>
          </a:p>
        </p:txBody>
      </p:sp>
      <p:sp>
        <p:nvSpPr>
          <p:cNvPr id="8" name="TextBox 7">
            <a:extLst>
              <a:ext uri="{FF2B5EF4-FFF2-40B4-BE49-F238E27FC236}">
                <a16:creationId xmlns:a16="http://schemas.microsoft.com/office/drawing/2014/main" id="{8A283C7C-0D5D-43F4-98BF-FF184D6EA200}"/>
              </a:ext>
            </a:extLst>
          </p:cNvPr>
          <p:cNvSpPr txBox="1"/>
          <p:nvPr/>
        </p:nvSpPr>
        <p:spPr>
          <a:xfrm>
            <a:off x="3022908" y="2213032"/>
            <a:ext cx="5881116" cy="769441"/>
          </a:xfrm>
          <a:prstGeom prst="rect">
            <a:avLst/>
          </a:prstGeom>
          <a:noFill/>
          <a:ln>
            <a:solidFill>
              <a:schemeClr val="tx1"/>
            </a:solidFill>
          </a:ln>
        </p:spPr>
        <p:txBody>
          <a:bodyPr wrap="square" rtlCol="0">
            <a:spAutoFit/>
          </a:bodyPr>
          <a:lstStyle/>
          <a:p>
            <a:r>
              <a:rPr lang="en-GB" sz="2200" dirty="0">
                <a:latin typeface="Kozuka Gothic Pro R" pitchFamily="34" charset="-128"/>
                <a:ea typeface="Kozuka Gothic Pro R" pitchFamily="34" charset="-128"/>
              </a:rPr>
              <a:t>The way that the population of an area is spread out.</a:t>
            </a:r>
          </a:p>
        </p:txBody>
      </p:sp>
      <p:sp>
        <p:nvSpPr>
          <p:cNvPr id="10" name="TextBox 9">
            <a:extLst>
              <a:ext uri="{FF2B5EF4-FFF2-40B4-BE49-F238E27FC236}">
                <a16:creationId xmlns:a16="http://schemas.microsoft.com/office/drawing/2014/main" id="{B9312C2C-96D4-4C94-A03E-55160AD11E42}"/>
              </a:ext>
            </a:extLst>
          </p:cNvPr>
          <p:cNvSpPr txBox="1"/>
          <p:nvPr/>
        </p:nvSpPr>
        <p:spPr>
          <a:xfrm>
            <a:off x="3011364" y="4151234"/>
            <a:ext cx="5881116" cy="430887"/>
          </a:xfrm>
          <a:prstGeom prst="rect">
            <a:avLst/>
          </a:prstGeom>
          <a:noFill/>
          <a:ln>
            <a:solidFill>
              <a:schemeClr val="tx1"/>
            </a:solidFill>
          </a:ln>
        </p:spPr>
        <p:txBody>
          <a:bodyPr wrap="square" rtlCol="0">
            <a:spAutoFit/>
          </a:bodyPr>
          <a:lstStyle/>
          <a:p>
            <a:r>
              <a:rPr lang="en-GB" sz="2200" dirty="0">
                <a:latin typeface="Kozuka Gothic Pro R" pitchFamily="34" charset="-128"/>
                <a:ea typeface="Kozuka Gothic Pro R" pitchFamily="34" charset="-128"/>
              </a:rPr>
              <a:t>An area of countryside with a low population.</a:t>
            </a:r>
          </a:p>
        </p:txBody>
      </p:sp>
      <p:sp>
        <p:nvSpPr>
          <p:cNvPr id="11" name="TextBox 10">
            <a:extLst>
              <a:ext uri="{FF2B5EF4-FFF2-40B4-BE49-F238E27FC236}">
                <a16:creationId xmlns:a16="http://schemas.microsoft.com/office/drawing/2014/main" id="{D7BD0301-77D0-437F-8074-7DD9D84AFD66}"/>
              </a:ext>
            </a:extLst>
          </p:cNvPr>
          <p:cNvSpPr txBox="1"/>
          <p:nvPr/>
        </p:nvSpPr>
        <p:spPr>
          <a:xfrm>
            <a:off x="3011364" y="4916124"/>
            <a:ext cx="5881116" cy="769441"/>
          </a:xfrm>
          <a:prstGeom prst="rect">
            <a:avLst/>
          </a:prstGeom>
          <a:noFill/>
          <a:ln>
            <a:solidFill>
              <a:schemeClr val="tx1"/>
            </a:solidFill>
          </a:ln>
        </p:spPr>
        <p:txBody>
          <a:bodyPr wrap="square" rtlCol="0">
            <a:spAutoFit/>
          </a:bodyPr>
          <a:lstStyle/>
          <a:p>
            <a:r>
              <a:rPr lang="en-GB" sz="2200" dirty="0">
                <a:latin typeface="Kozuka Gothic Pro R" pitchFamily="34" charset="-128"/>
                <a:ea typeface="Kozuka Gothic Pro R" pitchFamily="34" charset="-128"/>
              </a:rPr>
              <a:t>An area with many buildings and a high population.</a:t>
            </a:r>
          </a:p>
        </p:txBody>
      </p:sp>
      <p:sp>
        <p:nvSpPr>
          <p:cNvPr id="5" name="TextBox 4">
            <a:extLst>
              <a:ext uri="{FF2B5EF4-FFF2-40B4-BE49-F238E27FC236}">
                <a16:creationId xmlns:a16="http://schemas.microsoft.com/office/drawing/2014/main" id="{C7541A77-F7C2-4A67-9CDA-29063EF995DF}"/>
              </a:ext>
            </a:extLst>
          </p:cNvPr>
          <p:cNvSpPr txBox="1"/>
          <p:nvPr/>
        </p:nvSpPr>
        <p:spPr>
          <a:xfrm>
            <a:off x="467543" y="3006600"/>
            <a:ext cx="1800201" cy="769441"/>
          </a:xfrm>
          <a:prstGeom prst="rect">
            <a:avLst/>
          </a:prstGeom>
          <a:solidFill>
            <a:schemeClr val="accent6">
              <a:lumMod val="60000"/>
              <a:lumOff val="40000"/>
            </a:schemeClr>
          </a:solidFill>
        </p:spPr>
        <p:txBody>
          <a:bodyPr wrap="square" rtlCol="0">
            <a:spAutoFit/>
          </a:bodyPr>
          <a:lstStyle/>
          <a:p>
            <a:pPr algn="ctr"/>
            <a:r>
              <a:rPr lang="en-GB" sz="2200" dirty="0">
                <a:latin typeface="Kozuka Gothic Pro B" pitchFamily="34" charset="-128"/>
                <a:ea typeface="Kozuka Gothic Pro B" pitchFamily="34" charset="-128"/>
              </a:rPr>
              <a:t>Population Distribution</a:t>
            </a:r>
          </a:p>
        </p:txBody>
      </p:sp>
      <p:sp>
        <p:nvSpPr>
          <p:cNvPr id="16" name="TextBox 15">
            <a:extLst>
              <a:ext uri="{FF2B5EF4-FFF2-40B4-BE49-F238E27FC236}">
                <a16:creationId xmlns:a16="http://schemas.microsoft.com/office/drawing/2014/main" id="{1A49E0B2-B27E-4B85-8213-3CDA3BCD7B49}"/>
              </a:ext>
            </a:extLst>
          </p:cNvPr>
          <p:cNvSpPr txBox="1"/>
          <p:nvPr/>
        </p:nvSpPr>
        <p:spPr>
          <a:xfrm>
            <a:off x="459836" y="2311421"/>
            <a:ext cx="1800201" cy="461665"/>
          </a:xfrm>
          <a:prstGeom prst="rect">
            <a:avLst/>
          </a:prstGeom>
          <a:solidFill>
            <a:srgbClr val="92D050"/>
          </a:solidFill>
        </p:spPr>
        <p:txBody>
          <a:bodyPr wrap="square" rtlCol="0">
            <a:spAutoFit/>
          </a:bodyPr>
          <a:lstStyle/>
          <a:p>
            <a:pPr algn="ctr"/>
            <a:r>
              <a:rPr lang="en-GB" sz="2400" dirty="0">
                <a:latin typeface="Kozuka Gothic Pro B" pitchFamily="34" charset="-128"/>
                <a:ea typeface="Kozuka Gothic Pro B" pitchFamily="34" charset="-128"/>
              </a:rPr>
              <a:t>Rural</a:t>
            </a:r>
          </a:p>
        </p:txBody>
      </p:sp>
      <p:sp>
        <p:nvSpPr>
          <p:cNvPr id="18" name="TextBox 17">
            <a:extLst>
              <a:ext uri="{FF2B5EF4-FFF2-40B4-BE49-F238E27FC236}">
                <a16:creationId xmlns:a16="http://schemas.microsoft.com/office/drawing/2014/main" id="{FC46B7C7-3581-428D-92A6-849C20E53E60}"/>
              </a:ext>
            </a:extLst>
          </p:cNvPr>
          <p:cNvSpPr txBox="1"/>
          <p:nvPr/>
        </p:nvSpPr>
        <p:spPr>
          <a:xfrm>
            <a:off x="459837" y="4086429"/>
            <a:ext cx="1800201" cy="461665"/>
          </a:xfrm>
          <a:prstGeom prst="rect">
            <a:avLst/>
          </a:prstGeom>
          <a:solidFill>
            <a:schemeClr val="accent1">
              <a:lumMod val="60000"/>
              <a:lumOff val="40000"/>
            </a:schemeClr>
          </a:solidFill>
        </p:spPr>
        <p:txBody>
          <a:bodyPr wrap="square" rtlCol="0">
            <a:spAutoFit/>
          </a:bodyPr>
          <a:lstStyle/>
          <a:p>
            <a:pPr algn="ctr"/>
            <a:r>
              <a:rPr lang="en-GB" sz="2400" dirty="0">
                <a:latin typeface="Kozuka Gothic Pro B" pitchFamily="34" charset="-128"/>
                <a:ea typeface="Kozuka Gothic Pro B" pitchFamily="34" charset="-128"/>
              </a:rPr>
              <a:t>Urban</a:t>
            </a:r>
          </a:p>
        </p:txBody>
      </p:sp>
      <p:sp>
        <p:nvSpPr>
          <p:cNvPr id="19" name="TextBox 18">
            <a:extLst>
              <a:ext uri="{FF2B5EF4-FFF2-40B4-BE49-F238E27FC236}">
                <a16:creationId xmlns:a16="http://schemas.microsoft.com/office/drawing/2014/main" id="{7DB7D020-C8D4-4170-BF1E-98BB8A2E9ED4}"/>
              </a:ext>
            </a:extLst>
          </p:cNvPr>
          <p:cNvSpPr txBox="1"/>
          <p:nvPr/>
        </p:nvSpPr>
        <p:spPr>
          <a:xfrm>
            <a:off x="467543" y="4823236"/>
            <a:ext cx="1800201" cy="830997"/>
          </a:xfrm>
          <a:prstGeom prst="rect">
            <a:avLst/>
          </a:prstGeom>
          <a:solidFill>
            <a:schemeClr val="accent4">
              <a:lumMod val="60000"/>
              <a:lumOff val="40000"/>
            </a:schemeClr>
          </a:solidFill>
        </p:spPr>
        <p:txBody>
          <a:bodyPr wrap="square" rtlCol="0">
            <a:spAutoFit/>
          </a:bodyPr>
          <a:lstStyle/>
          <a:p>
            <a:pPr algn="ctr"/>
            <a:r>
              <a:rPr lang="en-GB" sz="2400" dirty="0">
                <a:latin typeface="Kozuka Gothic Pro B" pitchFamily="34" charset="-128"/>
                <a:ea typeface="Kozuka Gothic Pro B" pitchFamily="34" charset="-128"/>
              </a:rPr>
              <a:t>Population density</a:t>
            </a:r>
          </a:p>
        </p:txBody>
      </p:sp>
      <p:sp>
        <p:nvSpPr>
          <p:cNvPr id="20" name="TextBox 19">
            <a:extLst>
              <a:ext uri="{FF2B5EF4-FFF2-40B4-BE49-F238E27FC236}">
                <a16:creationId xmlns:a16="http://schemas.microsoft.com/office/drawing/2014/main" id="{070E321E-20DD-4031-B5E6-A84D1A63BF2F}"/>
              </a:ext>
            </a:extLst>
          </p:cNvPr>
          <p:cNvSpPr txBox="1"/>
          <p:nvPr/>
        </p:nvSpPr>
        <p:spPr>
          <a:xfrm>
            <a:off x="459836" y="1340768"/>
            <a:ext cx="7200800" cy="461665"/>
          </a:xfrm>
          <a:prstGeom prst="rect">
            <a:avLst/>
          </a:prstGeom>
          <a:noFill/>
        </p:spPr>
        <p:txBody>
          <a:bodyPr wrap="square" rtlCol="0">
            <a:spAutoFit/>
          </a:bodyPr>
          <a:lstStyle/>
          <a:p>
            <a:r>
              <a:rPr lang="en-GB" sz="2400" dirty="0">
                <a:latin typeface="Kozuka Gothic Pro R" pitchFamily="34" charset="-128"/>
                <a:ea typeface="Kozuka Gothic Pro R" pitchFamily="34" charset="-128"/>
              </a:rPr>
              <a:t>Match up the key terms with the definitions.</a:t>
            </a:r>
          </a:p>
        </p:txBody>
      </p:sp>
      <p:cxnSp>
        <p:nvCxnSpPr>
          <p:cNvPr id="13" name="Straight Arrow Connector 12">
            <a:extLst>
              <a:ext uri="{FF2B5EF4-FFF2-40B4-BE49-F238E27FC236}">
                <a16:creationId xmlns:a16="http://schemas.microsoft.com/office/drawing/2014/main" id="{8049B961-9E18-4FE7-8998-87AE3944D5E1}"/>
              </a:ext>
            </a:extLst>
          </p:cNvPr>
          <p:cNvCxnSpPr>
            <a:cxnSpLocks/>
            <a:endCxn id="10" idx="1"/>
          </p:cNvCxnSpPr>
          <p:nvPr/>
        </p:nvCxnSpPr>
        <p:spPr>
          <a:xfrm>
            <a:off x="2218738" y="2548529"/>
            <a:ext cx="792626" cy="181814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FA4D5C4-65FA-492B-AA8B-4C1E0B9F7570}"/>
              </a:ext>
            </a:extLst>
          </p:cNvPr>
          <p:cNvCxnSpPr>
            <a:cxnSpLocks/>
            <a:stCxn id="5" idx="3"/>
            <a:endCxn id="8" idx="1"/>
          </p:cNvCxnSpPr>
          <p:nvPr/>
        </p:nvCxnSpPr>
        <p:spPr>
          <a:xfrm flipV="1">
            <a:off x="2267744" y="2597753"/>
            <a:ext cx="755164" cy="793568"/>
          </a:xfrm>
          <a:prstGeom prst="straightConnector1">
            <a:avLst/>
          </a:prstGeom>
          <a:ln w="38100">
            <a:solidFill>
              <a:schemeClr val="accent6">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1CCE7B1-2585-4FEB-BCD7-24118623E86C}"/>
              </a:ext>
            </a:extLst>
          </p:cNvPr>
          <p:cNvCxnSpPr>
            <a:cxnSpLocks/>
            <a:stCxn id="18" idx="3"/>
            <a:endCxn id="11" idx="1"/>
          </p:cNvCxnSpPr>
          <p:nvPr/>
        </p:nvCxnSpPr>
        <p:spPr>
          <a:xfrm>
            <a:off x="2260038" y="4317262"/>
            <a:ext cx="751326" cy="983583"/>
          </a:xfrm>
          <a:prstGeom prst="straightConnector1">
            <a:avLst/>
          </a:prstGeom>
          <a:ln w="38100">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D207576-26F0-42A1-98DB-4A5C1CBB84F9}"/>
              </a:ext>
            </a:extLst>
          </p:cNvPr>
          <p:cNvCxnSpPr>
            <a:cxnSpLocks/>
            <a:stCxn id="19" idx="3"/>
            <a:endCxn id="4" idx="1"/>
          </p:cNvCxnSpPr>
          <p:nvPr/>
        </p:nvCxnSpPr>
        <p:spPr>
          <a:xfrm flipV="1">
            <a:off x="2267744" y="3545209"/>
            <a:ext cx="755164" cy="1693526"/>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778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up)">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133694" y="188640"/>
            <a:ext cx="7843640" cy="707886"/>
          </a:xfrm>
          <a:prstGeom prst="rect">
            <a:avLst/>
          </a:prstGeom>
          <a:noFill/>
        </p:spPr>
        <p:txBody>
          <a:bodyPr wrap="square" rtlCol="0">
            <a:spAutoFit/>
          </a:bodyPr>
          <a:lstStyle/>
          <a:p>
            <a:r>
              <a:rPr lang="en-GB" sz="4000" b="1" dirty="0">
                <a:solidFill>
                  <a:srgbClr val="FF0000"/>
                </a:solidFill>
                <a:latin typeface="Kristen ITC" panose="03050502040202030202" pitchFamily="66" charset="0"/>
                <a:ea typeface="Kozuka Gothic Pro B" pitchFamily="34" charset="-128"/>
              </a:rPr>
              <a:t>Task 1: Population Change</a:t>
            </a:r>
          </a:p>
        </p:txBody>
      </p:sp>
      <p:sp>
        <p:nvSpPr>
          <p:cNvPr id="3" name="Slide Number Placeholder 2"/>
          <p:cNvSpPr>
            <a:spLocks noGrp="1"/>
          </p:cNvSpPr>
          <p:nvPr>
            <p:ph type="sldNum" sz="quarter" idx="12"/>
          </p:nvPr>
        </p:nvSpPr>
        <p:spPr/>
        <p:txBody>
          <a:bodyPr/>
          <a:lstStyle/>
          <a:p>
            <a:fld id="{7627D4DA-CA93-4100-9923-91CA0C97AC6D}" type="slidenum">
              <a:rPr lang="en-GB" smtClean="0"/>
              <a:t>5</a:t>
            </a:fld>
            <a:endParaRPr lang="en-GB" dirty="0"/>
          </a:p>
        </p:txBody>
      </p:sp>
      <p:sp>
        <p:nvSpPr>
          <p:cNvPr id="17" name="Footer Placeholder 7"/>
          <p:cNvSpPr>
            <a:spLocks noGrp="1"/>
          </p:cNvSpPr>
          <p:nvPr>
            <p:ph type="ftr" sz="quarter" idx="11"/>
          </p:nvPr>
        </p:nvSpPr>
        <p:spPr>
          <a:xfrm>
            <a:off x="208528" y="6051847"/>
            <a:ext cx="8755961" cy="780961"/>
          </a:xfrm>
        </p:spPr>
        <p:txBody>
          <a:bodyPr/>
          <a:lstStyle/>
          <a:p>
            <a:endParaRPr lang="en-GB" dirty="0">
              <a:solidFill>
                <a:schemeClr val="bg1"/>
              </a:solidFill>
            </a:endParaRPr>
          </a:p>
          <a:p>
            <a:endParaRPr lang="en-GB" dirty="0">
              <a:solidFill>
                <a:schemeClr val="bg1"/>
              </a:solidFill>
            </a:endParaRPr>
          </a:p>
          <a:p>
            <a:r>
              <a:rPr lang="en-GB" sz="1050" dirty="0">
                <a:solidFill>
                  <a:schemeClr val="bg1"/>
                </a:solidFill>
              </a:rPr>
              <a:t>Data for Japan, South Korea and Taiwan: </a:t>
            </a:r>
            <a:r>
              <a:rPr lang="en-GB" sz="1050" dirty="0">
                <a:solidFill>
                  <a:schemeClr val="bg1"/>
                </a:solidFill>
                <a:hlinkClick r:id="rId3"/>
              </a:rPr>
              <a:t>Maddison Project Database</a:t>
            </a:r>
            <a:r>
              <a:rPr lang="en-GB" sz="1050" dirty="0">
                <a:solidFill>
                  <a:schemeClr val="bg1"/>
                </a:solidFill>
              </a:rPr>
              <a:t>, version 2020 by Jutta Bolt and Jan </a:t>
            </a:r>
            <a:r>
              <a:rPr lang="en-GB" sz="1050" dirty="0" err="1">
                <a:solidFill>
                  <a:schemeClr val="bg1"/>
                </a:solidFill>
              </a:rPr>
              <a:t>Luiten</a:t>
            </a:r>
            <a:r>
              <a:rPr lang="en-GB" sz="1050" dirty="0">
                <a:solidFill>
                  <a:schemeClr val="bg1"/>
                </a:solidFill>
              </a:rPr>
              <a:t> van </a:t>
            </a:r>
            <a:r>
              <a:rPr lang="en-GB" sz="1050" dirty="0" err="1">
                <a:solidFill>
                  <a:schemeClr val="bg1"/>
                </a:solidFill>
              </a:rPr>
              <a:t>Zanden</a:t>
            </a:r>
            <a:r>
              <a:rPr lang="en-GB" sz="1050" dirty="0">
                <a:solidFill>
                  <a:schemeClr val="bg1"/>
                </a:solidFill>
              </a:rPr>
              <a:t>, licensed under a </a:t>
            </a:r>
            <a:r>
              <a:rPr lang="en-GB" sz="1050" u="sng" dirty="0">
                <a:solidFill>
                  <a:schemeClr val="bg1"/>
                </a:solidFill>
                <a:hlinkClick r:id="rId4"/>
              </a:rPr>
              <a:t>Creative Commons Attribution 4.0 International License </a:t>
            </a:r>
            <a:r>
              <a:rPr lang="en-GB" sz="1050" dirty="0">
                <a:solidFill>
                  <a:schemeClr val="bg1"/>
                </a:solidFill>
              </a:rPr>
              <a:t>. UK data: </a:t>
            </a:r>
            <a:r>
              <a:rPr lang="en-GB" sz="1050" dirty="0">
                <a:solidFill>
                  <a:schemeClr val="bg1"/>
                </a:solidFill>
                <a:hlinkClick r:id="rId5"/>
              </a:rPr>
              <a:t>United Kingdom population mid-year estimate </a:t>
            </a:r>
            <a:r>
              <a:rPr lang="en-GB" sz="1050" dirty="0">
                <a:solidFill>
                  <a:schemeClr val="bg1"/>
                </a:solidFill>
              </a:rPr>
              <a:t>and</a:t>
            </a:r>
          </a:p>
          <a:p>
            <a:r>
              <a:rPr lang="en-GB" sz="1050" dirty="0">
                <a:solidFill>
                  <a:schemeClr val="bg1"/>
                </a:solidFill>
                <a:hlinkClick r:id="rId6"/>
              </a:rPr>
              <a:t>UK population estimates 1851 to 2014</a:t>
            </a:r>
            <a:r>
              <a:rPr lang="en-GB" sz="1050" dirty="0">
                <a:solidFill>
                  <a:schemeClr val="bg1"/>
                </a:solidFill>
              </a:rPr>
              <a:t> under  </a:t>
            </a:r>
            <a:r>
              <a:rPr lang="en-GB" sz="1050" dirty="0">
                <a:solidFill>
                  <a:schemeClr val="bg1"/>
                </a:solidFill>
                <a:hlinkClick r:id="rId7"/>
              </a:rPr>
              <a:t>Open Government License v3</a:t>
            </a:r>
            <a:endParaRPr lang="en-GB" sz="1050" dirty="0">
              <a:solidFill>
                <a:schemeClr val="bg1"/>
              </a:solidFill>
            </a:endParaRPr>
          </a:p>
          <a:p>
            <a:endParaRPr lang="en-GB" dirty="0">
              <a:solidFill>
                <a:schemeClr val="bg1">
                  <a:lumMod val="95000"/>
                </a:schemeClr>
              </a:solidFill>
            </a:endParaRPr>
          </a:p>
        </p:txBody>
      </p:sp>
      <p:pic>
        <p:nvPicPr>
          <p:cNvPr id="7" name="Picture 6"/>
          <p:cNvPicPr/>
          <p:nvPr/>
        </p:nvPicPr>
        <p:blipFill>
          <a:blip r:embed="rId8"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5" name="TextBox 4">
            <a:extLst>
              <a:ext uri="{FF2B5EF4-FFF2-40B4-BE49-F238E27FC236}">
                <a16:creationId xmlns:a16="http://schemas.microsoft.com/office/drawing/2014/main" id="{A29A2794-ED71-4F0D-B376-C6195FC77B15}"/>
              </a:ext>
            </a:extLst>
          </p:cNvPr>
          <p:cNvSpPr txBox="1"/>
          <p:nvPr/>
        </p:nvSpPr>
        <p:spPr>
          <a:xfrm>
            <a:off x="6660232" y="1497479"/>
            <a:ext cx="2297162" cy="2215991"/>
          </a:xfrm>
          <a:prstGeom prst="rect">
            <a:avLst/>
          </a:prstGeom>
          <a:noFill/>
        </p:spPr>
        <p:txBody>
          <a:bodyPr wrap="square" rtlCol="0">
            <a:spAutoFit/>
          </a:bodyPr>
          <a:lstStyle/>
          <a:p>
            <a:r>
              <a:rPr lang="en-GB" sz="2000" dirty="0">
                <a:latin typeface="Kozuka Gothic Pro B" pitchFamily="34" charset="-128"/>
                <a:ea typeface="Kozuka Gothic Pro B" pitchFamily="34" charset="-128"/>
              </a:rPr>
              <a:t>Task: </a:t>
            </a:r>
            <a:r>
              <a:rPr lang="en-GB" sz="2000" dirty="0">
                <a:latin typeface="Kozuka Gothic Pro R" pitchFamily="34" charset="-128"/>
                <a:ea typeface="Kozuka Gothic Pro R" pitchFamily="34" charset="-128"/>
              </a:rPr>
              <a:t>How has the population of Japan changed?</a:t>
            </a:r>
          </a:p>
          <a:p>
            <a:endParaRPr lang="en-GB" sz="900" dirty="0"/>
          </a:p>
          <a:p>
            <a:r>
              <a:rPr lang="en-GB" sz="2000" dirty="0">
                <a:latin typeface="Kozuka Gothic Pro B" pitchFamily="34" charset="-128"/>
                <a:ea typeface="Kozuka Gothic Pro B" pitchFamily="34" charset="-128"/>
              </a:rPr>
              <a:t>Use TEA!</a:t>
            </a:r>
          </a:p>
          <a:p>
            <a:r>
              <a:rPr lang="en-GB" sz="2000" dirty="0">
                <a:latin typeface="Kozuka Gothic Pro B" pitchFamily="34" charset="-128"/>
                <a:ea typeface="Kozuka Gothic Pro B" pitchFamily="34" charset="-128"/>
              </a:rPr>
              <a:t>Trend, Evidence, Anomaly</a:t>
            </a:r>
          </a:p>
          <a:p>
            <a:endParaRPr lang="en-GB" sz="900" dirty="0"/>
          </a:p>
        </p:txBody>
      </p:sp>
      <p:sp>
        <p:nvSpPr>
          <p:cNvPr id="6" name="TextBox 5"/>
          <p:cNvSpPr txBox="1"/>
          <p:nvPr/>
        </p:nvSpPr>
        <p:spPr>
          <a:xfrm>
            <a:off x="6660232" y="3713470"/>
            <a:ext cx="2306958" cy="2523768"/>
          </a:xfrm>
          <a:prstGeom prst="rect">
            <a:avLst/>
          </a:prstGeom>
          <a:noFill/>
        </p:spPr>
        <p:txBody>
          <a:bodyPr wrap="square" rtlCol="0">
            <a:spAutoFit/>
          </a:bodyPr>
          <a:lstStyle/>
          <a:p>
            <a:r>
              <a:rPr lang="en-GB" sz="2000" dirty="0">
                <a:latin typeface="Kozuka Gothic Pro B" pitchFamily="34" charset="-128"/>
                <a:ea typeface="Kozuka Gothic Pro B" pitchFamily="34" charset="-128"/>
              </a:rPr>
              <a:t>Challenge task: </a:t>
            </a:r>
          </a:p>
          <a:p>
            <a:r>
              <a:rPr lang="en-GB" sz="2000" dirty="0">
                <a:latin typeface="Kozuka Gothic Pro R" pitchFamily="34" charset="-128"/>
                <a:ea typeface="Kozuka Gothic Pro R" pitchFamily="34" charset="-128"/>
              </a:rPr>
              <a:t>How does Japan’s population change compare with the other countries on the graph?</a:t>
            </a:r>
          </a:p>
          <a:p>
            <a:endParaRPr lang="en-GB" dirty="0"/>
          </a:p>
        </p:txBody>
      </p:sp>
      <p:sp>
        <p:nvSpPr>
          <p:cNvPr id="11" name="TextBox 10"/>
          <p:cNvSpPr txBox="1"/>
          <p:nvPr/>
        </p:nvSpPr>
        <p:spPr>
          <a:xfrm>
            <a:off x="-2268760" y="1340768"/>
            <a:ext cx="1512168" cy="646331"/>
          </a:xfrm>
          <a:prstGeom prst="rect">
            <a:avLst/>
          </a:prstGeom>
          <a:noFill/>
        </p:spPr>
        <p:txBody>
          <a:bodyPr wrap="square" rtlCol="0">
            <a:spAutoFit/>
          </a:bodyPr>
          <a:lstStyle/>
          <a:p>
            <a:br>
              <a:rPr lang="en-GB" dirty="0"/>
            </a:br>
            <a:endParaRPr lang="en-GB" dirty="0"/>
          </a:p>
        </p:txBody>
      </p:sp>
      <p:pic>
        <p:nvPicPr>
          <p:cNvPr id="4" name="Picture 3"/>
          <p:cNvPicPr>
            <a:picLocks noChangeAspect="1"/>
          </p:cNvPicPr>
          <p:nvPr/>
        </p:nvPicPr>
        <p:blipFill rotWithShape="1">
          <a:blip r:embed="rId9">
            <a:extLst>
              <a:ext uri="{28A0092B-C50C-407E-A947-70E740481C1C}">
                <a14:useLocalDpi xmlns:a14="http://schemas.microsoft.com/office/drawing/2010/main" val="0"/>
              </a:ext>
            </a:extLst>
          </a:blip>
          <a:srcRect l="5959" t="13414" r="6532" b="2084"/>
          <a:stretch/>
        </p:blipFill>
        <p:spPr>
          <a:xfrm>
            <a:off x="251520" y="1484784"/>
            <a:ext cx="6190428" cy="4667556"/>
          </a:xfrm>
          <a:prstGeom prst="rect">
            <a:avLst/>
          </a:prstGeom>
        </p:spPr>
      </p:pic>
      <p:sp>
        <p:nvSpPr>
          <p:cNvPr id="9" name="TextBox 8"/>
          <p:cNvSpPr txBox="1"/>
          <p:nvPr/>
        </p:nvSpPr>
        <p:spPr>
          <a:xfrm>
            <a:off x="978704" y="1044025"/>
            <a:ext cx="5328592" cy="584775"/>
          </a:xfrm>
          <a:prstGeom prst="rect">
            <a:avLst/>
          </a:prstGeom>
          <a:noFill/>
        </p:spPr>
        <p:txBody>
          <a:bodyPr wrap="square" rtlCol="0">
            <a:spAutoFit/>
          </a:bodyPr>
          <a:lstStyle/>
          <a:p>
            <a:pPr algn="ctr"/>
            <a:r>
              <a:rPr lang="en-GB" sz="1600" dirty="0">
                <a:latin typeface="Kozuka Gothic Pro B" pitchFamily="34" charset="-128"/>
                <a:ea typeface="Kozuka Gothic Pro B" pitchFamily="34" charset="-128"/>
              </a:rPr>
              <a:t>A Line Graph to Show Population Change </a:t>
            </a:r>
          </a:p>
          <a:p>
            <a:pPr algn="ctr"/>
            <a:r>
              <a:rPr lang="en-GB" sz="1600" dirty="0">
                <a:latin typeface="Kozuka Gothic Pro B" pitchFamily="34" charset="-128"/>
                <a:ea typeface="Kozuka Gothic Pro B" pitchFamily="34" charset="-128"/>
              </a:rPr>
              <a:t>Between 1910 and 2020</a:t>
            </a:r>
          </a:p>
        </p:txBody>
      </p:sp>
    </p:spTree>
    <p:extLst>
      <p:ext uri="{BB962C8B-B14F-4D97-AF65-F5344CB8AC3E}">
        <p14:creationId xmlns:p14="http://schemas.microsoft.com/office/powerpoint/2010/main" val="363786967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r="24645"/>
          <a:stretch/>
        </p:blipFill>
        <p:spPr>
          <a:xfrm rot="5400000">
            <a:off x="4007407" y="1249502"/>
            <a:ext cx="4685226" cy="4852183"/>
          </a:xfrm>
          <a:prstGeom prst="rect">
            <a:avLst/>
          </a:prstGeom>
        </p:spPr>
      </p:pic>
      <p:sp>
        <p:nvSpPr>
          <p:cNvPr id="15" name="Rectangle 14"/>
          <p:cNvSpPr/>
          <p:nvPr/>
        </p:nvSpPr>
        <p:spPr>
          <a:xfrm>
            <a:off x="0" y="6211669"/>
            <a:ext cx="9144000" cy="646331"/>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p:cNvSpPr txBox="1"/>
          <p:nvPr/>
        </p:nvSpPr>
        <p:spPr>
          <a:xfrm>
            <a:off x="216028" y="318594"/>
            <a:ext cx="7308300" cy="707886"/>
          </a:xfrm>
          <a:prstGeom prst="rect">
            <a:avLst/>
          </a:prstGeom>
          <a:noFill/>
        </p:spPr>
        <p:txBody>
          <a:bodyPr wrap="square" rtlCol="0">
            <a:spAutoFit/>
          </a:bodyPr>
          <a:lstStyle/>
          <a:p>
            <a:r>
              <a:rPr lang="en-GB" sz="4000" b="1" dirty="0">
                <a:solidFill>
                  <a:srgbClr val="FF0000"/>
                </a:solidFill>
                <a:latin typeface="Kristen ITC" panose="03050502040202030202" pitchFamily="66" charset="0"/>
                <a:ea typeface="Kozuka Gothic Pro B" pitchFamily="34" charset="-128"/>
              </a:rPr>
              <a:t>Task 2: Population Density</a:t>
            </a:r>
          </a:p>
        </p:txBody>
      </p:sp>
      <p:sp>
        <p:nvSpPr>
          <p:cNvPr id="3" name="Slide Number Placeholder 2"/>
          <p:cNvSpPr>
            <a:spLocks noGrp="1"/>
          </p:cNvSpPr>
          <p:nvPr>
            <p:ph type="sldNum" sz="quarter" idx="12"/>
          </p:nvPr>
        </p:nvSpPr>
        <p:spPr/>
        <p:txBody>
          <a:bodyPr/>
          <a:lstStyle/>
          <a:p>
            <a:fld id="{7627D4DA-CA93-4100-9923-91CA0C97AC6D}" type="slidenum">
              <a:rPr lang="en-GB" smtClean="0"/>
              <a:t>6</a:t>
            </a:fld>
            <a:endParaRPr lang="en-GB"/>
          </a:p>
        </p:txBody>
      </p:sp>
      <p:sp>
        <p:nvSpPr>
          <p:cNvPr id="17" name="Footer Placeholder 7"/>
          <p:cNvSpPr>
            <a:spLocks noGrp="1"/>
          </p:cNvSpPr>
          <p:nvPr>
            <p:ph type="ftr" sz="quarter" idx="11"/>
          </p:nvPr>
        </p:nvSpPr>
        <p:spPr>
          <a:xfrm>
            <a:off x="0" y="6356350"/>
            <a:ext cx="9143999" cy="365125"/>
          </a:xfrm>
        </p:spPr>
        <p:txBody>
          <a:bodyPr/>
          <a:lstStyle/>
          <a:p>
            <a:r>
              <a:rPr lang="en-GB" dirty="0">
                <a:solidFill>
                  <a:schemeClr val="bg1">
                    <a:lumMod val="95000"/>
                  </a:schemeClr>
                </a:solidFill>
              </a:rPr>
              <a:t>©Katie Holmberg in collaboration with the Japan Society</a:t>
            </a:r>
          </a:p>
        </p:txBody>
      </p:sp>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4" name="TextBox 3">
            <a:extLst>
              <a:ext uri="{FF2B5EF4-FFF2-40B4-BE49-F238E27FC236}">
                <a16:creationId xmlns:a16="http://schemas.microsoft.com/office/drawing/2014/main" id="{08A5EAB2-D454-4665-88B4-152497978BD7}"/>
              </a:ext>
            </a:extLst>
          </p:cNvPr>
          <p:cNvSpPr txBox="1"/>
          <p:nvPr/>
        </p:nvSpPr>
        <p:spPr>
          <a:xfrm>
            <a:off x="288036" y="1183556"/>
            <a:ext cx="3419868" cy="4493538"/>
          </a:xfrm>
          <a:prstGeom prst="rect">
            <a:avLst/>
          </a:prstGeom>
          <a:noFill/>
        </p:spPr>
        <p:txBody>
          <a:bodyPr wrap="square" rtlCol="0">
            <a:spAutoFit/>
          </a:bodyPr>
          <a:lstStyle/>
          <a:p>
            <a:r>
              <a:rPr lang="en-GB" sz="2200" dirty="0">
                <a:latin typeface="Kozuka Gothic Pro B" pitchFamily="34" charset="-128"/>
                <a:ea typeface="Kozuka Gothic Pro B" pitchFamily="34" charset="-128"/>
              </a:rPr>
              <a:t>Task: </a:t>
            </a:r>
            <a:r>
              <a:rPr lang="en-GB" sz="2200" dirty="0">
                <a:latin typeface="Kozuka Gothic Pro R" pitchFamily="34" charset="-128"/>
                <a:ea typeface="Kozuka Gothic Pro R" pitchFamily="34" charset="-128"/>
              </a:rPr>
              <a:t>Create a </a:t>
            </a:r>
            <a:r>
              <a:rPr lang="en-GB" sz="2200" b="1" dirty="0">
                <a:latin typeface="Kozuka Gothic Pro B" pitchFamily="34" charset="-128"/>
                <a:ea typeface="Kozuka Gothic Pro B" pitchFamily="34" charset="-128"/>
              </a:rPr>
              <a:t>choropleth map </a:t>
            </a:r>
            <a:r>
              <a:rPr lang="en-GB" sz="2200" dirty="0">
                <a:latin typeface="Kozuka Gothic Pro R" pitchFamily="34" charset="-128"/>
                <a:ea typeface="Kozuka Gothic Pro R" pitchFamily="34" charset="-128"/>
              </a:rPr>
              <a:t>by </a:t>
            </a:r>
            <a:r>
              <a:rPr lang="en-GB" sz="2200" dirty="0">
                <a:latin typeface="Kozuka Gothic Pro B" pitchFamily="34" charset="-128"/>
                <a:ea typeface="Kozuka Gothic Pro B" pitchFamily="34" charset="-128"/>
              </a:rPr>
              <a:t>shading in </a:t>
            </a:r>
            <a:r>
              <a:rPr lang="en-GB" sz="2200" dirty="0">
                <a:latin typeface="Kozuka Gothic Pro R" pitchFamily="34" charset="-128"/>
                <a:ea typeface="Kozuka Gothic Pro R" pitchFamily="34" charset="-128"/>
              </a:rPr>
              <a:t>each </a:t>
            </a:r>
            <a:r>
              <a:rPr lang="en-GB" sz="2200" dirty="0">
                <a:latin typeface="Kozuka Gothic Pro B" pitchFamily="34" charset="-128"/>
                <a:ea typeface="Kozuka Gothic Pro B" pitchFamily="34" charset="-128"/>
              </a:rPr>
              <a:t>prefecture</a:t>
            </a:r>
            <a:r>
              <a:rPr lang="en-GB" sz="2200" dirty="0">
                <a:latin typeface="Kozuka Gothic Pro R" pitchFamily="34" charset="-128"/>
                <a:ea typeface="Kozuka Gothic Pro R" pitchFamily="34" charset="-128"/>
              </a:rPr>
              <a:t> of Japan to show how high its </a:t>
            </a:r>
            <a:r>
              <a:rPr lang="en-GB" sz="2200" dirty="0">
                <a:latin typeface="Kozuka Gothic Pro B" pitchFamily="34" charset="-128"/>
                <a:ea typeface="Kozuka Gothic Pro B" pitchFamily="34" charset="-128"/>
              </a:rPr>
              <a:t>population density </a:t>
            </a:r>
            <a:r>
              <a:rPr lang="en-GB" sz="2200" dirty="0">
                <a:latin typeface="Kozuka Gothic Pro R" pitchFamily="34" charset="-128"/>
                <a:ea typeface="Kozuka Gothic Pro R" pitchFamily="34" charset="-128"/>
              </a:rPr>
              <a:t>it.</a:t>
            </a:r>
          </a:p>
          <a:p>
            <a:endParaRPr lang="en-GB" sz="2200" dirty="0"/>
          </a:p>
          <a:p>
            <a:r>
              <a:rPr lang="en-GB" sz="2200" dirty="0">
                <a:latin typeface="Kozuka Gothic Pro B" pitchFamily="34" charset="-128"/>
                <a:ea typeface="Kozuka Gothic Pro B" pitchFamily="34" charset="-128"/>
              </a:rPr>
              <a:t>Use shades of one colour </a:t>
            </a:r>
            <a:r>
              <a:rPr lang="en-GB" sz="2200" dirty="0">
                <a:latin typeface="Kozuka Gothic Pro R" pitchFamily="34" charset="-128"/>
                <a:ea typeface="Kozuka Gothic Pro R" pitchFamily="34" charset="-128"/>
              </a:rPr>
              <a:t>(even just pencil will do) by pressing lighter or harder. The </a:t>
            </a:r>
            <a:r>
              <a:rPr lang="en-GB" sz="2200" dirty="0">
                <a:latin typeface="Kozuka Gothic Pro B" pitchFamily="34" charset="-128"/>
                <a:ea typeface="Kozuka Gothic Pro B" pitchFamily="34" charset="-128"/>
              </a:rPr>
              <a:t>darkest shade </a:t>
            </a:r>
            <a:r>
              <a:rPr lang="en-GB" sz="2200" dirty="0">
                <a:latin typeface="Kozuka Gothic Pro R" pitchFamily="34" charset="-128"/>
                <a:ea typeface="Kozuka Gothic Pro R" pitchFamily="34" charset="-128"/>
              </a:rPr>
              <a:t>needs to be the </a:t>
            </a:r>
            <a:r>
              <a:rPr lang="en-GB" sz="2200" b="1" dirty="0">
                <a:latin typeface="Kozuka Gothic Pro B" pitchFamily="34" charset="-128"/>
                <a:ea typeface="Kozuka Gothic Pro B" pitchFamily="34" charset="-128"/>
              </a:rPr>
              <a:t>highest population density</a:t>
            </a:r>
            <a:r>
              <a:rPr lang="en-GB" sz="2200" dirty="0">
                <a:latin typeface="Kozuka Gothic Pro B" pitchFamily="34" charset="-128"/>
                <a:ea typeface="Kozuka Gothic Pro B" pitchFamily="34" charset="-128"/>
              </a:rPr>
              <a:t>.</a:t>
            </a:r>
          </a:p>
        </p:txBody>
      </p:sp>
      <p:graphicFrame>
        <p:nvGraphicFramePr>
          <p:cNvPr id="5" name="Table 5">
            <a:extLst>
              <a:ext uri="{FF2B5EF4-FFF2-40B4-BE49-F238E27FC236}">
                <a16:creationId xmlns:a16="http://schemas.microsoft.com/office/drawing/2014/main" id="{36284CDD-CABF-4CAA-B546-199D138D981A}"/>
              </a:ext>
            </a:extLst>
          </p:cNvPr>
          <p:cNvGraphicFramePr>
            <a:graphicFrameLocks noGrp="1"/>
          </p:cNvGraphicFramePr>
          <p:nvPr>
            <p:extLst>
              <p:ext uri="{D42A27DB-BD31-4B8C-83A1-F6EECF244321}">
                <p14:modId xmlns:p14="http://schemas.microsoft.com/office/powerpoint/2010/main" val="2519847682"/>
              </p:ext>
            </p:extLst>
          </p:nvPr>
        </p:nvGraphicFramePr>
        <p:xfrm>
          <a:off x="4139952" y="1200964"/>
          <a:ext cx="3142045" cy="1483360"/>
        </p:xfrm>
        <a:graphic>
          <a:graphicData uri="http://schemas.openxmlformats.org/drawingml/2006/table">
            <a:tbl>
              <a:tblPr firstRow="1" bandRow="1">
                <a:tableStyleId>{5940675A-B579-460E-94D1-54222C63F5DA}</a:tableStyleId>
              </a:tblPr>
              <a:tblGrid>
                <a:gridCol w="469773">
                  <a:extLst>
                    <a:ext uri="{9D8B030D-6E8A-4147-A177-3AD203B41FA5}">
                      <a16:colId xmlns:a16="http://schemas.microsoft.com/office/drawing/2014/main" val="1248238930"/>
                    </a:ext>
                  </a:extLst>
                </a:gridCol>
                <a:gridCol w="2672272">
                  <a:extLst>
                    <a:ext uri="{9D8B030D-6E8A-4147-A177-3AD203B41FA5}">
                      <a16:colId xmlns:a16="http://schemas.microsoft.com/office/drawing/2014/main" val="2515659293"/>
                    </a:ext>
                  </a:extLst>
                </a:gridCol>
              </a:tblGrid>
              <a:tr h="370840">
                <a:tc gridSpan="2">
                  <a:txBody>
                    <a:bodyPr/>
                    <a:lstStyle/>
                    <a:p>
                      <a:r>
                        <a:rPr lang="en-GB" sz="1600" u="sng" dirty="0">
                          <a:latin typeface="Kozuka Gothic Pro B" pitchFamily="34" charset="-128"/>
                          <a:ea typeface="Kozuka Gothic Pro B" pitchFamily="34" charset="-128"/>
                        </a:rPr>
                        <a:t>Key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hMerge="1">
                  <a:txBody>
                    <a:bodyPr/>
                    <a:lstStyle/>
                    <a:p>
                      <a:endParaRPr lang="en-GB" dirty="0"/>
                    </a:p>
                  </a:txBody>
                  <a:tcPr/>
                </a:tc>
                <a:extLst>
                  <a:ext uri="{0D108BD9-81ED-4DB2-BD59-A6C34878D82A}">
                    <a16:rowId xmlns:a16="http://schemas.microsoft.com/office/drawing/2014/main" val="2553095408"/>
                  </a:ext>
                </a:extLst>
              </a:tr>
              <a:tr h="370840">
                <a:tc>
                  <a:txBody>
                    <a:bodyPr/>
                    <a:lstStyle/>
                    <a:p>
                      <a:endParaRPr lang="en-GB" sz="1600" dirty="0">
                        <a:latin typeface="Kozuka Gothic Pro R" pitchFamily="34" charset="-128"/>
                        <a:ea typeface="Kozuka Gothic Pro R"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C00000"/>
                    </a:solidFill>
                  </a:tcPr>
                </a:tc>
                <a:tc>
                  <a:txBody>
                    <a:bodyPr/>
                    <a:lstStyle/>
                    <a:p>
                      <a:r>
                        <a:rPr lang="en-GB" sz="1600" dirty="0">
                          <a:latin typeface="Kozuka Gothic Pro R" pitchFamily="34" charset="-128"/>
                          <a:ea typeface="Kozuka Gothic Pro R" pitchFamily="34" charset="-128"/>
                        </a:rPr>
                        <a:t>Over 500 people per km</a:t>
                      </a:r>
                      <a:r>
                        <a:rPr lang="en-GB" sz="1600" baseline="-25000" dirty="0">
                          <a:latin typeface="Kozuka Gothic Pro R" pitchFamily="34" charset="-128"/>
                          <a:ea typeface="Kozuka Gothic Pro R" pitchFamily="34" charset="-128"/>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7902297"/>
                  </a:ext>
                </a:extLst>
              </a:tr>
              <a:tr h="370840">
                <a:tc>
                  <a:txBody>
                    <a:bodyPr/>
                    <a:lstStyle/>
                    <a:p>
                      <a:endParaRPr lang="en-GB" sz="1600" dirty="0">
                        <a:latin typeface="Kozuka Gothic Pro R" pitchFamily="34" charset="-128"/>
                        <a:ea typeface="Kozuka Gothic Pro R"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292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Kozuka Gothic Pro R" pitchFamily="34" charset="-128"/>
                          <a:ea typeface="Kozuka Gothic Pro R" pitchFamily="34" charset="-128"/>
                        </a:rPr>
                        <a:t>200 - 500 people per km</a:t>
                      </a:r>
                      <a:r>
                        <a:rPr lang="en-GB" sz="1600" baseline="-25000" dirty="0">
                          <a:latin typeface="Kozuka Gothic Pro R" pitchFamily="34" charset="-128"/>
                          <a:ea typeface="Kozuka Gothic Pro R" pitchFamily="34" charset="-128"/>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6788821"/>
                  </a:ext>
                </a:extLst>
              </a:tr>
              <a:tr h="370840">
                <a:tc>
                  <a:txBody>
                    <a:bodyPr/>
                    <a:lstStyle/>
                    <a:p>
                      <a:endParaRPr lang="en-GB" sz="1600" dirty="0">
                        <a:latin typeface="Kozuka Gothic Pro R" pitchFamily="34" charset="-128"/>
                        <a:ea typeface="Kozuka Gothic Pro R" pitchFamily="34" charset="-12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8B8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Kozuka Gothic Pro R" pitchFamily="34" charset="-128"/>
                          <a:ea typeface="Kozuka Gothic Pro R" pitchFamily="34" charset="-128"/>
                        </a:rPr>
                        <a:t>Below 200 people per km</a:t>
                      </a:r>
                      <a:r>
                        <a:rPr lang="en-GB" sz="1600" baseline="-25000" dirty="0">
                          <a:latin typeface="Kozuka Gothic Pro R" pitchFamily="34" charset="-128"/>
                          <a:ea typeface="Kozuka Gothic Pro R" pitchFamily="34" charset="-128"/>
                        </a:rPr>
                        <a:t>2</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96717303"/>
                  </a:ext>
                </a:extLst>
              </a:tr>
            </a:tbl>
          </a:graphicData>
        </a:graphic>
      </p:graphicFrame>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l="73999" t="62408"/>
          <a:stretch/>
        </p:blipFill>
        <p:spPr>
          <a:xfrm rot="5400000">
            <a:off x="4617052" y="2720021"/>
            <a:ext cx="1457022" cy="1643960"/>
          </a:xfrm>
          <a:prstGeom prst="rect">
            <a:avLst/>
          </a:prstGeom>
        </p:spPr>
      </p:pic>
      <p:sp>
        <p:nvSpPr>
          <p:cNvPr id="13" name="Arc 12"/>
          <p:cNvSpPr/>
          <p:nvPr/>
        </p:nvSpPr>
        <p:spPr>
          <a:xfrm rot="4301651">
            <a:off x="3854901" y="2194783"/>
            <a:ext cx="2009121" cy="2180404"/>
          </a:xfrm>
          <a:prstGeom prst="arc">
            <a:avLst>
              <a:gd name="adj1" fmla="val 16200000"/>
              <a:gd name="adj2" fmla="val 2943394"/>
            </a:avLst>
          </a:prstGeom>
          <a:ln w="31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52989649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627D4DA-CA93-4100-9923-91CA0C97AC6D}" type="slidenum">
              <a:rPr lang="en-GB" smtClean="0"/>
              <a:t>7</a:t>
            </a:fld>
            <a:endParaRPr lang="en-GB"/>
          </a:p>
        </p:txBody>
      </p:sp>
      <p:sp>
        <p:nvSpPr>
          <p:cNvPr id="7" name="Rectangle 6"/>
          <p:cNvSpPr/>
          <p:nvPr/>
        </p:nvSpPr>
        <p:spPr>
          <a:xfrm>
            <a:off x="0" y="6309320"/>
            <a:ext cx="9144000" cy="54868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0" y="6356350"/>
            <a:ext cx="9144000" cy="365125"/>
          </a:xfrm>
        </p:spPr>
        <p:txBody>
          <a:bodyPr/>
          <a:lstStyle/>
          <a:p>
            <a:r>
              <a:rPr lang="en-GB" dirty="0">
                <a:solidFill>
                  <a:schemeClr val="bg1"/>
                </a:solidFill>
              </a:rPr>
              <a:t>©Katie Holmberg in collaboration with the Japan Society</a:t>
            </a:r>
          </a:p>
        </p:txBody>
      </p:sp>
      <p:sp>
        <p:nvSpPr>
          <p:cNvPr id="9" name="TextBox 8"/>
          <p:cNvSpPr txBox="1"/>
          <p:nvPr/>
        </p:nvSpPr>
        <p:spPr>
          <a:xfrm>
            <a:off x="161452" y="396703"/>
            <a:ext cx="7945418" cy="707886"/>
          </a:xfrm>
          <a:prstGeom prst="rect">
            <a:avLst/>
          </a:prstGeom>
          <a:noFill/>
        </p:spPr>
        <p:txBody>
          <a:bodyPr wrap="square" rtlCol="0">
            <a:spAutoFit/>
          </a:bodyPr>
          <a:lstStyle/>
          <a:p>
            <a:r>
              <a:rPr lang="en-GB" sz="4000" b="1" dirty="0">
                <a:solidFill>
                  <a:srgbClr val="FF0000"/>
                </a:solidFill>
                <a:latin typeface="Kristen ITC" panose="03050502040202030202" pitchFamily="66" charset="0"/>
                <a:ea typeface="Kozuka Gothic Pro B" pitchFamily="34" charset="-128"/>
              </a:rPr>
              <a:t>Task 3: Population distribution</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8244408" y="218600"/>
            <a:ext cx="693798" cy="690120"/>
          </a:xfrm>
          <a:prstGeom prst="rect">
            <a:avLst/>
          </a:prstGeom>
        </p:spPr>
      </p:pic>
      <p:sp>
        <p:nvSpPr>
          <p:cNvPr id="2" name="TextBox 1">
            <a:extLst>
              <a:ext uri="{FF2B5EF4-FFF2-40B4-BE49-F238E27FC236}">
                <a16:creationId xmlns:a16="http://schemas.microsoft.com/office/drawing/2014/main" id="{AD177A75-AC0B-4303-9FAA-3DA79A7F7A45}"/>
              </a:ext>
            </a:extLst>
          </p:cNvPr>
          <p:cNvSpPr txBox="1"/>
          <p:nvPr/>
        </p:nvSpPr>
        <p:spPr>
          <a:xfrm>
            <a:off x="221028" y="1484784"/>
            <a:ext cx="8717178" cy="1323439"/>
          </a:xfrm>
          <a:prstGeom prst="rect">
            <a:avLst/>
          </a:prstGeom>
          <a:noFill/>
        </p:spPr>
        <p:txBody>
          <a:bodyPr wrap="square" rtlCol="0">
            <a:spAutoFit/>
          </a:bodyPr>
          <a:lstStyle/>
          <a:p>
            <a:r>
              <a:rPr lang="en-GB" sz="2000" dirty="0">
                <a:latin typeface="Kozuka Gothic Pro B" pitchFamily="34" charset="-128"/>
                <a:ea typeface="Kozuka Gothic Pro B" pitchFamily="34" charset="-128"/>
              </a:rPr>
              <a:t>Population distribution </a:t>
            </a:r>
            <a:r>
              <a:rPr lang="en-GB" sz="2000" dirty="0">
                <a:latin typeface="Kozuka Gothic Pro R" pitchFamily="34" charset="-128"/>
                <a:ea typeface="Kozuka Gothic Pro R" pitchFamily="34" charset="-128"/>
              </a:rPr>
              <a:t>is the way people are </a:t>
            </a:r>
            <a:r>
              <a:rPr lang="en-GB" sz="2000" dirty="0">
                <a:latin typeface="Kozuka Gothic Pro B" pitchFamily="34" charset="-128"/>
                <a:ea typeface="Kozuka Gothic Pro B" pitchFamily="34" charset="-128"/>
              </a:rPr>
              <a:t>spread out </a:t>
            </a:r>
            <a:r>
              <a:rPr lang="en-GB" sz="2000" dirty="0">
                <a:latin typeface="Kozuka Gothic Pro R" pitchFamily="34" charset="-128"/>
                <a:ea typeface="Kozuka Gothic Pro R" pitchFamily="34" charset="-128"/>
              </a:rPr>
              <a:t>across a country.</a:t>
            </a:r>
          </a:p>
          <a:p>
            <a:r>
              <a:rPr lang="en-GB" sz="2000" dirty="0">
                <a:latin typeface="Kozuka Gothic Pro R" pitchFamily="34" charset="-128"/>
                <a:ea typeface="Kozuka Gothic Pro R" pitchFamily="34" charset="-128"/>
              </a:rPr>
              <a:t> </a:t>
            </a:r>
          </a:p>
          <a:p>
            <a:r>
              <a:rPr lang="en-GB" sz="2000" dirty="0">
                <a:latin typeface="Kozuka Gothic Pro R" pitchFamily="34" charset="-128"/>
                <a:ea typeface="Kozuka Gothic Pro R" pitchFamily="34" charset="-128"/>
              </a:rPr>
              <a:t>Areas that have </a:t>
            </a:r>
            <a:r>
              <a:rPr lang="en-GB" sz="2000" dirty="0">
                <a:latin typeface="Kozuka Gothic Pro B" pitchFamily="34" charset="-128"/>
                <a:ea typeface="Kozuka Gothic Pro B" pitchFamily="34" charset="-128"/>
              </a:rPr>
              <a:t>high population density </a:t>
            </a:r>
            <a:r>
              <a:rPr lang="en-GB" sz="2000" dirty="0">
                <a:latin typeface="Kozuka Gothic Pro R" pitchFamily="34" charset="-128"/>
                <a:ea typeface="Kozuka Gothic Pro R" pitchFamily="34" charset="-128"/>
              </a:rPr>
              <a:t>are </a:t>
            </a:r>
            <a:r>
              <a:rPr lang="en-GB" sz="2000" dirty="0">
                <a:latin typeface="Kozuka Gothic Pro B" pitchFamily="34" charset="-128"/>
                <a:ea typeface="Kozuka Gothic Pro B" pitchFamily="34" charset="-128"/>
              </a:rPr>
              <a:t>‘densely populated’; </a:t>
            </a:r>
            <a:r>
              <a:rPr lang="en-GB" sz="2000" dirty="0">
                <a:latin typeface="Kozuka Gothic Pro R" pitchFamily="34" charset="-128"/>
                <a:ea typeface="Kozuka Gothic Pro R" pitchFamily="34" charset="-128"/>
              </a:rPr>
              <a:t>areas with a </a:t>
            </a:r>
            <a:r>
              <a:rPr lang="en-GB" sz="2000" dirty="0">
                <a:latin typeface="Kozuka Gothic Pro B" pitchFamily="34" charset="-128"/>
                <a:ea typeface="Kozuka Gothic Pro B" pitchFamily="34" charset="-128"/>
              </a:rPr>
              <a:t>low population density </a:t>
            </a:r>
            <a:r>
              <a:rPr lang="en-GB" sz="2000" dirty="0">
                <a:latin typeface="Kozuka Gothic Pro R" pitchFamily="34" charset="-128"/>
                <a:ea typeface="Kozuka Gothic Pro R" pitchFamily="34" charset="-128"/>
              </a:rPr>
              <a:t>are </a:t>
            </a:r>
            <a:r>
              <a:rPr lang="en-GB" sz="2000" dirty="0">
                <a:latin typeface="Kozuka Gothic Pro B" pitchFamily="34" charset="-128"/>
                <a:ea typeface="Kozuka Gothic Pro B" pitchFamily="34" charset="-128"/>
              </a:rPr>
              <a:t>‘sparsely populated’.</a:t>
            </a:r>
          </a:p>
        </p:txBody>
      </p:sp>
      <p:sp>
        <p:nvSpPr>
          <p:cNvPr id="4" name="TextBox 3">
            <a:extLst>
              <a:ext uri="{FF2B5EF4-FFF2-40B4-BE49-F238E27FC236}">
                <a16:creationId xmlns:a16="http://schemas.microsoft.com/office/drawing/2014/main" id="{DD56B2C6-F572-40B4-9C99-755412A7EA8D}"/>
              </a:ext>
            </a:extLst>
          </p:cNvPr>
          <p:cNvSpPr txBox="1"/>
          <p:nvPr/>
        </p:nvSpPr>
        <p:spPr>
          <a:xfrm>
            <a:off x="313184" y="3284984"/>
            <a:ext cx="8291264" cy="461665"/>
          </a:xfrm>
          <a:prstGeom prst="rect">
            <a:avLst/>
          </a:prstGeom>
          <a:noFill/>
        </p:spPr>
        <p:txBody>
          <a:bodyPr wrap="square" rtlCol="0">
            <a:spAutoFit/>
          </a:bodyPr>
          <a:lstStyle/>
          <a:p>
            <a:r>
              <a:rPr lang="en-GB" sz="2400" dirty="0">
                <a:latin typeface="Kozuka Gothic Pro B" pitchFamily="34" charset="-128"/>
                <a:ea typeface="Kozuka Gothic Pro B" pitchFamily="34" charset="-128"/>
              </a:rPr>
              <a:t>Task</a:t>
            </a:r>
            <a:r>
              <a:rPr lang="en-GB" sz="2400" dirty="0">
                <a:latin typeface="Kozuka Gothic Pro R" pitchFamily="34" charset="-128"/>
                <a:ea typeface="Kozuka Gothic Pro R" pitchFamily="34" charset="-128"/>
              </a:rPr>
              <a:t>: Describe the population distribution of Japan.</a:t>
            </a:r>
          </a:p>
        </p:txBody>
      </p:sp>
      <p:sp>
        <p:nvSpPr>
          <p:cNvPr id="5" name="Rectangle 4">
            <a:extLst>
              <a:ext uri="{FF2B5EF4-FFF2-40B4-BE49-F238E27FC236}">
                <a16:creationId xmlns:a16="http://schemas.microsoft.com/office/drawing/2014/main" id="{F88910DA-2B77-4028-931B-9B402DFE4910}"/>
              </a:ext>
            </a:extLst>
          </p:cNvPr>
          <p:cNvSpPr/>
          <p:nvPr/>
        </p:nvSpPr>
        <p:spPr>
          <a:xfrm>
            <a:off x="1136375" y="3284984"/>
            <a:ext cx="1251352" cy="46166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a:extLst>
              <a:ext uri="{FF2B5EF4-FFF2-40B4-BE49-F238E27FC236}">
                <a16:creationId xmlns:a16="http://schemas.microsoft.com/office/drawing/2014/main" id="{A070A822-CDF6-42CA-B7C8-5F10C0CD8BAD}"/>
              </a:ext>
            </a:extLst>
          </p:cNvPr>
          <p:cNvCxnSpPr/>
          <p:nvPr/>
        </p:nvCxnSpPr>
        <p:spPr>
          <a:xfrm>
            <a:off x="2985229" y="3746649"/>
            <a:ext cx="30989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AE43052-9D34-4B93-A1A5-F587CBAA392A}"/>
              </a:ext>
            </a:extLst>
          </p:cNvPr>
          <p:cNvCxnSpPr>
            <a:cxnSpLocks/>
          </p:cNvCxnSpPr>
          <p:nvPr/>
        </p:nvCxnSpPr>
        <p:spPr>
          <a:xfrm flipH="1">
            <a:off x="1415181" y="3778584"/>
            <a:ext cx="234026" cy="102640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AF7D6A0-D074-4E06-A9D7-8B44181A9E07}"/>
              </a:ext>
            </a:extLst>
          </p:cNvPr>
          <p:cNvCxnSpPr>
            <a:cxnSpLocks/>
            <a:endCxn id="17" idx="0"/>
          </p:cNvCxnSpPr>
          <p:nvPr/>
        </p:nvCxnSpPr>
        <p:spPr>
          <a:xfrm flipH="1">
            <a:off x="4175956" y="3746649"/>
            <a:ext cx="126014" cy="104869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8D6ECE7-D51F-40FF-8021-F175A795305C}"/>
              </a:ext>
            </a:extLst>
          </p:cNvPr>
          <p:cNvSpPr txBox="1"/>
          <p:nvPr/>
        </p:nvSpPr>
        <p:spPr>
          <a:xfrm>
            <a:off x="301351" y="4804985"/>
            <a:ext cx="2196244" cy="1015663"/>
          </a:xfrm>
          <a:prstGeom prst="rect">
            <a:avLst/>
          </a:prstGeom>
          <a:noFill/>
          <a:ln w="19050">
            <a:solidFill>
              <a:srgbClr val="C00000"/>
            </a:solidFill>
          </a:ln>
        </p:spPr>
        <p:txBody>
          <a:bodyPr wrap="square" rtlCol="0">
            <a:spAutoFit/>
          </a:bodyPr>
          <a:lstStyle/>
          <a:p>
            <a:pPr algn="ctr"/>
            <a:r>
              <a:rPr lang="en-GB" sz="2000" dirty="0">
                <a:latin typeface="Kozuka Gothic Pro R" pitchFamily="34" charset="-128"/>
                <a:ea typeface="Kozuka Gothic Pro R" pitchFamily="34" charset="-128"/>
              </a:rPr>
              <a:t>Say what you can see, don’t give reasons.</a:t>
            </a:r>
          </a:p>
        </p:txBody>
      </p:sp>
      <p:sp>
        <p:nvSpPr>
          <p:cNvPr id="17" name="TextBox 16">
            <a:extLst>
              <a:ext uri="{FF2B5EF4-FFF2-40B4-BE49-F238E27FC236}">
                <a16:creationId xmlns:a16="http://schemas.microsoft.com/office/drawing/2014/main" id="{7DC6F84A-A423-49BD-8C52-D7B829501CA0}"/>
              </a:ext>
            </a:extLst>
          </p:cNvPr>
          <p:cNvSpPr txBox="1"/>
          <p:nvPr/>
        </p:nvSpPr>
        <p:spPr>
          <a:xfrm>
            <a:off x="2987824" y="4795341"/>
            <a:ext cx="2376264" cy="1015663"/>
          </a:xfrm>
          <a:prstGeom prst="rect">
            <a:avLst/>
          </a:prstGeom>
          <a:noFill/>
          <a:ln w="19050">
            <a:solidFill>
              <a:srgbClr val="C00000"/>
            </a:solidFill>
          </a:ln>
        </p:spPr>
        <p:txBody>
          <a:bodyPr wrap="square" rtlCol="0">
            <a:spAutoFit/>
          </a:bodyPr>
          <a:lstStyle/>
          <a:p>
            <a:pPr algn="ctr"/>
            <a:r>
              <a:rPr lang="en-GB" sz="2000" dirty="0">
                <a:latin typeface="Kozuka Gothic Pro R" pitchFamily="34" charset="-128"/>
                <a:ea typeface="Kozuka Gothic Pro R" pitchFamily="34" charset="-128"/>
              </a:rPr>
              <a:t>Where is dense (dark) and where is sparse (light)?</a:t>
            </a:r>
          </a:p>
        </p:txBody>
      </p:sp>
      <p:sp>
        <p:nvSpPr>
          <p:cNvPr id="18" name="TextBox 17">
            <a:extLst>
              <a:ext uri="{FF2B5EF4-FFF2-40B4-BE49-F238E27FC236}">
                <a16:creationId xmlns:a16="http://schemas.microsoft.com/office/drawing/2014/main" id="{D3D072D0-5C9B-443C-8AED-B77424FA380B}"/>
              </a:ext>
            </a:extLst>
          </p:cNvPr>
          <p:cNvSpPr txBox="1"/>
          <p:nvPr/>
        </p:nvSpPr>
        <p:spPr>
          <a:xfrm>
            <a:off x="5646712" y="4259849"/>
            <a:ext cx="3317776" cy="1631216"/>
          </a:xfrm>
          <a:prstGeom prst="rect">
            <a:avLst/>
          </a:prstGeom>
          <a:noFill/>
        </p:spPr>
        <p:txBody>
          <a:bodyPr wrap="square" rtlCol="0">
            <a:spAutoFit/>
          </a:bodyPr>
          <a:lstStyle/>
          <a:p>
            <a:pPr algn="ctr"/>
            <a:r>
              <a:rPr lang="en-GB" sz="2000" dirty="0">
                <a:latin typeface="Kozuka Gothic Pro B" pitchFamily="34" charset="-128"/>
                <a:ea typeface="Kozuka Gothic Pro B" pitchFamily="34" charset="-128"/>
              </a:rPr>
              <a:t>Tips: </a:t>
            </a:r>
            <a:r>
              <a:rPr lang="en-GB" sz="2000" dirty="0">
                <a:latin typeface="Kozuka Gothic Pro R" pitchFamily="34" charset="-128"/>
                <a:ea typeface="Kozuka Gothic Pro R" pitchFamily="34" charset="-128"/>
              </a:rPr>
              <a:t>Use compass directions (N, S, E, W) and names of prefectures. The best work will include examples using data.</a:t>
            </a:r>
          </a:p>
        </p:txBody>
      </p:sp>
    </p:spTree>
    <p:extLst>
      <p:ext uri="{BB962C8B-B14F-4D97-AF65-F5344CB8AC3E}">
        <p14:creationId xmlns:p14="http://schemas.microsoft.com/office/powerpoint/2010/main" val="2422932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6" grpId="0" animBg="1"/>
      <p:bldP spid="17" grpId="0" animBg="1"/>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818" t="13846" r="3083" b="6812"/>
          <a:stretch/>
        </p:blipFill>
        <p:spPr>
          <a:xfrm>
            <a:off x="1656854" y="272296"/>
            <a:ext cx="5003378" cy="5965016"/>
          </a:xfrm>
          <a:prstGeom prst="rect">
            <a:avLst/>
          </a:prstGeom>
        </p:spPr>
      </p:pic>
      <p:sp>
        <p:nvSpPr>
          <p:cNvPr id="3" name="Slide Number Placeholder 2"/>
          <p:cNvSpPr>
            <a:spLocks noGrp="1"/>
          </p:cNvSpPr>
          <p:nvPr>
            <p:ph type="sldNum" sz="quarter" idx="12"/>
          </p:nvPr>
        </p:nvSpPr>
        <p:spPr/>
        <p:txBody>
          <a:bodyPr/>
          <a:lstStyle/>
          <a:p>
            <a:fld id="{7627D4DA-CA93-4100-9923-91CA0C97AC6D}" type="slidenum">
              <a:rPr lang="en-GB" smtClean="0"/>
              <a:t>8</a:t>
            </a:fld>
            <a:endParaRPr lang="en-GB"/>
          </a:p>
        </p:txBody>
      </p:sp>
      <p:sp>
        <p:nvSpPr>
          <p:cNvPr id="7" name="Rectangle 6"/>
          <p:cNvSpPr/>
          <p:nvPr/>
        </p:nvSpPr>
        <p:spPr>
          <a:xfrm>
            <a:off x="0" y="6309320"/>
            <a:ext cx="9144000" cy="548680"/>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Footer Placeholder 5"/>
          <p:cNvSpPr>
            <a:spLocks noGrp="1"/>
          </p:cNvSpPr>
          <p:nvPr>
            <p:ph type="ftr" sz="quarter" idx="11"/>
          </p:nvPr>
        </p:nvSpPr>
        <p:spPr>
          <a:xfrm>
            <a:off x="110272" y="6467683"/>
            <a:ext cx="9033728" cy="365125"/>
          </a:xfrm>
        </p:spPr>
        <p:txBody>
          <a:bodyPr/>
          <a:lstStyle/>
          <a:p>
            <a:r>
              <a:rPr lang="en-GB" dirty="0">
                <a:solidFill>
                  <a:schemeClr val="bg1"/>
                </a:solidFill>
                <a:ea typeface="Kozuka Gothic Std R" pitchFamily="34" charset="-128"/>
              </a:rPr>
              <a:t>Population by prefecture figures from </a:t>
            </a:r>
            <a:r>
              <a:rPr lang="en-GB" dirty="0">
                <a:solidFill>
                  <a:schemeClr val="bg1"/>
                </a:solidFill>
              </a:rPr>
              <a:t>Statistics Bureau, Ministry of Internal Affairs and Communications website:</a:t>
            </a:r>
          </a:p>
          <a:p>
            <a:r>
              <a:rPr lang="en-GB" dirty="0">
                <a:solidFill>
                  <a:schemeClr val="bg1"/>
                </a:solidFill>
              </a:rPr>
              <a:t>https://www.stat.go.jp/english/data/nenkan/66nenkan/1431-02.html</a:t>
            </a:r>
          </a:p>
          <a:p>
            <a:endParaRPr lang="en-GB" dirty="0">
              <a:solidFill>
                <a:schemeClr val="bg1"/>
              </a:solidFill>
            </a:endParaRPr>
          </a:p>
        </p:txBody>
      </p:sp>
      <p:sp>
        <p:nvSpPr>
          <p:cNvPr id="9" name="TextBox 8"/>
          <p:cNvSpPr txBox="1"/>
          <p:nvPr/>
        </p:nvSpPr>
        <p:spPr>
          <a:xfrm>
            <a:off x="323528" y="189042"/>
            <a:ext cx="2592288" cy="830997"/>
          </a:xfrm>
          <a:prstGeom prst="rect">
            <a:avLst/>
          </a:prstGeom>
          <a:noFill/>
        </p:spPr>
        <p:txBody>
          <a:bodyPr wrap="square" rtlCol="0">
            <a:spAutoFit/>
          </a:bodyPr>
          <a:lstStyle/>
          <a:p>
            <a:r>
              <a:rPr lang="en-GB" sz="4800" b="1" dirty="0">
                <a:solidFill>
                  <a:srgbClr val="FF0000"/>
                </a:solidFill>
                <a:latin typeface="Kristen ITC" panose="03050502040202030202" pitchFamily="66" charset="0"/>
                <a:ea typeface="Kozuka Gothic Pro B" pitchFamily="34" charset="-128"/>
              </a:rPr>
              <a:t>Plenary</a:t>
            </a:r>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7812360" y="332656"/>
            <a:ext cx="850900" cy="850900"/>
          </a:xfrm>
          <a:prstGeom prst="rect">
            <a:avLst/>
          </a:prstGeom>
        </p:spPr>
      </p:pic>
      <p:sp>
        <p:nvSpPr>
          <p:cNvPr id="2" name="TextBox 1">
            <a:extLst>
              <a:ext uri="{FF2B5EF4-FFF2-40B4-BE49-F238E27FC236}">
                <a16:creationId xmlns:a16="http://schemas.microsoft.com/office/drawing/2014/main" id="{478A5814-19B4-47BC-BE69-B295F0FA8073}"/>
              </a:ext>
            </a:extLst>
          </p:cNvPr>
          <p:cNvSpPr txBox="1"/>
          <p:nvPr/>
        </p:nvSpPr>
        <p:spPr>
          <a:xfrm>
            <a:off x="6228184" y="1732741"/>
            <a:ext cx="2952328" cy="4216539"/>
          </a:xfrm>
          <a:prstGeom prst="rect">
            <a:avLst/>
          </a:prstGeom>
          <a:noFill/>
        </p:spPr>
        <p:txBody>
          <a:bodyPr wrap="square" rtlCol="0">
            <a:spAutoFit/>
          </a:bodyPr>
          <a:lstStyle/>
          <a:p>
            <a:r>
              <a:rPr lang="en-GB" sz="2200" dirty="0">
                <a:latin typeface="Kozuka Gothic Pro B" pitchFamily="34" charset="-128"/>
                <a:ea typeface="Kozuka Gothic Pro B" pitchFamily="34" charset="-128"/>
              </a:rPr>
              <a:t>Task: </a:t>
            </a:r>
            <a:r>
              <a:rPr lang="en-GB" sz="2200" dirty="0">
                <a:latin typeface="Kozuka Gothic Pro R" pitchFamily="34" charset="-128"/>
                <a:ea typeface="Kozuka Gothic Pro R" pitchFamily="34" charset="-128"/>
              </a:rPr>
              <a:t>Think back to your work about Japan’s climate.</a:t>
            </a:r>
          </a:p>
          <a:p>
            <a:endParaRPr lang="en-GB" sz="2400" dirty="0"/>
          </a:p>
          <a:p>
            <a:r>
              <a:rPr lang="en-GB" sz="2200" dirty="0">
                <a:latin typeface="Kozuka Gothic Pro R" pitchFamily="34" charset="-128"/>
                <a:ea typeface="Kozuka Gothic Pro R" pitchFamily="34" charset="-128"/>
              </a:rPr>
              <a:t>What is the connection between areas with </a:t>
            </a:r>
            <a:r>
              <a:rPr lang="en-GB" sz="2200" b="1" dirty="0">
                <a:latin typeface="Kozuka Gothic Pro B" pitchFamily="34" charset="-128"/>
                <a:ea typeface="Kozuka Gothic Pro B" pitchFamily="34" charset="-128"/>
              </a:rPr>
              <a:t>high population density</a:t>
            </a:r>
            <a:r>
              <a:rPr lang="en-GB" sz="2200" dirty="0">
                <a:latin typeface="Kozuka Gothic Pro B" pitchFamily="34" charset="-128"/>
                <a:ea typeface="Kozuka Gothic Pro B" pitchFamily="34" charset="-128"/>
              </a:rPr>
              <a:t> </a:t>
            </a:r>
            <a:r>
              <a:rPr lang="en-GB" sz="2200" dirty="0">
                <a:latin typeface="Kozuka Gothic Pro R" pitchFamily="34" charset="-128"/>
                <a:ea typeface="Kozuka Gothic Pro R" pitchFamily="34" charset="-128"/>
              </a:rPr>
              <a:t>and the </a:t>
            </a:r>
            <a:r>
              <a:rPr lang="en-GB" sz="2200" b="1" dirty="0">
                <a:latin typeface="Kozuka Gothic Pro B" pitchFamily="34" charset="-128"/>
                <a:ea typeface="Kozuka Gothic Pro B" pitchFamily="34" charset="-128"/>
              </a:rPr>
              <a:t>climate</a:t>
            </a:r>
            <a:r>
              <a:rPr lang="en-GB" sz="2200" dirty="0">
                <a:latin typeface="Kozuka Gothic Pro B" pitchFamily="34" charset="-128"/>
                <a:ea typeface="Kozuka Gothic Pro B" pitchFamily="34" charset="-128"/>
              </a:rPr>
              <a:t>?</a:t>
            </a:r>
          </a:p>
          <a:p>
            <a:endParaRPr lang="en-GB" sz="2400" dirty="0"/>
          </a:p>
          <a:p>
            <a:r>
              <a:rPr lang="en-GB" sz="2200" dirty="0">
                <a:latin typeface="Kozuka Gothic Pro R" pitchFamily="34" charset="-128"/>
                <a:ea typeface="Kozuka Gothic Pro R" pitchFamily="34" charset="-128"/>
              </a:rPr>
              <a:t>How about the </a:t>
            </a:r>
            <a:r>
              <a:rPr lang="en-GB" sz="2200" dirty="0">
                <a:latin typeface="Kozuka Gothic Pro B" pitchFamily="34" charset="-128"/>
                <a:ea typeface="Kozuka Gothic Pro B" pitchFamily="34" charset="-128"/>
              </a:rPr>
              <a:t>sparse</a:t>
            </a:r>
            <a:r>
              <a:rPr lang="en-GB" sz="2200" dirty="0">
                <a:latin typeface="Kozuka Gothic Pro R" pitchFamily="34" charset="-128"/>
                <a:ea typeface="Kozuka Gothic Pro R" pitchFamily="34" charset="-128"/>
              </a:rPr>
              <a:t> areas?</a:t>
            </a:r>
          </a:p>
        </p:txBody>
      </p:sp>
      <p:sp>
        <p:nvSpPr>
          <p:cNvPr id="4" name="TextBox 3"/>
          <p:cNvSpPr txBox="1"/>
          <p:nvPr/>
        </p:nvSpPr>
        <p:spPr>
          <a:xfrm>
            <a:off x="323528" y="1183556"/>
            <a:ext cx="3901292" cy="646331"/>
          </a:xfrm>
          <a:prstGeom prst="rect">
            <a:avLst/>
          </a:prstGeom>
          <a:noFill/>
        </p:spPr>
        <p:txBody>
          <a:bodyPr wrap="square" rtlCol="0">
            <a:spAutoFit/>
          </a:bodyPr>
          <a:lstStyle/>
          <a:p>
            <a:r>
              <a:rPr lang="en-GB" dirty="0">
                <a:latin typeface="Kozuka Gothic Pro R" pitchFamily="34" charset="-128"/>
                <a:ea typeface="Kozuka Gothic Pro R" pitchFamily="34" charset="-128"/>
              </a:rPr>
              <a:t>A Choropleth Map to show </a:t>
            </a:r>
          </a:p>
          <a:p>
            <a:r>
              <a:rPr lang="en-GB" dirty="0">
                <a:latin typeface="Kozuka Gothic Pro R" pitchFamily="34" charset="-128"/>
                <a:ea typeface="Kozuka Gothic Pro R" pitchFamily="34" charset="-128"/>
              </a:rPr>
              <a:t>Population Distribution in Japan</a:t>
            </a: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7584" t="21584" r="60366" b="52331"/>
          <a:stretch/>
        </p:blipFill>
        <p:spPr>
          <a:xfrm>
            <a:off x="161704" y="3462121"/>
            <a:ext cx="1529976" cy="2559167"/>
          </a:xfrm>
          <a:prstGeom prst="rect">
            <a:avLst/>
          </a:prstGeom>
        </p:spPr>
      </p:pic>
    </p:spTree>
    <p:extLst>
      <p:ext uri="{BB962C8B-B14F-4D97-AF65-F5344CB8AC3E}">
        <p14:creationId xmlns:p14="http://schemas.microsoft.com/office/powerpoint/2010/main" val="291276599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81328"/>
            <a:ext cx="9144000" cy="476672"/>
          </a:xfrm>
          <a:prstGeom prst="rect">
            <a:avLst/>
          </a:prstGeom>
          <a:solidFill>
            <a:srgbClr val="339933"/>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Kozuka Gothic Pro R" pitchFamily="34" charset="-128"/>
              <a:ea typeface="Kozuka Gothic Pro R"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5225" y="345745"/>
            <a:ext cx="1233488" cy="1233488"/>
          </a:xfrm>
          <a:prstGeom prst="rect">
            <a:avLst/>
          </a:prstGeom>
        </p:spPr>
      </p:pic>
      <p:sp>
        <p:nvSpPr>
          <p:cNvPr id="3" name="Rectangle 2"/>
          <p:cNvSpPr/>
          <p:nvPr/>
        </p:nvSpPr>
        <p:spPr>
          <a:xfrm>
            <a:off x="2741603" y="2060848"/>
            <a:ext cx="6120929" cy="2492990"/>
          </a:xfrm>
          <a:prstGeom prst="rect">
            <a:avLst/>
          </a:prstGeom>
        </p:spPr>
        <p:txBody>
          <a:bodyPr wrap="square" lIns="0" tIns="0" rIns="0" bIns="0">
            <a:spAutoFit/>
          </a:bodyPr>
          <a:lstStyle/>
          <a:p>
            <a:r>
              <a:rPr lang="en-GB" dirty="0">
                <a:latin typeface="Kozuka Gothic Pro B" pitchFamily="34" charset="-128"/>
                <a:ea typeface="Kozuka Gothic Pro B" pitchFamily="34" charset="-128"/>
              </a:rPr>
              <a:t>This resource was authored by Katie Holmberg in collaboration with the Japan Society</a:t>
            </a:r>
          </a:p>
          <a:p>
            <a:endParaRPr lang="en-GB" dirty="0">
              <a:solidFill>
                <a:srgbClr val="FF0000"/>
              </a:solidFill>
              <a:latin typeface="Kozuka Gothic Pro R" pitchFamily="34" charset="-128"/>
              <a:ea typeface="Kozuka Gothic Pro R" pitchFamily="34" charset="-128"/>
            </a:endParaRPr>
          </a:p>
          <a:p>
            <a:r>
              <a:rPr lang="en-GB" dirty="0">
                <a:solidFill>
                  <a:srgbClr val="FF0000"/>
                </a:solidFill>
                <a:latin typeface="Kozuka Gothic Pro B" pitchFamily="34" charset="-128"/>
                <a:ea typeface="Kozuka Gothic Pro B" pitchFamily="34" charset="-128"/>
              </a:rPr>
              <a:t>The Japan Society</a:t>
            </a:r>
            <a:br>
              <a:rPr lang="en-GB" dirty="0">
                <a:latin typeface="Kozuka Gothic Pro R" pitchFamily="34" charset="-128"/>
                <a:ea typeface="Kozuka Gothic Pro R" pitchFamily="34" charset="-128"/>
              </a:rPr>
            </a:br>
            <a:r>
              <a:rPr lang="en-GB" dirty="0">
                <a:latin typeface="Kozuka Gothic Pro R" pitchFamily="34" charset="-128"/>
                <a:ea typeface="Kozuka Gothic Pro R" pitchFamily="34" charset="-128"/>
              </a:rPr>
              <a:t>13/14 Cornwall Terrace, London NW1 4QP</a:t>
            </a:r>
          </a:p>
          <a:p>
            <a:r>
              <a:rPr lang="en-GB" dirty="0">
                <a:latin typeface="Kozuka Gothic Pro R" pitchFamily="34" charset="-128"/>
                <a:ea typeface="Kozuka Gothic Pro R" pitchFamily="34" charset="-128"/>
              </a:rPr>
              <a:t>Tel: 020 7935 0475   </a:t>
            </a:r>
          </a:p>
          <a:p>
            <a:r>
              <a:rPr lang="en-GB" dirty="0">
                <a:latin typeface="Kozuka Gothic Pro R" pitchFamily="34" charset="-128"/>
                <a:ea typeface="Kozuka Gothic Pro R" pitchFamily="34" charset="-128"/>
              </a:rPr>
              <a:t>Email: education@japansociety.org.uk    </a:t>
            </a:r>
          </a:p>
          <a:p>
            <a:endParaRPr lang="en-GB" dirty="0">
              <a:latin typeface="Kozuka Gothic Pro R" pitchFamily="34" charset="-128"/>
              <a:ea typeface="Kozuka Gothic Pro R" pitchFamily="34" charset="-128"/>
            </a:endParaRPr>
          </a:p>
          <a:p>
            <a:r>
              <a:rPr lang="en-GB" dirty="0">
                <a:latin typeface="Kozuka Gothic Pro R" pitchFamily="34" charset="-128"/>
                <a:ea typeface="Kozuka Gothic Pro R" pitchFamily="34" charset="-128"/>
              </a:rPr>
              <a:t>www.japansociety.org.uk</a:t>
            </a:r>
          </a:p>
        </p:txBody>
      </p:sp>
      <p:sp>
        <p:nvSpPr>
          <p:cNvPr id="23" name="Rectangle 22"/>
          <p:cNvSpPr/>
          <p:nvPr/>
        </p:nvSpPr>
        <p:spPr>
          <a:xfrm>
            <a:off x="2824662" y="5099473"/>
            <a:ext cx="3160975" cy="276999"/>
          </a:xfrm>
          <a:prstGeom prst="rect">
            <a:avLst/>
          </a:prstGeom>
        </p:spPr>
        <p:txBody>
          <a:bodyPr wrap="square" lIns="0" tIns="0" rIns="0" bIns="0">
            <a:spAutoFit/>
          </a:bodyPr>
          <a:lstStyle/>
          <a:p>
            <a:r>
              <a:rPr lang="en-GB" dirty="0">
                <a:solidFill>
                  <a:srgbClr val="808080"/>
                </a:solidFill>
                <a:latin typeface="Kozuka Gothic Pro B" pitchFamily="34" charset="-128"/>
                <a:ea typeface="Kozuka Gothic Pro B" pitchFamily="34" charset="-128"/>
              </a:rPr>
              <a:t>Follow us on:</a:t>
            </a:r>
            <a:endParaRPr lang="en-GB" dirty="0">
              <a:latin typeface="Kozuka Gothic Pro B" pitchFamily="34" charset="-128"/>
              <a:ea typeface="Kozuka Gothic Pro B" pitchFamily="34" charset="-128"/>
            </a:endParaRPr>
          </a:p>
        </p:txBody>
      </p:sp>
      <p:pic>
        <p:nvPicPr>
          <p:cNvPr id="14" name="Picture 13"/>
          <p:cNvPicPr preferRelativeResize="0">
            <a:picLocks/>
          </p:cNvPicPr>
          <p:nvPr/>
        </p:nvPicPr>
        <p:blipFill rotWithShape="1">
          <a:blip r:embed="rId3" cstate="print">
            <a:extLst>
              <a:ext uri="{28A0092B-C50C-407E-A947-70E740481C1C}">
                <a14:useLocalDpi xmlns:a14="http://schemas.microsoft.com/office/drawing/2010/main" val="0"/>
              </a:ext>
            </a:extLst>
          </a:blip>
          <a:srcRect l="2297" t="15930" r="83462" b="15411"/>
          <a:stretch/>
        </p:blipFill>
        <p:spPr>
          <a:xfrm>
            <a:off x="2844747" y="5445143"/>
            <a:ext cx="360000" cy="360000"/>
          </a:xfrm>
          <a:prstGeom prst="rect">
            <a:avLst/>
          </a:prstGeom>
        </p:spPr>
      </p:pic>
      <p:sp>
        <p:nvSpPr>
          <p:cNvPr id="24" name="Rectangle 23"/>
          <p:cNvSpPr/>
          <p:nvPr/>
        </p:nvSpPr>
        <p:spPr>
          <a:xfrm>
            <a:off x="3275856"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a:t>
            </a:r>
            <a:endParaRPr lang="en-GB" sz="1600" dirty="0">
              <a:latin typeface="Kozuka Gothic Pro B" pitchFamily="34" charset="-128"/>
              <a:ea typeface="Kozuka Gothic Pro B" pitchFamily="34" charset="-128"/>
            </a:endParaRPr>
          </a:p>
        </p:txBody>
      </p:sp>
      <p:pic>
        <p:nvPicPr>
          <p:cNvPr id="10" name="Picture 9"/>
          <p:cNvPicPr preferRelativeResize="0">
            <a:picLocks/>
          </p:cNvPicPr>
          <p:nvPr/>
        </p:nvPicPr>
        <p:blipFill rotWithShape="1">
          <a:blip r:embed="rId4" cstate="print">
            <a:extLst>
              <a:ext uri="{28A0092B-C50C-407E-A947-70E740481C1C}">
                <a14:useLocalDpi xmlns:a14="http://schemas.microsoft.com/office/drawing/2010/main" val="0"/>
              </a:ext>
            </a:extLst>
          </a:blip>
          <a:srcRect t="10805" r="83495" b="10463"/>
          <a:stretch/>
        </p:blipFill>
        <p:spPr>
          <a:xfrm>
            <a:off x="5442068" y="5445143"/>
            <a:ext cx="360000" cy="360000"/>
          </a:xfrm>
          <a:prstGeom prst="rect">
            <a:avLst/>
          </a:prstGeom>
        </p:spPr>
      </p:pic>
      <p:sp>
        <p:nvSpPr>
          <p:cNvPr id="25" name="Rectangle 24"/>
          <p:cNvSpPr/>
          <p:nvPr/>
        </p:nvSpPr>
        <p:spPr>
          <a:xfrm>
            <a:off x="5868144" y="5502033"/>
            <a:ext cx="2736900" cy="246221"/>
          </a:xfrm>
          <a:prstGeom prst="rect">
            <a:avLst/>
          </a:prstGeom>
        </p:spPr>
        <p:txBody>
          <a:bodyPr wrap="square" lIns="0" tIns="0" rIns="0" bIns="0">
            <a:spAutoFit/>
          </a:bodyPr>
          <a:lstStyle/>
          <a:p>
            <a:r>
              <a:rPr lang="en-GB" sz="1600" dirty="0">
                <a:latin typeface="Kozuka Gothic Pro B" pitchFamily="34" charset="-128"/>
                <a:ea typeface="Kozuka Gothic Pro B" pitchFamily="34" charset="-128"/>
              </a:rPr>
              <a:t>@</a:t>
            </a:r>
            <a:r>
              <a:rPr lang="en-GB" sz="1600" dirty="0" err="1">
                <a:latin typeface="Kozuka Gothic Pro B" pitchFamily="34" charset="-128"/>
                <a:ea typeface="Kozuka Gothic Pro B" pitchFamily="34" charset="-128"/>
              </a:rPr>
              <a:t>JapanSocietyLondon</a:t>
            </a:r>
            <a:endParaRPr lang="en-GB" sz="1600" dirty="0">
              <a:latin typeface="Kozuka Gothic Pro B" pitchFamily="34" charset="-128"/>
              <a:ea typeface="Kozuka Gothic Pro B" pitchFamily="34" charset="-128"/>
            </a:endParaRPr>
          </a:p>
        </p:txBody>
      </p:sp>
      <p:pic>
        <p:nvPicPr>
          <p:cNvPr id="1026" name="Picture 2" descr="\\js_sql\data\former long term staff\William\Booklet design\Japan_Society_Illustration\Characters\characters_jpg\character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877043"/>
            <a:ext cx="2418075" cy="41530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6" cstate="print">
            <a:extLst>
              <a:ext uri="{28A0092B-C50C-407E-A947-70E740481C1C}">
                <a14:useLocalDpi xmlns:a14="http://schemas.microsoft.com/office/drawing/2010/main" val="0"/>
              </a:ext>
            </a:extLst>
          </a:blip>
          <a:srcRect l="49710"/>
          <a:stretch/>
        </p:blipFill>
        <p:spPr>
          <a:xfrm rot="5400000">
            <a:off x="894640" y="-886930"/>
            <a:ext cx="1796876" cy="3573016"/>
          </a:xfrm>
          <a:prstGeom prst="rect">
            <a:avLst/>
          </a:prstGeom>
        </p:spPr>
      </p:pic>
      <p:sp>
        <p:nvSpPr>
          <p:cNvPr id="5" name="Footer Placeholder 4"/>
          <p:cNvSpPr>
            <a:spLocks noGrp="1"/>
          </p:cNvSpPr>
          <p:nvPr>
            <p:ph type="ftr" sz="quarter" idx="11"/>
          </p:nvPr>
        </p:nvSpPr>
        <p:spPr>
          <a:xfrm>
            <a:off x="1793078" y="6488007"/>
            <a:ext cx="5722147" cy="263313"/>
          </a:xfrm>
        </p:spPr>
        <p:txBody>
          <a:bodyPr/>
          <a:lstStyle/>
          <a:p>
            <a:r>
              <a:rPr lang="en-GB" dirty="0">
                <a:solidFill>
                  <a:schemeClr val="bg1"/>
                </a:solidFill>
                <a:ea typeface="Kozuka Gothic Pro R" pitchFamily="34" charset="-128"/>
              </a:rPr>
              <a:t>©Katie Holmberg in collaboration with the Japan Society</a:t>
            </a:r>
          </a:p>
        </p:txBody>
      </p:sp>
    </p:spTree>
    <p:extLst>
      <p:ext uri="{BB962C8B-B14F-4D97-AF65-F5344CB8AC3E}">
        <p14:creationId xmlns:p14="http://schemas.microsoft.com/office/powerpoint/2010/main" val="425796250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823</Words>
  <Application>Microsoft Macintosh PowerPoint</Application>
  <PresentationFormat>On-screen Show (4:3)</PresentationFormat>
  <Paragraphs>110</Paragraphs>
  <Slides>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Kozuka Gothic Pro B</vt:lpstr>
      <vt:lpstr>Kozuka Gothic Pro R</vt:lpstr>
      <vt:lpstr>Kozuka Gothic Std R</vt:lpstr>
      <vt:lpstr>Arial</vt:lpstr>
      <vt:lpstr>Calibri</vt:lpstr>
      <vt:lpstr>Kristen ITC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Japan Society</dc:creator>
  <cp:lastModifiedBy>Microsoft Office User</cp:lastModifiedBy>
  <cp:revision>127</cp:revision>
  <dcterms:created xsi:type="dcterms:W3CDTF">2017-05-31T10:45:44Z</dcterms:created>
  <dcterms:modified xsi:type="dcterms:W3CDTF">2021-06-16T11:11:07Z</dcterms:modified>
</cp:coreProperties>
</file>