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79" r:id="rId3"/>
    <p:sldId id="280" r:id="rId4"/>
    <p:sldId id="281" r:id="rId5"/>
    <p:sldId id="283" r:id="rId6"/>
    <p:sldId id="276" r:id="rId7"/>
    <p:sldId id="278" r:id="rId8"/>
    <p:sldId id="277" r:id="rId9"/>
    <p:sldId id="284" r:id="rId10"/>
    <p:sldId id="262" r:id="rId11"/>
    <p:sldId id="263" r:id="rId12"/>
    <p:sldId id="282" r:id="rId13"/>
    <p:sldId id="25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8Mxv3+09EHkLG68rfOfexQ==" hashData="V32ELdEXkPccsn9UqQHwdwHLXaqKwK/MdcmRZiaf5XYEFKI9tD7Z9RhaGwEc/iK5fvmldpTA1QR3QdR//dBx6Q=="/>
  <p:extLst>
    <p:ext uri="{EFAFB233-063F-42B5-8137-9DF3F51BA10A}">
      <p15:sldGuideLst xmlns:p15="http://schemas.microsoft.com/office/powerpoint/2012/main">
        <p15:guide id="1" orient="horz" pos="2160">
          <p15:clr>
            <a:srgbClr val="A4A3A4"/>
          </p15:clr>
        </p15:guide>
        <p15:guide id="2" orient="horz" pos="1797">
          <p15:clr>
            <a:srgbClr val="A4A3A4"/>
          </p15:clr>
        </p15:guide>
        <p15:guide id="3" pos="2880">
          <p15:clr>
            <a:srgbClr val="A4A3A4"/>
          </p15:clr>
        </p15:guide>
        <p15:guide id="4" pos="249">
          <p15:clr>
            <a:srgbClr val="A4A3A4"/>
          </p15:clr>
        </p15:guide>
        <p15:guide id="5" pos="5511">
          <p15:clr>
            <a:srgbClr val="A4A3A4"/>
          </p15:clr>
        </p15:guide>
        <p15:guide id="6" pos="396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nnah  Eastham" initials="HE" lastIdx="9" clrIdx="0"/>
  <p:cmAuthor id="1" name="Alys Turner" initials="AT"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808080"/>
    <a:srgbClr val="993399"/>
    <a:srgbClr val="0099FF"/>
    <a:srgbClr val="9B3333"/>
    <a:srgbClr val="2E3092"/>
    <a:srgbClr val="FF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78184" autoAdjust="0"/>
  </p:normalViewPr>
  <p:slideViewPr>
    <p:cSldViewPr>
      <p:cViewPr varScale="1">
        <p:scale>
          <a:sx n="91" d="100"/>
          <a:sy n="91" d="100"/>
        </p:scale>
        <p:origin x="2000" y="184"/>
      </p:cViewPr>
      <p:guideLst>
        <p:guide orient="horz" pos="2160"/>
        <p:guide orient="horz" pos="1797"/>
        <p:guide pos="2880"/>
        <p:guide pos="249"/>
        <p:guide pos="5511"/>
        <p:guide pos="3969"/>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40" d="100"/>
          <a:sy n="40" d="100"/>
        </p:scale>
        <p:origin x="-2280"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97B629-9E9D-4683-BE45-69BBBC2A9C33}" type="datetimeFigureOut">
              <a:rPr lang="en-GB" smtClean="0"/>
              <a:t>01/05/2020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1BBD79-A804-45E9-B8E3-9A16A3218D6A}" type="slidenum">
              <a:rPr lang="en-GB" smtClean="0"/>
              <a:t>‹#›</a:t>
            </a:fld>
            <a:endParaRPr lang="en-GB"/>
          </a:p>
        </p:txBody>
      </p:sp>
    </p:spTree>
    <p:extLst>
      <p:ext uri="{BB962C8B-B14F-4D97-AF65-F5344CB8AC3E}">
        <p14:creationId xmlns:p14="http://schemas.microsoft.com/office/powerpoint/2010/main" val="1988039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innanokyozai.jp/"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0gdS4VSbRbU&amp;t=27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irasutoya.com/2014/05/blog-post_6582.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BVivjZdIhaI"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earch.creativecommons.org/photos/09ccd845-d947-4ba9-b1a2-f682b582c67a"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creativecommons.org/licenses/by-nc-nd/2.0/?ref=ccsearch&amp;atype=rich" TargetMode="External"/><Relationship Id="rId5" Type="http://schemas.openxmlformats.org/officeDocument/2006/relationships/hyperlink" Target="https://www.flickr.com/photos/77074753@N00" TargetMode="External"/><Relationship Id="rId4" Type="http://schemas.openxmlformats.org/officeDocument/2006/relationships/hyperlink" Target="https://www.flickr.com/photos/77074753@N00/5689767796"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ja.wikipedia.org/wiki/user:663highland"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commons.wikimedia.org/wiki/File:150425_Koinobori_Chizu_Tottori_pref_Japan01bs.jpg" TargetMode="External"/><Relationship Id="rId4" Type="http://schemas.openxmlformats.org/officeDocument/2006/relationships/hyperlink" Target="https://creativecommons.org/licenses/by-sa/3.0/deed.en"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amasa.org/ocjs/kanjidic.nsf/SearchKanji3?OpenFor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a:t>
            </a:r>
            <a:r>
              <a:rPr lang="en-GB" sz="1200" kern="1200" baseline="0" dirty="0">
                <a:solidFill>
                  <a:schemeClr val="tx1"/>
                </a:solidFill>
                <a:effectLst/>
                <a:latin typeface="+mn-lt"/>
                <a:ea typeface="+mn-ea"/>
                <a:cs typeface="+mn-cs"/>
              </a:rPr>
              <a:t> title slide image is copyrighted. </a:t>
            </a:r>
            <a:r>
              <a:rPr lang="en-GB" sz="1200" kern="1200" dirty="0">
                <a:solidFill>
                  <a:schemeClr val="tx1"/>
                </a:solidFill>
                <a:effectLst/>
                <a:latin typeface="+mn-lt"/>
                <a:ea typeface="+mn-ea"/>
                <a:cs typeface="+mn-cs"/>
              </a:rPr>
              <a:t>This material partially contains a reprint of certain</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contents of the teaching materials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on “Minna no </a:t>
            </a:r>
            <a:r>
              <a:rPr lang="en-GB" sz="1200" kern="1200" dirty="0" err="1">
                <a:solidFill>
                  <a:schemeClr val="tx1"/>
                </a:solidFill>
                <a:effectLst/>
                <a:latin typeface="+mn-lt"/>
                <a:ea typeface="+mn-ea"/>
                <a:cs typeface="+mn-cs"/>
              </a:rPr>
              <a:t>Kyozai</a:t>
            </a:r>
            <a:r>
              <a:rPr lang="en-GB" sz="1200" kern="1200" dirty="0">
                <a:solidFill>
                  <a:schemeClr val="tx1"/>
                </a:solidFill>
                <a:effectLst/>
                <a:latin typeface="+mn-lt"/>
                <a:ea typeface="+mn-ea"/>
                <a:cs typeface="+mn-cs"/>
              </a:rPr>
              <a:t>” website (</a:t>
            </a:r>
            <a:r>
              <a:rPr lang="en-GB" sz="1200" u="sng" kern="1200" dirty="0">
                <a:solidFill>
                  <a:schemeClr val="tx1"/>
                </a:solidFill>
                <a:effectLst/>
                <a:latin typeface="+mn-lt"/>
                <a:ea typeface="+mn-ea"/>
                <a:cs typeface="+mn-cs"/>
                <a:hlinkClick r:id="rId3"/>
              </a:rPr>
              <a:t>https://minnanokyozai.jp</a:t>
            </a:r>
            <a:r>
              <a:rPr lang="en-GB" sz="1200" kern="1200" dirty="0">
                <a:solidFill>
                  <a:schemeClr val="tx1"/>
                </a:solidFill>
                <a:effectLst/>
                <a:latin typeface="+mn-lt"/>
                <a:ea typeface="+mn-ea"/>
                <a:cs typeface="+mn-cs"/>
              </a:rPr>
              <a:t>)” by the Japan Foundation Japanese-Language Institute, Urawa. </a:t>
            </a:r>
          </a:p>
        </p:txBody>
      </p:sp>
      <p:sp>
        <p:nvSpPr>
          <p:cNvPr id="4" name="Slide Number Placeholder 3"/>
          <p:cNvSpPr>
            <a:spLocks noGrp="1"/>
          </p:cNvSpPr>
          <p:nvPr>
            <p:ph type="sldNum" sz="quarter" idx="10"/>
          </p:nvPr>
        </p:nvSpPr>
        <p:spPr/>
        <p:txBody>
          <a:bodyPr/>
          <a:lstStyle/>
          <a:p>
            <a:fld id="{9D1BBD79-A804-45E9-B8E3-9A16A3218D6A}" type="slidenum">
              <a:rPr lang="en-GB" smtClean="0"/>
              <a:t>1</a:t>
            </a:fld>
            <a:endParaRPr lang="en-GB"/>
          </a:p>
        </p:txBody>
      </p:sp>
    </p:spTree>
    <p:extLst>
      <p:ext uri="{BB962C8B-B14F-4D97-AF65-F5344CB8AC3E}">
        <p14:creationId xmlns:p14="http://schemas.microsoft.com/office/powerpoint/2010/main" val="2412796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Tell</a:t>
            </a:r>
            <a:r>
              <a:rPr lang="en-GB" sz="1200" b="1" kern="1200" baseline="0" dirty="0">
                <a:solidFill>
                  <a:schemeClr val="tx1"/>
                </a:solidFill>
                <a:effectLst/>
                <a:latin typeface="+mn-lt"/>
                <a:ea typeface="+mn-ea"/>
                <a:cs typeface="+mn-cs"/>
              </a:rPr>
              <a:t> Students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baseline="0" dirty="0">
                <a:solidFill>
                  <a:schemeClr val="tx1"/>
                </a:solidFill>
                <a:effectLst/>
                <a:latin typeface="+mn-lt"/>
                <a:ea typeface="+mn-ea"/>
                <a:cs typeface="+mn-cs"/>
              </a:rPr>
              <a:t>They are going to design their own Koi </a:t>
            </a:r>
            <a:r>
              <a:rPr lang="en-GB" sz="1200" b="0" kern="1200" baseline="0" dirty="0" err="1">
                <a:solidFill>
                  <a:schemeClr val="tx1"/>
                </a:solidFill>
                <a:effectLst/>
                <a:latin typeface="+mn-lt"/>
                <a:ea typeface="+mn-ea"/>
                <a:cs typeface="+mn-cs"/>
              </a:rPr>
              <a:t>Nobori</a:t>
            </a:r>
            <a:r>
              <a:rPr lang="en-GB" sz="1200" b="0" kern="1200" baseline="0" dirty="0">
                <a:solidFill>
                  <a:schemeClr val="tx1"/>
                </a:solidFill>
                <a:effectLst/>
                <a:latin typeface="+mn-lt"/>
                <a:ea typeface="+mn-ea"/>
                <a:cs typeface="+mn-cs"/>
              </a:rPr>
              <a:t> and will hang them up for display. </a:t>
            </a:r>
            <a:endParaRPr lang="en-GB"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1BBD79-A804-45E9-B8E3-9A16A3218D6A}" type="slidenum">
              <a:rPr lang="en-GB" smtClean="0"/>
              <a:t>10</a:t>
            </a:fld>
            <a:endParaRPr lang="en-GB"/>
          </a:p>
        </p:txBody>
      </p:sp>
    </p:spTree>
    <p:extLst>
      <p:ext uri="{BB962C8B-B14F-4D97-AF65-F5344CB8AC3E}">
        <p14:creationId xmlns:p14="http://schemas.microsoft.com/office/powerpoint/2010/main" val="612410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11</a:t>
            </a:fld>
            <a:endParaRPr lang="en-GB"/>
          </a:p>
        </p:txBody>
      </p:sp>
    </p:spTree>
    <p:extLst>
      <p:ext uri="{BB962C8B-B14F-4D97-AF65-F5344CB8AC3E}">
        <p14:creationId xmlns:p14="http://schemas.microsoft.com/office/powerpoint/2010/main" val="690744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Alternatively use </a:t>
            </a:r>
            <a:r>
              <a:rPr lang="en-GB" b="0" dirty="0"/>
              <a:t>the Kabuto</a:t>
            </a:r>
            <a:r>
              <a:rPr lang="en-GB" b="0" baseline="0" dirty="0"/>
              <a:t> Origami instructions on the </a:t>
            </a:r>
            <a:r>
              <a:rPr lang="en-GB" b="1" baseline="0" dirty="0"/>
              <a:t>Children’s Day Culture Note</a:t>
            </a:r>
            <a:r>
              <a:rPr lang="en-GB" b="1" dirty="0"/>
              <a:t> worksheet </a:t>
            </a:r>
            <a:r>
              <a:rPr lang="en-GB" dirty="0"/>
              <a:t>to make a</a:t>
            </a:r>
            <a:r>
              <a:rPr lang="en-GB" baseline="0" dirty="0"/>
              <a:t> helmet. </a:t>
            </a:r>
            <a:endParaRPr lang="en-GB" dirty="0"/>
          </a:p>
          <a:p>
            <a:endParaRPr lang="en-GB" dirty="0"/>
          </a:p>
          <a:p>
            <a:r>
              <a:rPr lang="en-GB" dirty="0"/>
              <a:t>Full</a:t>
            </a:r>
            <a:r>
              <a:rPr lang="en-GB" baseline="0" dirty="0"/>
              <a:t> link to YouTube video: </a:t>
            </a:r>
            <a:r>
              <a:rPr lang="en-GB" dirty="0">
                <a:hlinkClick r:id="rId3"/>
              </a:rPr>
              <a:t>https://www.youtube.com/watch?v=0gdS4VSbRbU&amp;t=27s</a:t>
            </a:r>
            <a:endParaRPr lang="en-GB" dirty="0"/>
          </a:p>
          <a:p>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12</a:t>
            </a:fld>
            <a:endParaRPr lang="en-GB"/>
          </a:p>
        </p:txBody>
      </p:sp>
    </p:spTree>
    <p:extLst>
      <p:ext uri="{BB962C8B-B14F-4D97-AF65-F5344CB8AC3E}">
        <p14:creationId xmlns:p14="http://schemas.microsoft.com/office/powerpoint/2010/main" val="690744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Teacher’s Note</a:t>
            </a:r>
          </a:p>
          <a:p>
            <a:pPr algn="l"/>
            <a:r>
              <a:rPr lang="en-GB" b="0" dirty="0"/>
              <a:t>Children’s Day was</a:t>
            </a:r>
            <a:r>
              <a:rPr lang="en-GB" b="0" baseline="0" dirty="0"/>
              <a:t> traditionally a celebration of Boys, but now it is normal to celebrate the health of children regardless of gender.</a:t>
            </a:r>
          </a:p>
          <a:p>
            <a:pPr algn="l"/>
            <a:endParaRPr lang="en-GB"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1" dirty="0">
                <a:latin typeface="+mn-lt"/>
                <a:ea typeface="Kozuka Gothic Pro B" pitchFamily="34" charset="-128"/>
              </a:rPr>
              <a:t>Image</a:t>
            </a:r>
            <a:r>
              <a:rPr lang="en-GB" b="0" dirty="0"/>
              <a:t>: </a:t>
            </a:r>
            <a:r>
              <a:rPr lang="en-GB" dirty="0">
                <a:hlinkClick r:id="rId3"/>
              </a:rPr>
              <a:t>https://www.irasutoya.com/2014/05/blog-post_6582.html</a:t>
            </a:r>
            <a:endParaRPr lang="en-GB" b="0" dirty="0"/>
          </a:p>
          <a:p>
            <a:pPr algn="l"/>
            <a:r>
              <a:rPr lang="en-GB" b="0" baseline="0" dirty="0"/>
              <a:t> </a:t>
            </a:r>
            <a:endParaRPr lang="en-GB" b="0" dirty="0"/>
          </a:p>
        </p:txBody>
      </p:sp>
      <p:sp>
        <p:nvSpPr>
          <p:cNvPr id="4" name="Slide Number Placeholder 3"/>
          <p:cNvSpPr>
            <a:spLocks noGrp="1"/>
          </p:cNvSpPr>
          <p:nvPr>
            <p:ph type="sldNum" sz="quarter" idx="10"/>
          </p:nvPr>
        </p:nvSpPr>
        <p:spPr/>
        <p:txBody>
          <a:bodyPr/>
          <a:lstStyle/>
          <a:p>
            <a:fld id="{9D1BBD79-A804-45E9-B8E3-9A16A3218D6A}" type="slidenum">
              <a:rPr lang="en-GB" smtClean="0"/>
              <a:t>2</a:t>
            </a:fld>
            <a:endParaRPr lang="en-GB"/>
          </a:p>
        </p:txBody>
      </p:sp>
    </p:spTree>
    <p:extLst>
      <p:ext uri="{BB962C8B-B14F-4D97-AF65-F5344CB8AC3E}">
        <p14:creationId xmlns:p14="http://schemas.microsoft.com/office/powerpoint/2010/main" val="3759214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Teacher’s Note</a:t>
            </a:r>
          </a:p>
          <a:p>
            <a:pPr marL="171450" indent="-171450">
              <a:buFont typeface="Arial" panose="020B0604020202020204" pitchFamily="34" charset="0"/>
              <a:buChar char="•"/>
            </a:pPr>
            <a:r>
              <a:rPr lang="en-GB" b="0" dirty="0"/>
              <a:t>Children’s Day was</a:t>
            </a:r>
            <a:r>
              <a:rPr lang="en-GB" b="0" baseline="0" dirty="0"/>
              <a:t> traditionally a celebration of Boys, but now it is normal to celebrate the health of children regardless of gender. </a:t>
            </a:r>
          </a:p>
          <a:p>
            <a:pPr marL="171450" indent="-171450">
              <a:buFont typeface="Arial" panose="020B0604020202020204" pitchFamily="34" charset="0"/>
              <a:buChar char="•"/>
            </a:pPr>
            <a:r>
              <a:rPr lang="en-GB" b="0" baseline="0" dirty="0"/>
              <a:t>The hats worn by the children are </a:t>
            </a:r>
            <a:r>
              <a:rPr lang="en-GB" b="0" baseline="0" dirty="0" err="1"/>
              <a:t>orgiami</a:t>
            </a:r>
            <a:r>
              <a:rPr lang="en-GB" b="0" baseline="0" dirty="0"/>
              <a:t> samurai helmets (called </a:t>
            </a:r>
            <a:r>
              <a:rPr lang="en-GB" b="0" i="1" baseline="0" dirty="0"/>
              <a:t>kabuto</a:t>
            </a:r>
            <a:r>
              <a:rPr lang="en-GB" b="0" baseline="0" dirty="0"/>
              <a:t>)</a:t>
            </a:r>
          </a:p>
          <a:p>
            <a:endParaRPr lang="en-GB" b="0" baseline="0" dirty="0"/>
          </a:p>
          <a:p>
            <a:r>
              <a:rPr lang="en-GB" b="0" baseline="0" dirty="0"/>
              <a:t>Full link to </a:t>
            </a:r>
            <a:r>
              <a:rPr lang="en-GB" b="0" baseline="0" dirty="0" err="1"/>
              <a:t>Youtube</a:t>
            </a:r>
            <a:r>
              <a:rPr lang="en-GB" b="0" baseline="0" dirty="0"/>
              <a:t> video: </a:t>
            </a:r>
            <a:r>
              <a:rPr lang="en-GB" dirty="0">
                <a:hlinkClick r:id="rId3"/>
              </a:rPr>
              <a:t>https://www.youtube.com/watch?v=BVivjZdIhaI</a:t>
            </a:r>
            <a:endParaRPr lang="en-GB" b="0" dirty="0"/>
          </a:p>
        </p:txBody>
      </p:sp>
      <p:sp>
        <p:nvSpPr>
          <p:cNvPr id="4" name="Slide Number Placeholder 3"/>
          <p:cNvSpPr>
            <a:spLocks noGrp="1"/>
          </p:cNvSpPr>
          <p:nvPr>
            <p:ph type="sldNum" sz="quarter" idx="10"/>
          </p:nvPr>
        </p:nvSpPr>
        <p:spPr/>
        <p:txBody>
          <a:bodyPr/>
          <a:lstStyle/>
          <a:p>
            <a:fld id="{9D1BBD79-A804-45E9-B8E3-9A16A3218D6A}" type="slidenum">
              <a:rPr lang="en-GB" smtClean="0"/>
              <a:t>3</a:t>
            </a:fld>
            <a:endParaRPr lang="en-GB"/>
          </a:p>
        </p:txBody>
      </p:sp>
    </p:spTree>
    <p:extLst>
      <p:ext uri="{BB962C8B-B14F-4D97-AF65-F5344CB8AC3E}">
        <p14:creationId xmlns:p14="http://schemas.microsoft.com/office/powerpoint/2010/main" val="3759214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mn-lt"/>
                <a:ea typeface="Kozuka Gothic Pro B" pitchFamily="34" charset="-128"/>
              </a:rPr>
              <a:t>Tell Students</a:t>
            </a:r>
          </a:p>
          <a:p>
            <a:pPr marL="171450" indent="-171450">
              <a:buFont typeface="Arial" panose="020B0604020202020204" pitchFamily="34" charset="0"/>
              <a:buChar char="•"/>
            </a:pPr>
            <a:r>
              <a:rPr lang="en-GB" b="0" dirty="0">
                <a:latin typeface="+mn-lt"/>
                <a:ea typeface="Kozuka Gothic Pro B" pitchFamily="34" charset="-128"/>
              </a:rPr>
              <a:t>The samurai warriors were said to win a battle against the Chinese</a:t>
            </a:r>
            <a:r>
              <a:rPr lang="en-GB" b="0" baseline="0" dirty="0">
                <a:latin typeface="+mn-lt"/>
                <a:ea typeface="Kozuka Gothic Pro B" pitchFamily="34" charset="-128"/>
              </a:rPr>
              <a:t> on May 5th (children’s day).</a:t>
            </a:r>
          </a:p>
          <a:p>
            <a:pPr marL="171450" indent="-171450">
              <a:buFont typeface="Arial" panose="020B0604020202020204" pitchFamily="34" charset="0"/>
              <a:buChar char="•"/>
            </a:pPr>
            <a:r>
              <a:rPr lang="en-GB" b="0" baseline="0" dirty="0">
                <a:latin typeface="+mn-lt"/>
                <a:ea typeface="Kozuka Gothic Pro B" pitchFamily="34" charset="-128"/>
              </a:rPr>
              <a:t>Families might also display samurai ornaments or small kabuto decorations for Children’s day.</a:t>
            </a:r>
          </a:p>
          <a:p>
            <a:pPr marL="171450" indent="-171450">
              <a:buFont typeface="Arial" panose="020B0604020202020204" pitchFamily="34" charset="0"/>
              <a:buChar char="•"/>
            </a:pPr>
            <a:r>
              <a:rPr lang="en-GB" b="0" baseline="0" dirty="0">
                <a:latin typeface="+mn-lt"/>
                <a:ea typeface="Kozuka Gothic Pro B" pitchFamily="34" charset="-128"/>
              </a:rPr>
              <a:t>(After click) Here is a picture of students in the UK wearing paper kabuto</a:t>
            </a:r>
          </a:p>
          <a:p>
            <a:pPr marL="171450" indent="-171450">
              <a:buFont typeface="Arial" panose="020B0604020202020204" pitchFamily="34" charset="0"/>
              <a:buChar char="•"/>
            </a:pPr>
            <a:endParaRPr lang="en-GB" b="0" baseline="0" dirty="0">
              <a:latin typeface="+mn-lt"/>
              <a:ea typeface="Kozuka Gothic Pro B" pitchFamily="34" charset="-128"/>
            </a:endParaRPr>
          </a:p>
          <a:p>
            <a:pPr marL="0" indent="0">
              <a:buFont typeface="Arial" panose="020B0604020202020204" pitchFamily="34" charset="0"/>
              <a:buNone/>
            </a:pPr>
            <a:r>
              <a:rPr lang="en-GB" b="1" baseline="0" dirty="0">
                <a:latin typeface="+mn-lt"/>
                <a:ea typeface="Kozuka Gothic Pro B" pitchFamily="34" charset="-128"/>
              </a:rPr>
              <a:t>Ask Students</a:t>
            </a:r>
          </a:p>
          <a:p>
            <a:pPr marL="0" indent="0">
              <a:buFont typeface="Arial" panose="020B0604020202020204" pitchFamily="34" charset="0"/>
              <a:buNone/>
            </a:pPr>
            <a:r>
              <a:rPr lang="en-GB" b="0" baseline="0" dirty="0">
                <a:latin typeface="+mn-lt"/>
                <a:ea typeface="Kozuka Gothic Pro B" pitchFamily="34" charset="-128"/>
              </a:rPr>
              <a:t>Did they see the children wearing Kabuto helmets in the video? </a:t>
            </a:r>
          </a:p>
          <a:p>
            <a:pPr marL="0" indent="0">
              <a:buFont typeface="Arial" panose="020B0604020202020204" pitchFamily="34" charset="0"/>
              <a:buNone/>
            </a:pPr>
            <a:endParaRPr lang="en-GB" b="0" baseline="0" dirty="0">
              <a:latin typeface="+mn-lt"/>
              <a:ea typeface="Kozuka Gothic Pro B" pitchFamily="34" charset="-128"/>
            </a:endParaRPr>
          </a:p>
          <a:p>
            <a:pPr marL="0" indent="0">
              <a:buFont typeface="Arial" panose="020B0604020202020204" pitchFamily="34" charset="0"/>
              <a:buNone/>
            </a:pPr>
            <a:endParaRPr lang="en-GB" b="0" baseline="0" dirty="0">
              <a:latin typeface="+mn-lt"/>
              <a:ea typeface="Kozuka Gothic Pro B" pitchFamily="34" charset="-128"/>
            </a:endParaRPr>
          </a:p>
          <a:p>
            <a:endParaRPr lang="en-GB" b="0" dirty="0">
              <a:latin typeface="+mn-lt"/>
              <a:ea typeface="Kozuka Gothic Pro B" pitchFamily="34" charset="-128"/>
            </a:endParaRPr>
          </a:p>
        </p:txBody>
      </p:sp>
      <p:sp>
        <p:nvSpPr>
          <p:cNvPr id="4" name="Slide Number Placeholder 3"/>
          <p:cNvSpPr>
            <a:spLocks noGrp="1"/>
          </p:cNvSpPr>
          <p:nvPr>
            <p:ph type="sldNum" sz="quarter" idx="10"/>
          </p:nvPr>
        </p:nvSpPr>
        <p:spPr/>
        <p:txBody>
          <a:bodyPr/>
          <a:lstStyle/>
          <a:p>
            <a:fld id="{9D1BBD79-A804-45E9-B8E3-9A16A3218D6A}" type="slidenum">
              <a:rPr lang="en-GB" smtClean="0"/>
              <a:t>4</a:t>
            </a:fld>
            <a:endParaRPr lang="en-GB"/>
          </a:p>
        </p:txBody>
      </p:sp>
    </p:spTree>
    <p:extLst>
      <p:ext uri="{BB962C8B-B14F-4D97-AF65-F5344CB8AC3E}">
        <p14:creationId xmlns:p14="http://schemas.microsoft.com/office/powerpoint/2010/main" val="3759214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Tell</a:t>
            </a:r>
            <a:r>
              <a:rPr lang="en-GB" b="1" baseline="0" dirty="0"/>
              <a:t> students</a:t>
            </a:r>
          </a:p>
          <a:p>
            <a:pPr marL="171450" indent="-171450">
              <a:buFont typeface="Arial" panose="020B0604020202020204" pitchFamily="34" charset="0"/>
              <a:buChar char="•"/>
            </a:pPr>
            <a:r>
              <a:rPr lang="en-GB" b="0" baseline="0" dirty="0"/>
              <a:t>The oak leaf is a sign of prosperity because oak trees do not shed their leaves until new sprouts grow. </a:t>
            </a:r>
            <a:endParaRPr lang="en-GB" b="0" dirty="0"/>
          </a:p>
          <a:p>
            <a:pPr marL="171450" indent="-171450">
              <a:buFont typeface="Arial" panose="020B0604020202020204" pitchFamily="34" charset="0"/>
              <a:buChar char="•"/>
            </a:pPr>
            <a:r>
              <a:rPr lang="en-GB" b="0" dirty="0"/>
              <a:t>The oak leaf cannot be eaten and is for decoration only.</a:t>
            </a:r>
          </a:p>
          <a:p>
            <a:pPr algn="l"/>
            <a:endParaRPr lang="en-GB"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1" dirty="0">
                <a:latin typeface="+mn-lt"/>
                <a:ea typeface="Kozuka Gothic Pro B" pitchFamily="34" charset="-128"/>
              </a:rPr>
              <a:t>Image</a:t>
            </a:r>
            <a:r>
              <a:rPr lang="en-GB" b="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https://search.creativecommons.org/photos/09ccd845-d947-4ba9-b1a2-f682b582c67a</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hlinkClick r:id="rId4"/>
              </a:rPr>
              <a:t>"DSC_8749"</a:t>
            </a:r>
            <a:r>
              <a:rPr lang="en-GB" sz="1200" b="0" i="0" kern="1200" dirty="0">
                <a:solidFill>
                  <a:schemeClr val="tx1"/>
                </a:solidFill>
                <a:effectLst/>
                <a:latin typeface="+mn-lt"/>
                <a:ea typeface="+mn-ea"/>
                <a:cs typeface="+mn-cs"/>
              </a:rPr>
              <a:t> by </a:t>
            </a:r>
            <a:r>
              <a:rPr lang="en-GB" sz="1200" b="0" i="0" u="none" strike="noStrike" kern="1200" dirty="0" err="1">
                <a:solidFill>
                  <a:schemeClr val="tx1"/>
                </a:solidFill>
                <a:effectLst/>
                <a:latin typeface="+mn-lt"/>
                <a:ea typeface="+mn-ea"/>
                <a:cs typeface="+mn-cs"/>
                <a:hlinkClick r:id="rId5"/>
              </a:rPr>
              <a:t>norihito</a:t>
            </a:r>
            <a:r>
              <a:rPr lang="en-GB" sz="1200" b="0" i="0" kern="1200" dirty="0">
                <a:solidFill>
                  <a:schemeClr val="tx1"/>
                </a:solidFill>
                <a:effectLst/>
                <a:latin typeface="+mn-lt"/>
                <a:ea typeface="+mn-ea"/>
                <a:cs typeface="+mn-cs"/>
              </a:rPr>
              <a:t> is licensed under </a:t>
            </a:r>
            <a:r>
              <a:rPr lang="en-GB" sz="1200" b="0" i="0" u="none" strike="noStrike" kern="1200" cap="all" dirty="0">
                <a:solidFill>
                  <a:schemeClr val="tx1"/>
                </a:solidFill>
                <a:effectLst/>
                <a:latin typeface="+mn-lt"/>
                <a:ea typeface="+mn-ea"/>
                <a:cs typeface="+mn-cs"/>
                <a:hlinkClick r:id="rId6"/>
              </a:rPr>
              <a:t>CC BY-NC-ND 2.0 </a:t>
            </a:r>
            <a:endParaRPr lang="en-GB" b="0" dirty="0"/>
          </a:p>
        </p:txBody>
      </p:sp>
      <p:sp>
        <p:nvSpPr>
          <p:cNvPr id="4" name="Slide Number Placeholder 3"/>
          <p:cNvSpPr>
            <a:spLocks noGrp="1"/>
          </p:cNvSpPr>
          <p:nvPr>
            <p:ph type="sldNum" sz="quarter" idx="10"/>
          </p:nvPr>
        </p:nvSpPr>
        <p:spPr/>
        <p:txBody>
          <a:bodyPr/>
          <a:lstStyle/>
          <a:p>
            <a:fld id="{9D1BBD79-A804-45E9-B8E3-9A16A3218D6A}" type="slidenum">
              <a:rPr lang="en-GB" smtClean="0"/>
              <a:t>5</a:t>
            </a:fld>
            <a:endParaRPr lang="en-GB"/>
          </a:p>
        </p:txBody>
      </p:sp>
    </p:spTree>
    <p:extLst>
      <p:ext uri="{BB962C8B-B14F-4D97-AF65-F5344CB8AC3E}">
        <p14:creationId xmlns:p14="http://schemas.microsoft.com/office/powerpoint/2010/main" val="3759214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Tell students</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Koi is a special type of fish in Japan which is seen to be very lucky. </a:t>
            </a:r>
            <a:endParaRPr lang="en-GB" b="1" dirty="0"/>
          </a:p>
          <a:p>
            <a:pPr marL="171450" indent="-171450">
              <a:buFont typeface="Arial" panose="020B0604020202020204" pitchFamily="34" charset="0"/>
              <a:buChar char="•"/>
            </a:pPr>
            <a:r>
              <a:rPr lang="en-GB" dirty="0"/>
              <a:t>Koi </a:t>
            </a:r>
            <a:r>
              <a:rPr lang="en-GB" dirty="0" err="1"/>
              <a:t>nobori</a:t>
            </a:r>
            <a:r>
              <a:rPr lang="en-GB" baseline="0" dirty="0"/>
              <a:t> </a:t>
            </a:r>
            <a:r>
              <a:rPr lang="en-GB" dirty="0"/>
              <a:t>are</a:t>
            </a:r>
            <a:r>
              <a:rPr lang="en-GB" baseline="0" dirty="0"/>
              <a:t> displayed all over Japan in May: in the city, in the countryside, and outside people’s homes if they have a child.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a:t>
            </a:r>
            <a:r>
              <a:rPr lang="en-GB" baseline="0" dirty="0" err="1"/>
              <a:t>Nobori</a:t>
            </a:r>
            <a:r>
              <a:rPr lang="en-GB" baseline="0" dirty="0"/>
              <a:t>’ means flag, banner, or streamer</a:t>
            </a:r>
          </a:p>
          <a:p>
            <a:pPr marL="171450" indent="-171450">
              <a:buFont typeface="Arial" panose="020B0604020202020204" pitchFamily="34" charset="0"/>
              <a:buChar char="•"/>
            </a:pPr>
            <a:r>
              <a:rPr lang="en-GB" baseline="0" dirty="0"/>
              <a:t>When the wind fills the streamers the fish look like they’re swimming in the air. </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latin typeface="Kozuka Gothic Pro R" pitchFamily="34" charset="-128"/>
                <a:ea typeface="Kozuka Gothic Pro R" pitchFamily="34" charset="-128"/>
              </a:rPr>
              <a:t>Ask students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Kozuka Gothic Pro R" pitchFamily="34" charset="-128"/>
                <a:ea typeface="Kozuka Gothic Pro R" pitchFamily="34" charset="-128"/>
              </a:rPr>
              <a:t>Can</a:t>
            </a:r>
            <a:r>
              <a:rPr lang="en-GB" sz="1200" baseline="0" dirty="0">
                <a:latin typeface="Kozuka Gothic Pro R" pitchFamily="34" charset="-128"/>
                <a:ea typeface="Kozuka Gothic Pro R" pitchFamily="34" charset="-128"/>
              </a:rPr>
              <a:t> they remember from the video why the carp fish represents strength for Japanese people?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baseline="0" dirty="0">
                <a:latin typeface="Kozuka Gothic Pro R" pitchFamily="34" charset="-128"/>
                <a:ea typeface="Kozuka Gothic Pro R" pitchFamily="34" charset="-128"/>
              </a:rPr>
              <a:t>Answer</a:t>
            </a:r>
            <a:r>
              <a:rPr lang="en-GB" sz="1200" baseline="0" dirty="0">
                <a:latin typeface="Kozuka Gothic Pro R" pitchFamily="34" charset="-128"/>
                <a:ea typeface="Kozuka Gothic Pro R" pitchFamily="34" charset="-128"/>
              </a:rPr>
              <a:t>: B</a:t>
            </a:r>
            <a:r>
              <a:rPr lang="en-GB" sz="1200" dirty="0">
                <a:latin typeface="Kozuka Gothic Pro R" pitchFamily="34" charset="-128"/>
                <a:ea typeface="Kozuka Gothic Pro R" pitchFamily="34" charset="-128"/>
              </a:rPr>
              <a:t>ecause of its ability to swim upstream against the flow of the water.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Kozuka Gothic Pro R" pitchFamily="34" charset="-128"/>
              <a:ea typeface="Kozuka Gothic Pro R" pitchFamily="34" charset="-128"/>
            </a:endParaRPr>
          </a:p>
          <a:p>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6</a:t>
            </a:fld>
            <a:endParaRPr lang="en-GB"/>
          </a:p>
        </p:txBody>
      </p:sp>
    </p:spTree>
    <p:extLst>
      <p:ext uri="{BB962C8B-B14F-4D97-AF65-F5344CB8AC3E}">
        <p14:creationId xmlns:p14="http://schemas.microsoft.com/office/powerpoint/2010/main" val="2782818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baseline="0" dirty="0">
                <a:latin typeface="Kozuka Gothic Pro R" pitchFamily="34" charset="-128"/>
                <a:ea typeface="Kozuka Gothic Pro R" pitchFamily="34" charset="-128"/>
              </a:rPr>
              <a:t>Tell students</a:t>
            </a:r>
          </a:p>
          <a:p>
            <a:r>
              <a:rPr lang="en-GB" sz="1200" baseline="0" dirty="0">
                <a:latin typeface="Kozuka Gothic Pro R" pitchFamily="34" charset="-128"/>
                <a:ea typeface="Kozuka Gothic Pro R" pitchFamily="34" charset="-128"/>
              </a:rPr>
              <a:t>Traditionally, there is a colourful streamer at the top (the one in this picture is blue only), then the biggest streamer which represents the father is placed at the top, with the streamer that represents the mother underneath, followed by the children. Each additional child streamer may be a different colour. </a:t>
            </a:r>
          </a:p>
          <a:p>
            <a:endParaRPr lang="en-GB" sz="1200" baseline="0" dirty="0">
              <a:latin typeface="Kozuka Gothic Pro R" pitchFamily="34" charset="-128"/>
              <a:ea typeface="Kozuka Gothic Pro R"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baseline="0" dirty="0">
                <a:latin typeface="Kozuka Gothic Pro R" pitchFamily="34" charset="-128"/>
                <a:ea typeface="Kozuka Gothic Pro R" pitchFamily="34" charset="-128"/>
              </a:rPr>
              <a:t>Image: </a:t>
            </a:r>
            <a:r>
              <a:rPr lang="en-GB" sz="1200" b="0" i="0" u="none" strike="noStrike" kern="1200" dirty="0">
                <a:solidFill>
                  <a:schemeClr val="tx1"/>
                </a:solidFill>
                <a:effectLst/>
                <a:latin typeface="+mn-lt"/>
                <a:ea typeface="+mn-ea"/>
                <a:cs typeface="+mn-cs"/>
                <a:hlinkClick r:id="rId3" tooltip="ja:user:663highland"/>
              </a:rPr>
              <a:t>663highland</a:t>
            </a:r>
            <a:r>
              <a:rPr lang="en-GB" sz="1200" b="0" i="0" u="none" strike="noStrike" kern="120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 </a:t>
            </a:r>
            <a:r>
              <a:rPr lang="en-GB" sz="1200" u="sng" kern="1200" dirty="0">
                <a:solidFill>
                  <a:schemeClr val="tx1"/>
                </a:solidFill>
                <a:effectLst/>
                <a:latin typeface="+mn-lt"/>
                <a:ea typeface="+mn-ea"/>
                <a:cs typeface="+mn-cs"/>
                <a:hlinkClick r:id="rId4"/>
              </a:rPr>
              <a:t>CC BY-SA 3.0</a:t>
            </a:r>
            <a:endParaRPr lang="en-GB" sz="1200" u="sng"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u="sng" kern="1200" dirty="0">
                <a:solidFill>
                  <a:schemeClr val="tx1"/>
                </a:solidFill>
                <a:effectLst/>
                <a:latin typeface="+mn-lt"/>
                <a:ea typeface="+mn-ea"/>
                <a:cs typeface="+mn-cs"/>
                <a:hlinkClick r:id="rId5"/>
              </a:rPr>
              <a:t>https://commons.wikimedia.org/wiki/File:150425_Koinobori_Chizu_Tottori_pref_Japan01bs.jpg</a:t>
            </a:r>
            <a:endParaRPr lang="en-GB" sz="1200" kern="1200" dirty="0">
              <a:solidFill>
                <a:schemeClr val="tx1"/>
              </a:solidFill>
              <a:effectLst/>
              <a:latin typeface="+mn-lt"/>
              <a:ea typeface="+mn-ea"/>
              <a:cs typeface="+mn-cs"/>
            </a:endParaRPr>
          </a:p>
          <a:p>
            <a:endParaRPr lang="en-GB" sz="1200" dirty="0">
              <a:latin typeface="Kozuka Gothic Pro R" pitchFamily="34" charset="-128"/>
              <a:ea typeface="Kozuka Gothic Pro R" pitchFamily="34" charset="-128"/>
            </a:endParaRPr>
          </a:p>
        </p:txBody>
      </p:sp>
      <p:sp>
        <p:nvSpPr>
          <p:cNvPr id="4" name="Slide Number Placeholder 3"/>
          <p:cNvSpPr>
            <a:spLocks noGrp="1"/>
          </p:cNvSpPr>
          <p:nvPr>
            <p:ph type="sldNum" sz="quarter" idx="10"/>
          </p:nvPr>
        </p:nvSpPr>
        <p:spPr/>
        <p:txBody>
          <a:bodyPr/>
          <a:lstStyle/>
          <a:p>
            <a:fld id="{9D1BBD79-A804-45E9-B8E3-9A16A3218D6A}" type="slidenum">
              <a:rPr lang="en-GB" smtClean="0"/>
              <a:t>7</a:t>
            </a:fld>
            <a:endParaRPr lang="en-GB"/>
          </a:p>
        </p:txBody>
      </p:sp>
    </p:spTree>
    <p:extLst>
      <p:ext uri="{BB962C8B-B14F-4D97-AF65-F5344CB8AC3E}">
        <p14:creationId xmlns:p14="http://schemas.microsoft.com/office/powerpoint/2010/main" val="4203274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9D1BBD79-A804-45E9-B8E3-9A16A3218D6A}" type="slidenum">
              <a:rPr lang="en-GB" smtClean="0"/>
              <a:t>8</a:t>
            </a:fld>
            <a:endParaRPr lang="en-GB"/>
          </a:p>
        </p:txBody>
      </p:sp>
    </p:spTree>
    <p:extLst>
      <p:ext uri="{BB962C8B-B14F-4D97-AF65-F5344CB8AC3E}">
        <p14:creationId xmlns:p14="http://schemas.microsoft.com/office/powerpoint/2010/main" val="4256047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Teacher’s Note: </a:t>
            </a:r>
          </a:p>
          <a:p>
            <a:pPr marL="171450" indent="-171450">
              <a:buFont typeface="Arial" panose="020B0604020202020204" pitchFamily="34" charset="0"/>
              <a:buChar char="•"/>
            </a:pPr>
            <a:r>
              <a:rPr lang="en-GB" b="0" dirty="0"/>
              <a:t>Tell students to imagine their hand is a big brush</a:t>
            </a:r>
            <a:r>
              <a:rPr lang="en-GB" b="0" baseline="0" dirty="0"/>
              <a:t> and they are painting the kanji.</a:t>
            </a:r>
          </a:p>
          <a:p>
            <a:pPr marL="171450" indent="-171450">
              <a:buFont typeface="Arial" panose="020B0604020202020204" pitchFamily="34" charset="0"/>
              <a:buChar char="•"/>
            </a:pPr>
            <a:r>
              <a:rPr lang="en-GB" b="0" baseline="0" dirty="0"/>
              <a:t>Tell students to make the movements slow and controlled with deep breaths. </a:t>
            </a:r>
          </a:p>
          <a:p>
            <a:pPr marL="171450" indent="-171450">
              <a:buFont typeface="Arial" panose="020B0604020202020204" pitchFamily="34" charset="0"/>
              <a:buChar char="•"/>
            </a:pPr>
            <a:r>
              <a:rPr lang="en-GB" b="0" baseline="0" dirty="0"/>
              <a:t>Experiment with the size, try making small and very large movements. </a:t>
            </a:r>
          </a:p>
          <a:p>
            <a:endParaRPr lang="en-GB" dirty="0"/>
          </a:p>
          <a:p>
            <a:r>
              <a:rPr lang="en-GB" dirty="0"/>
              <a:t>Graphic copyright</a:t>
            </a:r>
            <a:r>
              <a:rPr lang="en-GB" baseline="0" dirty="0"/>
              <a:t> of the </a:t>
            </a:r>
            <a:r>
              <a:rPr lang="en-GB" baseline="0" dirty="0" err="1"/>
              <a:t>Yamasa</a:t>
            </a:r>
            <a:r>
              <a:rPr lang="en-GB" baseline="0" dirty="0"/>
              <a:t> Institute’s Kanji Dictionary: </a:t>
            </a:r>
            <a:r>
              <a:rPr lang="en-GB" dirty="0">
                <a:hlinkClick r:id="rId3"/>
              </a:rPr>
              <a:t>https://www.yamasa.org/ocjs/kanjidic.nsf/SearchKanji3?OpenForm</a:t>
            </a:r>
            <a:r>
              <a:rPr lang="en-GB" dirty="0"/>
              <a:t> </a:t>
            </a:r>
          </a:p>
        </p:txBody>
      </p:sp>
      <p:sp>
        <p:nvSpPr>
          <p:cNvPr id="4" name="Slide Number Placeholder 3"/>
          <p:cNvSpPr>
            <a:spLocks noGrp="1"/>
          </p:cNvSpPr>
          <p:nvPr>
            <p:ph type="sldNum" sz="quarter" idx="10"/>
          </p:nvPr>
        </p:nvSpPr>
        <p:spPr/>
        <p:txBody>
          <a:bodyPr/>
          <a:lstStyle/>
          <a:p>
            <a:fld id="{9D1BBD79-A804-45E9-B8E3-9A16A3218D6A}" type="slidenum">
              <a:rPr lang="en-GB" smtClean="0"/>
              <a:t>9</a:t>
            </a:fld>
            <a:endParaRPr lang="en-GB"/>
          </a:p>
        </p:txBody>
      </p:sp>
    </p:spTree>
    <p:extLst>
      <p:ext uri="{BB962C8B-B14F-4D97-AF65-F5344CB8AC3E}">
        <p14:creationId xmlns:p14="http://schemas.microsoft.com/office/powerpoint/2010/main" val="4256047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B580F81-5037-4719-853E-84CE78C82F8A}" type="datetime1">
              <a:rPr lang="en-GB" smtClean="0"/>
              <a:t>01/05/2020</a:t>
            </a:fld>
            <a:endParaRPr lang="en-GB"/>
          </a:p>
        </p:txBody>
      </p:sp>
      <p:sp>
        <p:nvSpPr>
          <p:cNvPr id="5" name="Footer Placeholder 4"/>
          <p:cNvSpPr>
            <a:spLocks noGrp="1"/>
          </p:cNvSpPr>
          <p:nvPr>
            <p:ph type="ftr" sz="quarter" idx="11"/>
          </p:nvPr>
        </p:nvSpPr>
        <p:spPr/>
        <p:txBody>
          <a:bodyPr/>
          <a:lstStyle/>
          <a:p>
            <a:r>
              <a:rPr lang="en-GB"/>
              <a:t>©The Japan Society with Katy Simpson</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106900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39CBF8B-3B74-477D-86B5-060B8F2DD058}" type="datetime1">
              <a:rPr lang="en-GB" smtClean="0"/>
              <a:t>01/05/2020</a:t>
            </a:fld>
            <a:endParaRPr lang="en-GB"/>
          </a:p>
        </p:txBody>
      </p:sp>
      <p:sp>
        <p:nvSpPr>
          <p:cNvPr id="5" name="Footer Placeholder 4"/>
          <p:cNvSpPr>
            <a:spLocks noGrp="1"/>
          </p:cNvSpPr>
          <p:nvPr>
            <p:ph type="ftr" sz="quarter" idx="11"/>
          </p:nvPr>
        </p:nvSpPr>
        <p:spPr/>
        <p:txBody>
          <a:bodyPr/>
          <a:lstStyle/>
          <a:p>
            <a:r>
              <a:rPr lang="en-GB"/>
              <a:t>©The Japan Society with Katy Simpson</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1897715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9F5C149-6A72-4E3C-808C-C670C11585E4}" type="datetime1">
              <a:rPr lang="en-GB" smtClean="0"/>
              <a:t>01/05/2020</a:t>
            </a:fld>
            <a:endParaRPr lang="en-GB"/>
          </a:p>
        </p:txBody>
      </p:sp>
      <p:sp>
        <p:nvSpPr>
          <p:cNvPr id="5" name="Footer Placeholder 4"/>
          <p:cNvSpPr>
            <a:spLocks noGrp="1"/>
          </p:cNvSpPr>
          <p:nvPr>
            <p:ph type="ftr" sz="quarter" idx="11"/>
          </p:nvPr>
        </p:nvSpPr>
        <p:spPr/>
        <p:txBody>
          <a:bodyPr/>
          <a:lstStyle/>
          <a:p>
            <a:r>
              <a:rPr lang="en-GB"/>
              <a:t>©The Japan Society with Katy Simpson</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625688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0719DFA-3B99-431A-ACBA-74422A47AA59}" type="datetime1">
              <a:rPr lang="en-GB" smtClean="0"/>
              <a:t>01/05/2020</a:t>
            </a:fld>
            <a:endParaRPr lang="en-GB"/>
          </a:p>
        </p:txBody>
      </p:sp>
      <p:sp>
        <p:nvSpPr>
          <p:cNvPr id="5" name="Footer Placeholder 4"/>
          <p:cNvSpPr>
            <a:spLocks noGrp="1"/>
          </p:cNvSpPr>
          <p:nvPr>
            <p:ph type="ftr" sz="quarter" idx="11"/>
          </p:nvPr>
        </p:nvSpPr>
        <p:spPr/>
        <p:txBody>
          <a:bodyPr/>
          <a:lstStyle/>
          <a:p>
            <a:r>
              <a:rPr lang="en-GB"/>
              <a:t>©The Japan Society with Katy Simpson</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181620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1B4BE8-4F27-4F34-886B-AF7124381144}" type="datetime1">
              <a:rPr lang="en-GB" smtClean="0"/>
              <a:t>01/05/2020</a:t>
            </a:fld>
            <a:endParaRPr lang="en-GB"/>
          </a:p>
        </p:txBody>
      </p:sp>
      <p:sp>
        <p:nvSpPr>
          <p:cNvPr id="5" name="Footer Placeholder 4"/>
          <p:cNvSpPr>
            <a:spLocks noGrp="1"/>
          </p:cNvSpPr>
          <p:nvPr>
            <p:ph type="ftr" sz="quarter" idx="11"/>
          </p:nvPr>
        </p:nvSpPr>
        <p:spPr/>
        <p:txBody>
          <a:bodyPr/>
          <a:lstStyle/>
          <a:p>
            <a:r>
              <a:rPr lang="en-GB"/>
              <a:t>©The Japan Society with Katy Simpson</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931170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8817219-939F-4132-A88A-2ABCA535AA1F}" type="datetime1">
              <a:rPr lang="en-GB" smtClean="0"/>
              <a:t>01/05/2020</a:t>
            </a:fld>
            <a:endParaRPr lang="en-GB"/>
          </a:p>
        </p:txBody>
      </p:sp>
      <p:sp>
        <p:nvSpPr>
          <p:cNvPr id="6" name="Footer Placeholder 5"/>
          <p:cNvSpPr>
            <a:spLocks noGrp="1"/>
          </p:cNvSpPr>
          <p:nvPr>
            <p:ph type="ftr" sz="quarter" idx="11"/>
          </p:nvPr>
        </p:nvSpPr>
        <p:spPr/>
        <p:txBody>
          <a:bodyPr/>
          <a:lstStyle/>
          <a:p>
            <a:r>
              <a:rPr lang="en-GB"/>
              <a:t>©The Japan Society with Katy Simpson</a:t>
            </a:r>
          </a:p>
        </p:txBody>
      </p:sp>
      <p:sp>
        <p:nvSpPr>
          <p:cNvPr id="7" name="Slide Number Placeholder 6"/>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586432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F3871B4-4294-4155-995C-7B9F666F1859}" type="datetime1">
              <a:rPr lang="en-GB" smtClean="0"/>
              <a:t>01/05/2020</a:t>
            </a:fld>
            <a:endParaRPr lang="en-GB"/>
          </a:p>
        </p:txBody>
      </p:sp>
      <p:sp>
        <p:nvSpPr>
          <p:cNvPr id="8" name="Footer Placeholder 7"/>
          <p:cNvSpPr>
            <a:spLocks noGrp="1"/>
          </p:cNvSpPr>
          <p:nvPr>
            <p:ph type="ftr" sz="quarter" idx="11"/>
          </p:nvPr>
        </p:nvSpPr>
        <p:spPr/>
        <p:txBody>
          <a:bodyPr/>
          <a:lstStyle/>
          <a:p>
            <a:r>
              <a:rPr lang="en-GB"/>
              <a:t>©The Japan Society with Katy Simpson</a:t>
            </a:r>
          </a:p>
        </p:txBody>
      </p:sp>
      <p:sp>
        <p:nvSpPr>
          <p:cNvPr id="9" name="Slide Number Placeholder 8"/>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799221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3E378F0-854E-4F4C-8E48-9A6001EF5ACA}" type="datetime1">
              <a:rPr lang="en-GB" smtClean="0"/>
              <a:t>01/05/2020</a:t>
            </a:fld>
            <a:endParaRPr lang="en-GB"/>
          </a:p>
        </p:txBody>
      </p:sp>
      <p:sp>
        <p:nvSpPr>
          <p:cNvPr id="4" name="Footer Placeholder 3"/>
          <p:cNvSpPr>
            <a:spLocks noGrp="1"/>
          </p:cNvSpPr>
          <p:nvPr>
            <p:ph type="ftr" sz="quarter" idx="11"/>
          </p:nvPr>
        </p:nvSpPr>
        <p:spPr/>
        <p:txBody>
          <a:bodyPr/>
          <a:lstStyle/>
          <a:p>
            <a:r>
              <a:rPr lang="en-GB"/>
              <a:t>©The Japan Society with Katy Simpson</a:t>
            </a:r>
          </a:p>
        </p:txBody>
      </p:sp>
      <p:sp>
        <p:nvSpPr>
          <p:cNvPr id="5" name="Slide Number Placeholder 4"/>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49879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960525-77E4-454F-BC98-239249500BCD}" type="datetime1">
              <a:rPr lang="en-GB" smtClean="0"/>
              <a:t>01/05/2020</a:t>
            </a:fld>
            <a:endParaRPr lang="en-GB"/>
          </a:p>
        </p:txBody>
      </p:sp>
      <p:sp>
        <p:nvSpPr>
          <p:cNvPr id="3" name="Footer Placeholder 2"/>
          <p:cNvSpPr>
            <a:spLocks noGrp="1"/>
          </p:cNvSpPr>
          <p:nvPr>
            <p:ph type="ftr" sz="quarter" idx="11"/>
          </p:nvPr>
        </p:nvSpPr>
        <p:spPr/>
        <p:txBody>
          <a:bodyPr/>
          <a:lstStyle/>
          <a:p>
            <a:r>
              <a:rPr lang="en-GB"/>
              <a:t>©The Japan Society with Katy Simpson</a:t>
            </a:r>
          </a:p>
        </p:txBody>
      </p:sp>
      <p:sp>
        <p:nvSpPr>
          <p:cNvPr id="4" name="Slide Number Placeholder 3"/>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4057284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671D5C-F804-476B-806B-8751DBC76622}" type="datetime1">
              <a:rPr lang="en-GB" smtClean="0"/>
              <a:t>01/05/2020</a:t>
            </a:fld>
            <a:endParaRPr lang="en-GB"/>
          </a:p>
        </p:txBody>
      </p:sp>
      <p:sp>
        <p:nvSpPr>
          <p:cNvPr id="6" name="Footer Placeholder 5"/>
          <p:cNvSpPr>
            <a:spLocks noGrp="1"/>
          </p:cNvSpPr>
          <p:nvPr>
            <p:ph type="ftr" sz="quarter" idx="11"/>
          </p:nvPr>
        </p:nvSpPr>
        <p:spPr/>
        <p:txBody>
          <a:bodyPr/>
          <a:lstStyle/>
          <a:p>
            <a:r>
              <a:rPr lang="en-GB"/>
              <a:t>©The Japan Society with Katy Simpson</a:t>
            </a:r>
          </a:p>
        </p:txBody>
      </p:sp>
      <p:sp>
        <p:nvSpPr>
          <p:cNvPr id="7" name="Slide Number Placeholder 6"/>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462756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FC8F3A-3B1F-412A-907B-6F7CD600A09C}" type="datetime1">
              <a:rPr lang="en-GB" smtClean="0"/>
              <a:t>01/05/2020</a:t>
            </a:fld>
            <a:endParaRPr lang="en-GB"/>
          </a:p>
        </p:txBody>
      </p:sp>
      <p:sp>
        <p:nvSpPr>
          <p:cNvPr id="6" name="Footer Placeholder 5"/>
          <p:cNvSpPr>
            <a:spLocks noGrp="1"/>
          </p:cNvSpPr>
          <p:nvPr>
            <p:ph type="ftr" sz="quarter" idx="11"/>
          </p:nvPr>
        </p:nvSpPr>
        <p:spPr/>
        <p:txBody>
          <a:bodyPr/>
          <a:lstStyle/>
          <a:p>
            <a:r>
              <a:rPr lang="en-GB"/>
              <a:t>©The Japan Society with Katy Simpson</a:t>
            </a:r>
          </a:p>
        </p:txBody>
      </p:sp>
      <p:sp>
        <p:nvSpPr>
          <p:cNvPr id="7" name="Slide Number Placeholder 6"/>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797044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37E47F-D854-4325-A1CE-10C73840920D}" type="datetime1">
              <a:rPr lang="en-GB" smtClean="0"/>
              <a:t>01/05/2020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©The Japan Society with Katy Simpson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27D4DA-CA93-4100-9923-91CA0C97AC6D}" type="slidenum">
              <a:rPr lang="en-GB" smtClean="0"/>
              <a:t>‹#›</a:t>
            </a:fld>
            <a:endParaRPr lang="en-GB"/>
          </a:p>
        </p:txBody>
      </p:sp>
    </p:spTree>
    <p:extLst>
      <p:ext uri="{BB962C8B-B14F-4D97-AF65-F5344CB8AC3E}">
        <p14:creationId xmlns:p14="http://schemas.microsoft.com/office/powerpoint/2010/main" val="3335166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youtube.com/watch?v=0gdS4VSbRbU&amp;t=27s" TargetMode="Externa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youtube.com/watch?v=BVivjZdIha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jpe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s://www.flickr.com/photos/77074753@N00" TargetMode="External"/><Relationship Id="rId4" Type="http://schemas.openxmlformats.org/officeDocument/2006/relationships/hyperlink" Target="https://www.flickr.com/photos/77074753@N00/5689767796"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creativecommons.org/licenses/by-sa/3.0/deed.en" TargetMode="External"/><Relationship Id="rId5" Type="http://schemas.openxmlformats.org/officeDocument/2006/relationships/hyperlink" Target="https://ja.wikipedia.org/wiki/user:663highland" TargetMode="Externa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Z:\Education\Resources\RESOURCE PROJECT 2019\Phase 1\3. Katy Simpson\Images\Kodomo no hi\03_koinobori_fuji001.jpg"/>
          <p:cNvPicPr>
            <a:picLocks noChangeAspect="1" noChangeArrowheads="1"/>
          </p:cNvPicPr>
          <p:nvPr/>
        </p:nvPicPr>
        <p:blipFill rotWithShape="1">
          <a:blip r:embed="rId3">
            <a:extLst>
              <a:ext uri="{28A0092B-C50C-407E-A947-70E740481C1C}">
                <a14:useLocalDpi xmlns:a14="http://schemas.microsoft.com/office/drawing/2010/main" val="0"/>
              </a:ext>
            </a:extLst>
          </a:blip>
          <a:srcRect l="11352"/>
          <a:stretch/>
        </p:blipFill>
        <p:spPr bwMode="auto">
          <a:xfrm>
            <a:off x="0" y="-33288"/>
            <a:ext cx="9163450" cy="68912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5225" y="345745"/>
            <a:ext cx="1233488" cy="1233488"/>
          </a:xfrm>
          <a:prstGeom prst="rect">
            <a:avLst/>
          </a:prstGeom>
        </p:spPr>
      </p:pic>
      <p:sp>
        <p:nvSpPr>
          <p:cNvPr id="11" name="TextBox 10"/>
          <p:cNvSpPr txBox="1"/>
          <p:nvPr/>
        </p:nvSpPr>
        <p:spPr>
          <a:xfrm>
            <a:off x="179512" y="318481"/>
            <a:ext cx="5184576" cy="830997"/>
          </a:xfrm>
          <a:prstGeom prst="rect">
            <a:avLst/>
          </a:prstGeom>
          <a:noFill/>
          <a:ln>
            <a:noFill/>
          </a:ln>
        </p:spPr>
        <p:txBody>
          <a:bodyPr wrap="square" rtlCol="0">
            <a:spAutoFit/>
          </a:bodyPr>
          <a:lstStyle/>
          <a:p>
            <a:pPr algn="ctr"/>
            <a:r>
              <a:rPr lang="en-GB" sz="4800" b="1" dirty="0">
                <a:solidFill>
                  <a:srgbClr val="FF0000"/>
                </a:solidFill>
                <a:latin typeface="Kristen ITC" panose="03050502040202030202" pitchFamily="66" charset="0"/>
                <a:ea typeface="Kozuka Gothic Pro B" pitchFamily="34" charset="-128"/>
              </a:rPr>
              <a:t>Children’s Day</a:t>
            </a:r>
            <a:endParaRPr lang="en-GB" sz="4000" b="1" dirty="0">
              <a:solidFill>
                <a:srgbClr val="FF0000"/>
              </a:solidFill>
              <a:latin typeface="Kristen ITC" panose="03050502040202030202" pitchFamily="66" charset="0"/>
              <a:ea typeface="Kozuka Gothic Pro B" pitchFamily="34" charset="-128"/>
            </a:endParaRPr>
          </a:p>
        </p:txBody>
      </p:sp>
      <p:sp>
        <p:nvSpPr>
          <p:cNvPr id="2" name="Footer Placeholder 1"/>
          <p:cNvSpPr>
            <a:spLocks noGrp="1"/>
          </p:cNvSpPr>
          <p:nvPr>
            <p:ph type="ftr" sz="quarter" idx="11"/>
          </p:nvPr>
        </p:nvSpPr>
        <p:spPr/>
        <p:txBody>
          <a:bodyPr/>
          <a:lstStyle/>
          <a:p>
            <a:r>
              <a:rPr lang="en-GB"/>
              <a:t>©The Japan Society with Katy Simpson</a:t>
            </a:r>
          </a:p>
        </p:txBody>
      </p:sp>
      <p:sp>
        <p:nvSpPr>
          <p:cNvPr id="3" name="Slide Number Placeholder 2"/>
          <p:cNvSpPr>
            <a:spLocks noGrp="1"/>
          </p:cNvSpPr>
          <p:nvPr>
            <p:ph type="sldNum" sz="quarter" idx="12"/>
          </p:nvPr>
        </p:nvSpPr>
        <p:spPr/>
        <p:txBody>
          <a:bodyPr/>
          <a:lstStyle/>
          <a:p>
            <a:fld id="{7627D4DA-CA93-4100-9923-91CA0C97AC6D}" type="slidenum">
              <a:rPr lang="en-GB" smtClean="0"/>
              <a:t>1</a:t>
            </a:fld>
            <a:endParaRPr lang="en-GB"/>
          </a:p>
        </p:txBody>
      </p:sp>
    </p:spTree>
    <p:extLst>
      <p:ext uri="{BB962C8B-B14F-4D97-AF65-F5344CB8AC3E}">
        <p14:creationId xmlns:p14="http://schemas.microsoft.com/office/powerpoint/2010/main" val="271753549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87A7-DF65-4C29-B52E-D10610C1531D}"/>
              </a:ext>
            </a:extLst>
          </p:cNvPr>
          <p:cNvSpPr>
            <a:spLocks noGrp="1"/>
          </p:cNvSpPr>
          <p:nvPr>
            <p:ph idx="1"/>
          </p:nvPr>
        </p:nvSpPr>
        <p:spPr>
          <a:xfrm>
            <a:off x="611560" y="1759329"/>
            <a:ext cx="7920880" cy="2520280"/>
          </a:xfrm>
        </p:spPr>
        <p:txBody>
          <a:bodyPr>
            <a:noAutofit/>
          </a:bodyPr>
          <a:lstStyle/>
          <a:p>
            <a:pPr marL="0" indent="0" algn="ctr">
              <a:buNone/>
            </a:pPr>
            <a:r>
              <a:rPr lang="en-GB" sz="2800" dirty="0">
                <a:latin typeface="Kozuka Gothic Pro R" pitchFamily="34" charset="-128"/>
                <a:ea typeface="Kozuka Gothic Pro R" pitchFamily="34" charset="-128"/>
              </a:rPr>
              <a:t>Hang your koi nobori up for display.</a:t>
            </a:r>
          </a:p>
          <a:p>
            <a:pPr marL="0" indent="0" algn="ctr">
              <a:buNone/>
            </a:pPr>
            <a:endParaRPr lang="en-GB" sz="1600" dirty="0">
              <a:latin typeface="Kozuka Gothic Pro R" pitchFamily="34" charset="-128"/>
              <a:ea typeface="Kozuka Gothic Pro R" pitchFamily="34" charset="-128"/>
            </a:endParaRPr>
          </a:p>
          <a:p>
            <a:pPr marL="0" indent="0" algn="ctr">
              <a:buNone/>
            </a:pPr>
            <a:r>
              <a:rPr lang="en-GB" sz="2800" dirty="0">
                <a:latin typeface="Kozuka Gothic Pro R" pitchFamily="34" charset="-128"/>
                <a:ea typeface="Kozuka Gothic Pro R" pitchFamily="34" charset="-128"/>
              </a:rPr>
              <a:t>Try putting them in the traditional order you would see in Japan or another way.</a:t>
            </a:r>
          </a:p>
          <a:p>
            <a:pPr marL="0" indent="0" algn="ctr">
              <a:buNone/>
            </a:pPr>
            <a:endParaRPr lang="en-GB" sz="2800" dirty="0">
              <a:latin typeface="Kozuka Gothic Pro R" pitchFamily="34" charset="-128"/>
              <a:ea typeface="Kozuka Gothic Pro R" pitchFamily="34" charset="-128"/>
            </a:endParaRPr>
          </a:p>
          <a:p>
            <a:pPr marL="0" indent="0" algn="ctr">
              <a:buNone/>
            </a:pPr>
            <a:endParaRPr lang="en-GB" sz="2800" dirty="0">
              <a:latin typeface="Kozuka Gothic Pro R" pitchFamily="34" charset="-128"/>
              <a:ea typeface="Kozuka Gothic Pro R" pitchFamily="34" charset="-128"/>
            </a:endParaRPr>
          </a:p>
        </p:txBody>
      </p:sp>
      <p:sp>
        <p:nvSpPr>
          <p:cNvPr id="6" name="Footer Placeholder 5"/>
          <p:cNvSpPr>
            <a:spLocks noGrp="1"/>
          </p:cNvSpPr>
          <p:nvPr>
            <p:ph type="ftr" sz="quarter" idx="11"/>
          </p:nvPr>
        </p:nvSpPr>
        <p:spPr/>
        <p:txBody>
          <a:bodyPr/>
          <a:lstStyle/>
          <a:p>
            <a:r>
              <a:rPr lang="en-GB">
                <a:solidFill>
                  <a:schemeClr val="bg1"/>
                </a:solidFill>
              </a:rPr>
              <a:t>©The Japan Society with Katy Simpson</a:t>
            </a:r>
            <a:endParaRPr lang="en-GB" dirty="0">
              <a:solidFill>
                <a:schemeClr val="bg1"/>
              </a:solidFill>
            </a:endParaRPr>
          </a:p>
        </p:txBody>
      </p:sp>
      <p:sp>
        <p:nvSpPr>
          <p:cNvPr id="3" name="Slide Number Placeholder 2"/>
          <p:cNvSpPr>
            <a:spLocks noGrp="1"/>
          </p:cNvSpPr>
          <p:nvPr>
            <p:ph type="sldNum" sz="quarter" idx="12"/>
          </p:nvPr>
        </p:nvSpPr>
        <p:spPr/>
        <p:txBody>
          <a:bodyPr/>
          <a:lstStyle/>
          <a:p>
            <a:fld id="{7627D4DA-CA93-4100-9923-91CA0C97AC6D}" type="slidenum">
              <a:rPr lang="en-GB" smtClean="0"/>
              <a:t>10</a:t>
            </a:fld>
            <a:endParaRPr lang="en-GB"/>
          </a:p>
        </p:txBody>
      </p:sp>
      <p:sp>
        <p:nvSpPr>
          <p:cNvPr id="7" name="Rectangle 6"/>
          <p:cNvSpPr/>
          <p:nvPr/>
        </p:nvSpPr>
        <p:spPr>
          <a:xfrm>
            <a:off x="0" y="6381328"/>
            <a:ext cx="9144000" cy="476672"/>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1" name="TextBox 10"/>
          <p:cNvSpPr txBox="1"/>
          <p:nvPr/>
        </p:nvSpPr>
        <p:spPr>
          <a:xfrm>
            <a:off x="366079" y="546990"/>
            <a:ext cx="7230257" cy="707886"/>
          </a:xfrm>
          <a:prstGeom prst="rect">
            <a:avLst/>
          </a:prstGeom>
          <a:noFill/>
          <a:ln>
            <a:noFill/>
          </a:ln>
        </p:spPr>
        <p:txBody>
          <a:bodyPr wrap="square" rtlCol="0">
            <a:spAutoFit/>
          </a:bodyPr>
          <a:lstStyle/>
          <a:p>
            <a:r>
              <a:rPr lang="en-GB" sz="4000" b="1" dirty="0">
                <a:solidFill>
                  <a:srgbClr val="FF0000"/>
                </a:solidFill>
                <a:latin typeface="Kristen ITC" panose="03050502040202030202" pitchFamily="66" charset="0"/>
                <a:ea typeface="Kozuka Gothic Pro B" pitchFamily="34" charset="-128"/>
              </a:rPr>
              <a:t>Design your Koi </a:t>
            </a:r>
            <a:r>
              <a:rPr lang="en-GB" sz="4000" b="1" dirty="0" err="1">
                <a:solidFill>
                  <a:srgbClr val="FF0000"/>
                </a:solidFill>
                <a:latin typeface="Kristen ITC" panose="03050502040202030202" pitchFamily="66" charset="0"/>
                <a:ea typeface="Kozuka Gothic Pro B" pitchFamily="34" charset="-128"/>
              </a:rPr>
              <a:t>Nobori</a:t>
            </a:r>
            <a:endParaRPr lang="en-GB" sz="4000" b="1" dirty="0">
              <a:solidFill>
                <a:srgbClr val="FF0000"/>
              </a:solidFill>
              <a:latin typeface="Kristen ITC" panose="03050502040202030202" pitchFamily="66" charset="0"/>
              <a:ea typeface="Kozuka Gothic Pro B" pitchFamily="34" charset="-128"/>
            </a:endParaRPr>
          </a:p>
        </p:txBody>
      </p:sp>
      <p:sp>
        <p:nvSpPr>
          <p:cNvPr id="9" name="Footer Placeholder 1"/>
          <p:cNvSpPr txBox="1">
            <a:spLocks/>
          </p:cNvSpPr>
          <p:nvPr/>
        </p:nvSpPr>
        <p:spPr>
          <a:xfrm>
            <a:off x="3276600" y="65087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chemeClr val="bg1"/>
                </a:solidFill>
              </a:rPr>
              <a:t>©The Japan Society with Katy Simpson</a:t>
            </a:r>
            <a:endParaRPr lang="en-GB" dirty="0">
              <a:solidFill>
                <a:schemeClr val="bg1"/>
              </a:solidFill>
            </a:endParaRPr>
          </a:p>
        </p:txBody>
      </p:sp>
      <p:pic>
        <p:nvPicPr>
          <p:cNvPr id="13" name="Picture 12"/>
          <p:cNvPicPr/>
          <p:nvPr/>
        </p:nvPicPr>
        <p:blipFill>
          <a:blip r:embed="rId3" cstate="print">
            <a:extLst>
              <a:ext uri="{28A0092B-C50C-407E-A947-70E740481C1C}">
                <a14:useLocalDpi xmlns:a14="http://schemas.microsoft.com/office/drawing/2010/main" val="0"/>
              </a:ext>
            </a:extLst>
          </a:blip>
          <a:stretch>
            <a:fillRect/>
          </a:stretch>
        </p:blipFill>
        <p:spPr>
          <a:xfrm>
            <a:off x="7596336" y="608546"/>
            <a:ext cx="850900" cy="8509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5003" y="4853312"/>
            <a:ext cx="1333566" cy="1478954"/>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040" y="4221088"/>
            <a:ext cx="1908468" cy="2116532"/>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8460" y="4882903"/>
            <a:ext cx="1333566" cy="1478954"/>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5" y="3999009"/>
            <a:ext cx="2108715" cy="2338611"/>
          </a:xfrm>
          <a:prstGeom prst="rect">
            <a:avLst/>
          </a:prstGeom>
        </p:spPr>
      </p:pic>
    </p:spTree>
    <p:extLst>
      <p:ext uri="{BB962C8B-B14F-4D97-AF65-F5344CB8AC3E}">
        <p14:creationId xmlns:p14="http://schemas.microsoft.com/office/powerpoint/2010/main" val="242293244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886E5A2-9404-4F61-B171-78E5F95887B7}"/>
              </a:ext>
            </a:extLst>
          </p:cNvPr>
          <p:cNvSpPr>
            <a:spLocks noGrp="1"/>
          </p:cNvSpPr>
          <p:nvPr>
            <p:ph idx="1"/>
          </p:nvPr>
        </p:nvSpPr>
        <p:spPr>
          <a:xfrm>
            <a:off x="395536" y="1472229"/>
            <a:ext cx="8229600" cy="4525963"/>
          </a:xfrm>
        </p:spPr>
        <p:txBody>
          <a:bodyPr/>
          <a:lstStyle/>
          <a:p>
            <a:pPr marL="0" indent="0" algn="ctr">
              <a:buNone/>
            </a:pPr>
            <a:r>
              <a:rPr lang="en-GB" sz="2400" dirty="0">
                <a:latin typeface="Kozuka Gothic Pro R" pitchFamily="34" charset="-128"/>
                <a:ea typeface="Kozuka Gothic Pro R" pitchFamily="34" charset="-128"/>
              </a:rPr>
              <a:t>Label your koi nobori with the Japanese words </a:t>
            </a:r>
          </a:p>
          <a:p>
            <a:pPr marL="0" indent="0" algn="ctr">
              <a:buNone/>
            </a:pPr>
            <a:r>
              <a:rPr lang="en-GB" sz="2400" dirty="0">
                <a:latin typeface="Kozuka Gothic Pro R" pitchFamily="34" charset="-128"/>
                <a:ea typeface="Kozuka Gothic Pro R" pitchFamily="34" charset="-128"/>
              </a:rPr>
              <a:t>for colours and family members</a:t>
            </a:r>
          </a:p>
          <a:p>
            <a:endParaRPr lang="en-GB" dirty="0">
              <a:latin typeface="Kozuka Gothic Pro R" pitchFamily="34" charset="-128"/>
              <a:ea typeface="Kozuka Gothic Pro R" pitchFamily="34" charset="-128"/>
            </a:endParaRPr>
          </a:p>
        </p:txBody>
      </p:sp>
      <p:sp>
        <p:nvSpPr>
          <p:cNvPr id="6" name="Footer Placeholder 5"/>
          <p:cNvSpPr>
            <a:spLocks noGrp="1"/>
          </p:cNvSpPr>
          <p:nvPr>
            <p:ph type="ftr" sz="quarter" idx="11"/>
          </p:nvPr>
        </p:nvSpPr>
        <p:spPr/>
        <p:txBody>
          <a:bodyPr/>
          <a:lstStyle/>
          <a:p>
            <a:r>
              <a:rPr lang="en-GB">
                <a:solidFill>
                  <a:schemeClr val="bg1"/>
                </a:solidFill>
              </a:rPr>
              <a:t>©The Japan Society with Katy Simpson</a:t>
            </a:r>
            <a:endParaRPr lang="en-GB" dirty="0">
              <a:solidFill>
                <a:schemeClr val="bg1"/>
              </a:solidFill>
            </a:endParaRPr>
          </a:p>
        </p:txBody>
      </p:sp>
      <p:sp>
        <p:nvSpPr>
          <p:cNvPr id="3" name="Slide Number Placeholder 2"/>
          <p:cNvSpPr>
            <a:spLocks noGrp="1"/>
          </p:cNvSpPr>
          <p:nvPr>
            <p:ph type="sldNum" sz="quarter" idx="12"/>
          </p:nvPr>
        </p:nvSpPr>
        <p:spPr/>
        <p:txBody>
          <a:bodyPr/>
          <a:lstStyle/>
          <a:p>
            <a:fld id="{7627D4DA-CA93-4100-9923-91CA0C97AC6D}" type="slidenum">
              <a:rPr lang="en-GB" smtClean="0"/>
              <a:t>11</a:t>
            </a:fld>
            <a:endParaRPr lang="en-GB"/>
          </a:p>
        </p:txBody>
      </p:sp>
      <p:sp>
        <p:nvSpPr>
          <p:cNvPr id="7" name="Rectangle 6"/>
          <p:cNvSpPr/>
          <p:nvPr/>
        </p:nvSpPr>
        <p:spPr>
          <a:xfrm>
            <a:off x="0" y="6381328"/>
            <a:ext cx="9144000" cy="476672"/>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p:cNvSpPr txBox="1"/>
          <p:nvPr/>
        </p:nvSpPr>
        <p:spPr>
          <a:xfrm>
            <a:off x="395536" y="546990"/>
            <a:ext cx="6588221"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Extension Activity </a:t>
            </a:r>
          </a:p>
        </p:txBody>
      </p:sp>
      <p:pic>
        <p:nvPicPr>
          <p:cNvPr id="10" name="Picture 2" descr="\\js_sql\data\former long term staff\William\Booklet design\Japan_Society_Illustration\Characters\characters_jpg\character14.jpg"/>
          <p:cNvPicPr>
            <a:picLocks noChangeAspect="1" noChangeArrowheads="1"/>
          </p:cNvPicPr>
          <p:nvPr/>
        </p:nvPicPr>
        <p:blipFill rotWithShape="1">
          <a:blip r:embed="rId3">
            <a:extLst>
              <a:ext uri="{28A0092B-C50C-407E-A947-70E740481C1C}">
                <a14:useLocalDpi xmlns:a14="http://schemas.microsoft.com/office/drawing/2010/main" val="0"/>
              </a:ext>
            </a:extLst>
          </a:blip>
          <a:srcRect t="6517" b="9253"/>
          <a:stretch/>
        </p:blipFill>
        <p:spPr bwMode="auto">
          <a:xfrm>
            <a:off x="7773235" y="5021713"/>
            <a:ext cx="1348001" cy="13397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a:extLst>
              <a:ext uri="{FF2B5EF4-FFF2-40B4-BE49-F238E27FC236}">
                <a16:creationId xmlns:a16="http://schemas.microsoft.com/office/drawing/2014/main" id="{41889B0A-74B0-493C-993E-83F9D90EA65A}"/>
              </a:ext>
            </a:extLst>
          </p:cNvPr>
          <p:cNvGraphicFramePr>
            <a:graphicFrameLocks noGrp="1"/>
          </p:cNvGraphicFramePr>
          <p:nvPr>
            <p:extLst>
              <p:ext uri="{D42A27DB-BD31-4B8C-83A1-F6EECF244321}">
                <p14:modId xmlns:p14="http://schemas.microsoft.com/office/powerpoint/2010/main" val="4031697479"/>
              </p:ext>
            </p:extLst>
          </p:nvPr>
        </p:nvGraphicFramePr>
        <p:xfrm>
          <a:off x="1583668" y="2492896"/>
          <a:ext cx="5976664" cy="3601575"/>
        </p:xfrm>
        <a:graphic>
          <a:graphicData uri="http://schemas.openxmlformats.org/drawingml/2006/table">
            <a:tbl>
              <a:tblPr firstRow="1" bandRow="1">
                <a:tableStyleId>{5C22544A-7EE6-4342-B048-85BDC9FD1C3A}</a:tableStyleId>
              </a:tblPr>
              <a:tblGrid>
                <a:gridCol w="2952328">
                  <a:extLst>
                    <a:ext uri="{9D8B030D-6E8A-4147-A177-3AD203B41FA5}">
                      <a16:colId xmlns:a16="http://schemas.microsoft.com/office/drawing/2014/main" val="915205204"/>
                    </a:ext>
                  </a:extLst>
                </a:gridCol>
                <a:gridCol w="3024336">
                  <a:extLst>
                    <a:ext uri="{9D8B030D-6E8A-4147-A177-3AD203B41FA5}">
                      <a16:colId xmlns:a16="http://schemas.microsoft.com/office/drawing/2014/main" val="3057380000"/>
                    </a:ext>
                  </a:extLst>
                </a:gridCol>
              </a:tblGrid>
              <a:tr h="12241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0" dirty="0">
                          <a:solidFill>
                            <a:schemeClr val="tx1"/>
                          </a:solidFill>
                          <a:latin typeface="Kozuka Gothic Pro R" pitchFamily="34" charset="-128"/>
                          <a:ea typeface="Kozuka Gothic Pro R" pitchFamily="34" charset="-128"/>
                        </a:rPr>
                        <a:t>くろ </a:t>
                      </a:r>
                      <a:r>
                        <a:rPr lang="en-GB" altLang="ja-JP" sz="2400" b="0" dirty="0">
                          <a:solidFill>
                            <a:schemeClr val="tx1"/>
                          </a:solidFill>
                          <a:latin typeface="Kozuka Gothic Pro R" pitchFamily="34" charset="-128"/>
                          <a:ea typeface="Kozuka Gothic Pro R" pitchFamily="34" charset="-128"/>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ja-JP" sz="2400" b="0" dirty="0" err="1">
                          <a:solidFill>
                            <a:schemeClr val="tx1"/>
                          </a:solidFill>
                          <a:latin typeface="Kozuka Gothic Pro R" pitchFamily="34" charset="-128"/>
                          <a:ea typeface="Kozuka Gothic Pro R" pitchFamily="34" charset="-128"/>
                        </a:rPr>
                        <a:t>kuro</a:t>
                      </a:r>
                      <a:r>
                        <a:rPr lang="en-GB" altLang="ja-JP" sz="2400" b="0" dirty="0">
                          <a:solidFill>
                            <a:schemeClr val="tx1"/>
                          </a:solidFill>
                          <a:latin typeface="Kozuka Gothic Pro R" pitchFamily="34" charset="-128"/>
                          <a:ea typeface="Kozuka Gothic Pro R" pitchFamily="34" charset="-128"/>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ja-JP" sz="2400" b="1" dirty="0">
                          <a:solidFill>
                            <a:schemeClr val="tx1"/>
                          </a:solidFill>
                          <a:latin typeface="Kozuka Gothic Pro R" pitchFamily="34" charset="-128"/>
                          <a:ea typeface="Kozuka Gothic Pro R" pitchFamily="34" charset="-128"/>
                        </a:rPr>
                        <a:t>black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0" dirty="0">
                          <a:solidFill>
                            <a:schemeClr val="tx1"/>
                          </a:solidFill>
                          <a:latin typeface="Kozuka Gothic Pro R" pitchFamily="34" charset="-128"/>
                          <a:ea typeface="Kozuka Gothic Pro R" pitchFamily="34" charset="-128"/>
                        </a:rPr>
                        <a:t>おとうさん </a:t>
                      </a:r>
                      <a:r>
                        <a:rPr lang="en-GB" altLang="ja-JP" sz="2400" b="0" dirty="0">
                          <a:solidFill>
                            <a:schemeClr val="tx1"/>
                          </a:solidFill>
                          <a:latin typeface="Kozuka Gothic Pro R" pitchFamily="34" charset="-128"/>
                          <a:ea typeface="Kozuka Gothic Pro R" pitchFamily="34" charset="-128"/>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ja-JP" sz="2400" b="0" dirty="0" err="1">
                          <a:solidFill>
                            <a:schemeClr val="tx1"/>
                          </a:solidFill>
                          <a:latin typeface="Kozuka Gothic Pro R" pitchFamily="34" charset="-128"/>
                          <a:ea typeface="Kozuka Gothic Pro R" pitchFamily="34" charset="-128"/>
                        </a:rPr>
                        <a:t>otōsan</a:t>
                      </a:r>
                      <a:endParaRPr lang="en-GB" altLang="ja-JP" sz="2400" b="0" dirty="0">
                        <a:solidFill>
                          <a:schemeClr val="tx1"/>
                        </a:solidFill>
                        <a:latin typeface="Kozuka Gothic Pro R" pitchFamily="34" charset="-128"/>
                        <a:ea typeface="Kozuka Gothic Pro R" pitchFamily="34"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ja-JP" sz="2400" b="1" dirty="0">
                          <a:solidFill>
                            <a:schemeClr val="tx1"/>
                          </a:solidFill>
                          <a:latin typeface="Kozuka Gothic Pro R" pitchFamily="34" charset="-128"/>
                          <a:ea typeface="Kozuka Gothic Pro R" pitchFamily="34" charset="-128"/>
                        </a:rPr>
                        <a:t>father</a:t>
                      </a:r>
                      <a:endParaRPr lang="en-GB" sz="2400" b="1" dirty="0">
                        <a:solidFill>
                          <a:schemeClr val="tx1"/>
                        </a:solidFill>
                        <a:latin typeface="Kozuka Gothic Pro R" pitchFamily="34" charset="-128"/>
                        <a:ea typeface="Kozuka Gothic Pro R" pitchFamily="34"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573506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dirty="0">
                          <a:solidFill>
                            <a:srgbClr val="FF0000"/>
                          </a:solidFill>
                          <a:latin typeface="Kozuka Gothic Pro R" pitchFamily="34" charset="-128"/>
                          <a:ea typeface="Kozuka Gothic Pro R" pitchFamily="34" charset="-128"/>
                        </a:rPr>
                        <a:t>あか </a:t>
                      </a:r>
                      <a:endParaRPr lang="en-GB" altLang="ja-JP" sz="2400" dirty="0">
                        <a:solidFill>
                          <a:srgbClr val="FF0000"/>
                        </a:solidFill>
                        <a:latin typeface="Kozuka Gothic Pro R" pitchFamily="34" charset="-128"/>
                        <a:ea typeface="Kozuka Gothic Pro R" pitchFamily="34"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ja-JP" sz="2400" dirty="0">
                          <a:solidFill>
                            <a:srgbClr val="FF0000"/>
                          </a:solidFill>
                          <a:latin typeface="Kozuka Gothic Pro R" pitchFamily="34" charset="-128"/>
                          <a:ea typeface="Kozuka Gothic Pro R" pitchFamily="34" charset="-128"/>
                        </a:rPr>
                        <a:t>aka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ja-JP" sz="2400" b="1" dirty="0">
                          <a:solidFill>
                            <a:srgbClr val="FF0000"/>
                          </a:solidFill>
                          <a:latin typeface="Kozuka Gothic Pro R" pitchFamily="34" charset="-128"/>
                          <a:ea typeface="Kozuka Gothic Pro R" pitchFamily="34" charset="-128"/>
                        </a:rPr>
                        <a:t>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dirty="0">
                          <a:solidFill>
                            <a:srgbClr val="FF0000"/>
                          </a:solidFill>
                          <a:latin typeface="Kozuka Gothic Pro R" pitchFamily="34" charset="-128"/>
                          <a:ea typeface="Kozuka Gothic Pro R" pitchFamily="34" charset="-128"/>
                        </a:rPr>
                        <a:t>おかあさん</a:t>
                      </a:r>
                      <a:r>
                        <a:rPr lang="en-GB" altLang="ja-JP" sz="2400" dirty="0">
                          <a:solidFill>
                            <a:srgbClr val="FF0000"/>
                          </a:solidFill>
                          <a:latin typeface="Kozuka Gothic Pro R" pitchFamily="34" charset="-128"/>
                          <a:ea typeface="Kozuka Gothic Pro R" pitchFamily="34" charset="-128"/>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ja-JP" sz="2400" dirty="0" err="1">
                          <a:solidFill>
                            <a:srgbClr val="FF0000"/>
                          </a:solidFill>
                          <a:latin typeface="Kozuka Gothic Pro R" pitchFamily="34" charset="-128"/>
                          <a:ea typeface="Kozuka Gothic Pro R" pitchFamily="34" charset="-128"/>
                        </a:rPr>
                        <a:t>okāsan</a:t>
                      </a:r>
                      <a:r>
                        <a:rPr lang="en-GB" altLang="ja-JP" sz="2400" dirty="0">
                          <a:solidFill>
                            <a:srgbClr val="FF0000"/>
                          </a:solidFill>
                          <a:latin typeface="Kozuka Gothic Pro R" pitchFamily="34" charset="-128"/>
                          <a:ea typeface="Kozuka Gothic Pro R" pitchFamily="34" charset="-128"/>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ja-JP" sz="2400" b="1" dirty="0">
                          <a:solidFill>
                            <a:srgbClr val="FF0000"/>
                          </a:solidFill>
                          <a:latin typeface="Kozuka Gothic Pro R" pitchFamily="34" charset="-128"/>
                          <a:ea typeface="Kozuka Gothic Pro R" pitchFamily="34" charset="-128"/>
                        </a:rPr>
                        <a:t>mother</a:t>
                      </a:r>
                      <a:endParaRPr lang="en-GB" sz="2400" b="1" dirty="0">
                        <a:solidFill>
                          <a:srgbClr val="FF0000"/>
                        </a:solidFill>
                        <a:latin typeface="Kozuka Gothic Pro R" pitchFamily="34" charset="-128"/>
                        <a:ea typeface="Kozuka Gothic Pro R" pitchFamily="34"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991636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dirty="0">
                          <a:solidFill>
                            <a:srgbClr val="0070C0"/>
                          </a:solidFill>
                          <a:latin typeface="Kozuka Gothic Pro R" pitchFamily="34" charset="-128"/>
                          <a:ea typeface="Kozuka Gothic Pro R" pitchFamily="34" charset="-128"/>
                        </a:rPr>
                        <a:t>あお</a:t>
                      </a:r>
                      <a:endParaRPr lang="en-GB" altLang="ja-JP" sz="2400" dirty="0">
                        <a:solidFill>
                          <a:srgbClr val="0070C0"/>
                        </a:solidFill>
                        <a:latin typeface="Kozuka Gothic Pro R" pitchFamily="34" charset="-128"/>
                        <a:ea typeface="Kozuka Gothic Pro R" pitchFamily="34"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ja-JP" sz="2400" dirty="0" err="1">
                          <a:solidFill>
                            <a:srgbClr val="0070C0"/>
                          </a:solidFill>
                          <a:latin typeface="Kozuka Gothic Pro R" pitchFamily="34" charset="-128"/>
                          <a:ea typeface="Kozuka Gothic Pro R" pitchFamily="34" charset="-128"/>
                        </a:rPr>
                        <a:t>ao</a:t>
                      </a:r>
                      <a:r>
                        <a:rPr lang="en-GB" altLang="ja-JP" sz="2400" dirty="0">
                          <a:solidFill>
                            <a:srgbClr val="0070C0"/>
                          </a:solidFill>
                          <a:latin typeface="Kozuka Gothic Pro R" pitchFamily="34" charset="-128"/>
                          <a:ea typeface="Kozuka Gothic Pro R" pitchFamily="34" charset="-128"/>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ja-JP" sz="2400" b="1" dirty="0">
                          <a:solidFill>
                            <a:srgbClr val="0070C0"/>
                          </a:solidFill>
                          <a:latin typeface="Kozuka Gothic Pro R" pitchFamily="34" charset="-128"/>
                          <a:ea typeface="Kozuka Gothic Pro R" pitchFamily="34" charset="-128"/>
                        </a:rPr>
                        <a:t>blue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dirty="0">
                          <a:solidFill>
                            <a:srgbClr val="0070C0"/>
                          </a:solidFill>
                          <a:latin typeface="Kozuka Gothic Pro R" pitchFamily="34" charset="-128"/>
                          <a:ea typeface="Kozuka Gothic Pro R" pitchFamily="34" charset="-128"/>
                        </a:rPr>
                        <a:t>こども </a:t>
                      </a:r>
                      <a:endParaRPr lang="en-GB" altLang="ja-JP" sz="2400" dirty="0">
                        <a:solidFill>
                          <a:srgbClr val="0070C0"/>
                        </a:solidFill>
                        <a:latin typeface="Kozuka Gothic Pro R" pitchFamily="34" charset="-128"/>
                        <a:ea typeface="Kozuka Gothic Pro R" pitchFamily="34"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ja-JP" sz="2400" dirty="0" err="1">
                          <a:solidFill>
                            <a:srgbClr val="0070C0"/>
                          </a:solidFill>
                          <a:latin typeface="Kozuka Gothic Pro R" pitchFamily="34" charset="-128"/>
                          <a:ea typeface="Kozuka Gothic Pro R" pitchFamily="34" charset="-128"/>
                        </a:rPr>
                        <a:t>kodomo</a:t>
                      </a:r>
                      <a:r>
                        <a:rPr lang="en-GB" altLang="ja-JP" sz="2400" dirty="0">
                          <a:solidFill>
                            <a:srgbClr val="0070C0"/>
                          </a:solidFill>
                          <a:latin typeface="Kozuka Gothic Pro R" pitchFamily="34" charset="-128"/>
                          <a:ea typeface="Kozuka Gothic Pro R" pitchFamily="34" charset="-128"/>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ja-JP" sz="2400" b="1" dirty="0">
                          <a:solidFill>
                            <a:srgbClr val="0070C0"/>
                          </a:solidFill>
                          <a:latin typeface="Kozuka Gothic Pro R" pitchFamily="34" charset="-128"/>
                          <a:ea typeface="Kozuka Gothic Pro R" pitchFamily="34" charset="-128"/>
                        </a:rPr>
                        <a:t>child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6596735"/>
                  </a:ext>
                </a:extLst>
              </a:tr>
            </a:tbl>
          </a:graphicData>
        </a:graphic>
      </p:graphicFrame>
      <p:sp>
        <p:nvSpPr>
          <p:cNvPr id="11" name="Footer Placeholder 1"/>
          <p:cNvSpPr txBox="1">
            <a:spLocks/>
          </p:cNvSpPr>
          <p:nvPr/>
        </p:nvSpPr>
        <p:spPr>
          <a:xfrm>
            <a:off x="3276600" y="6437101"/>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©The Japan Society with Katy Simpson</a:t>
            </a:r>
          </a:p>
        </p:txBody>
      </p:sp>
      <p:pic>
        <p:nvPicPr>
          <p:cNvPr id="12" name="Picture 11"/>
          <p:cNvPicPr/>
          <p:nvPr/>
        </p:nvPicPr>
        <p:blipFill>
          <a:blip r:embed="rId4" cstate="print">
            <a:extLst>
              <a:ext uri="{28A0092B-C50C-407E-A947-70E740481C1C}">
                <a14:useLocalDpi xmlns:a14="http://schemas.microsoft.com/office/drawing/2010/main" val="0"/>
              </a:ext>
            </a:extLst>
          </a:blip>
          <a:stretch>
            <a:fillRect/>
          </a:stretch>
        </p:blipFill>
        <p:spPr>
          <a:xfrm>
            <a:off x="7596336" y="608546"/>
            <a:ext cx="850900" cy="850900"/>
          </a:xfrm>
          <a:prstGeom prst="rect">
            <a:avLst/>
          </a:prstGeom>
        </p:spPr>
      </p:pic>
    </p:spTree>
    <p:extLst>
      <p:ext uri="{BB962C8B-B14F-4D97-AF65-F5344CB8AC3E}">
        <p14:creationId xmlns:p14="http://schemas.microsoft.com/office/powerpoint/2010/main" val="2403123953"/>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GB">
                <a:solidFill>
                  <a:schemeClr val="bg1"/>
                </a:solidFill>
              </a:rPr>
              <a:t>©The Japan Society with Katy Simpson</a:t>
            </a:r>
            <a:endParaRPr lang="en-GB" dirty="0">
              <a:solidFill>
                <a:schemeClr val="bg1"/>
              </a:solidFill>
            </a:endParaRPr>
          </a:p>
        </p:txBody>
      </p:sp>
      <p:sp>
        <p:nvSpPr>
          <p:cNvPr id="3" name="Slide Number Placeholder 2"/>
          <p:cNvSpPr>
            <a:spLocks noGrp="1"/>
          </p:cNvSpPr>
          <p:nvPr>
            <p:ph type="sldNum" sz="quarter" idx="12"/>
          </p:nvPr>
        </p:nvSpPr>
        <p:spPr/>
        <p:txBody>
          <a:bodyPr/>
          <a:lstStyle/>
          <a:p>
            <a:fld id="{7627D4DA-CA93-4100-9923-91CA0C97AC6D}" type="slidenum">
              <a:rPr lang="en-GB" smtClean="0"/>
              <a:t>12</a:t>
            </a:fld>
            <a:endParaRPr lang="en-GB"/>
          </a:p>
        </p:txBody>
      </p:sp>
      <p:sp>
        <p:nvSpPr>
          <p:cNvPr id="7" name="Rectangle 6"/>
          <p:cNvSpPr/>
          <p:nvPr/>
        </p:nvSpPr>
        <p:spPr>
          <a:xfrm>
            <a:off x="0" y="6381328"/>
            <a:ext cx="9144000" cy="476672"/>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p:cNvSpPr txBox="1"/>
          <p:nvPr/>
        </p:nvSpPr>
        <p:spPr>
          <a:xfrm>
            <a:off x="395536" y="546990"/>
            <a:ext cx="6588221"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Extension Activity </a:t>
            </a:r>
          </a:p>
        </p:txBody>
      </p:sp>
      <p:sp>
        <p:nvSpPr>
          <p:cNvPr id="11" name="Footer Placeholder 1"/>
          <p:cNvSpPr txBox="1">
            <a:spLocks/>
          </p:cNvSpPr>
          <p:nvPr/>
        </p:nvSpPr>
        <p:spPr>
          <a:xfrm>
            <a:off x="3276600" y="6437101"/>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©The Japan Society with Katy Simpson</a:t>
            </a:r>
          </a:p>
        </p:txBody>
      </p:sp>
      <p:pic>
        <p:nvPicPr>
          <p:cNvPr id="12" name="Picture 11"/>
          <p:cNvPicPr/>
          <p:nvPr/>
        </p:nvPicPr>
        <p:blipFill>
          <a:blip r:embed="rId3" cstate="print">
            <a:extLst>
              <a:ext uri="{28A0092B-C50C-407E-A947-70E740481C1C}">
                <a14:useLocalDpi xmlns:a14="http://schemas.microsoft.com/office/drawing/2010/main" val="0"/>
              </a:ext>
            </a:extLst>
          </a:blip>
          <a:stretch>
            <a:fillRect/>
          </a:stretch>
        </p:blipFill>
        <p:spPr>
          <a:xfrm>
            <a:off x="7596336" y="608546"/>
            <a:ext cx="850900" cy="850900"/>
          </a:xfrm>
          <a:prstGeom prst="rect">
            <a:avLst/>
          </a:prstGeom>
        </p:spPr>
      </p:pic>
      <p:pic>
        <p:nvPicPr>
          <p:cNvPr id="13" name="Picture 12"/>
          <p:cNvPicPr/>
          <p:nvPr/>
        </p:nvPicPr>
        <p:blipFill rotWithShape="1">
          <a:blip r:embed="rId4">
            <a:extLst>
              <a:ext uri="{28A0092B-C50C-407E-A947-70E740481C1C}">
                <a14:useLocalDpi xmlns:a14="http://schemas.microsoft.com/office/drawing/2010/main" val="0"/>
              </a:ext>
            </a:extLst>
          </a:blip>
          <a:srcRect l="56283"/>
          <a:stretch/>
        </p:blipFill>
        <p:spPr bwMode="auto">
          <a:xfrm>
            <a:off x="395536" y="1664804"/>
            <a:ext cx="2994038" cy="4161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544280" y="2314337"/>
            <a:ext cx="5255840" cy="2862322"/>
          </a:xfrm>
          <a:prstGeom prst="rect">
            <a:avLst/>
          </a:prstGeom>
          <a:noFill/>
        </p:spPr>
        <p:txBody>
          <a:bodyPr wrap="square" rtlCol="0">
            <a:spAutoFit/>
          </a:bodyPr>
          <a:lstStyle/>
          <a:p>
            <a:pPr algn="ctr"/>
            <a:r>
              <a:rPr lang="en-GB" sz="3600" dirty="0">
                <a:latin typeface="Kozuka Gothic Pro R" pitchFamily="34" charset="-128"/>
                <a:ea typeface="Kozuka Gothic Pro R" pitchFamily="34" charset="-128"/>
              </a:rPr>
              <a:t>Make your own </a:t>
            </a:r>
          </a:p>
          <a:p>
            <a:pPr algn="ctr"/>
            <a:r>
              <a:rPr lang="en-GB" sz="3600" dirty="0">
                <a:latin typeface="Kozuka Gothic Pro R" pitchFamily="34" charset="-128"/>
                <a:ea typeface="Kozuka Gothic Pro R" pitchFamily="34" charset="-128"/>
              </a:rPr>
              <a:t>origami </a:t>
            </a:r>
            <a:r>
              <a:rPr lang="en-GB" sz="3600" dirty="0">
                <a:solidFill>
                  <a:srgbClr val="339933"/>
                </a:solidFill>
                <a:latin typeface="Kozuka Gothic Pro B" pitchFamily="34" charset="-128"/>
                <a:ea typeface="Kozuka Gothic Pro B" pitchFamily="34" charset="-128"/>
              </a:rPr>
              <a:t>kabuto</a:t>
            </a:r>
            <a:r>
              <a:rPr lang="en-GB" sz="3600" dirty="0">
                <a:latin typeface="Kozuka Gothic Pro R" pitchFamily="34" charset="-128"/>
                <a:ea typeface="Kozuka Gothic Pro R" pitchFamily="34" charset="-128"/>
              </a:rPr>
              <a:t> helmet.</a:t>
            </a:r>
          </a:p>
          <a:p>
            <a:pPr algn="ctr"/>
            <a:endParaRPr lang="en-GB" sz="3600" dirty="0">
              <a:latin typeface="Kozuka Gothic Pro R" pitchFamily="34" charset="-128"/>
              <a:ea typeface="Kozuka Gothic Pro R" pitchFamily="34" charset="-128"/>
            </a:endParaRPr>
          </a:p>
          <a:p>
            <a:pPr algn="ctr"/>
            <a:r>
              <a:rPr lang="en-GB" sz="3200" dirty="0">
                <a:latin typeface="Kozuka Gothic Pro R" pitchFamily="34" charset="-128"/>
                <a:ea typeface="Kozuka Gothic Pro R" pitchFamily="34" charset="-128"/>
              </a:rPr>
              <a:t>Watch the </a:t>
            </a:r>
            <a:r>
              <a:rPr lang="en-GB" sz="3200" u="sng" dirty="0">
                <a:latin typeface="Kozuka Gothic Pro R" pitchFamily="34" charset="-128"/>
                <a:ea typeface="Kozuka Gothic Pro R" pitchFamily="34" charset="-128"/>
                <a:hlinkClick r:id="rId5"/>
              </a:rPr>
              <a:t>video</a:t>
            </a:r>
            <a:r>
              <a:rPr lang="en-GB" sz="3200" dirty="0">
                <a:latin typeface="Kozuka Gothic Pro R" pitchFamily="34" charset="-128"/>
                <a:ea typeface="Kozuka Gothic Pro R" pitchFamily="34" charset="-128"/>
              </a:rPr>
              <a:t>.</a:t>
            </a:r>
          </a:p>
          <a:p>
            <a:pPr algn="ctr"/>
            <a:endParaRPr lang="en-GB" sz="3600" dirty="0">
              <a:latin typeface="Kozuka Gothic Pro R" pitchFamily="34" charset="-128"/>
              <a:ea typeface="Kozuka Gothic Pro R" pitchFamily="34" charset="-128"/>
            </a:endParaRPr>
          </a:p>
        </p:txBody>
      </p:sp>
    </p:spTree>
    <p:extLst>
      <p:ext uri="{BB962C8B-B14F-4D97-AF65-F5344CB8AC3E}">
        <p14:creationId xmlns:p14="http://schemas.microsoft.com/office/powerpoint/2010/main" val="1460949270"/>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381328"/>
            <a:ext cx="9144000" cy="476672"/>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5225" y="345745"/>
            <a:ext cx="1233488" cy="1233488"/>
          </a:xfrm>
          <a:prstGeom prst="rect">
            <a:avLst/>
          </a:prstGeom>
        </p:spPr>
      </p:pic>
      <p:sp>
        <p:nvSpPr>
          <p:cNvPr id="3" name="Rectangle 2"/>
          <p:cNvSpPr/>
          <p:nvPr/>
        </p:nvSpPr>
        <p:spPr>
          <a:xfrm>
            <a:off x="2741603" y="2060848"/>
            <a:ext cx="6120929" cy="2492990"/>
          </a:xfrm>
          <a:prstGeom prst="rect">
            <a:avLst/>
          </a:prstGeom>
        </p:spPr>
        <p:txBody>
          <a:bodyPr wrap="square" lIns="0" tIns="0" rIns="0" bIns="0">
            <a:spAutoFit/>
          </a:bodyPr>
          <a:lstStyle/>
          <a:p>
            <a:r>
              <a:rPr lang="en-GB" dirty="0">
                <a:latin typeface="Kozuka Gothic Pro R" pitchFamily="34" charset="-128"/>
                <a:ea typeface="Kozuka Gothic Pro R" pitchFamily="34" charset="-128"/>
              </a:rPr>
              <a:t>The activities in this resource were developed by the Japan Society in collaboration with Katy Simpson.</a:t>
            </a:r>
          </a:p>
          <a:p>
            <a:endParaRPr lang="en-GB" b="1" dirty="0">
              <a:solidFill>
                <a:srgbClr val="FF0000"/>
              </a:solidFill>
              <a:latin typeface="Kozuka Gothic Pro EL" pitchFamily="34" charset="-128"/>
              <a:ea typeface="Kozuka Gothic Pro EL" pitchFamily="34" charset="-128"/>
            </a:endParaRPr>
          </a:p>
          <a:p>
            <a:r>
              <a:rPr lang="en-GB" dirty="0">
                <a:solidFill>
                  <a:srgbClr val="FF0000"/>
                </a:solidFill>
                <a:latin typeface="Kozuka Gothic Pro B" pitchFamily="34" charset="-128"/>
                <a:ea typeface="Kozuka Gothic Pro B" pitchFamily="34" charset="-128"/>
              </a:rPr>
              <a:t>The Japan Society</a:t>
            </a:r>
            <a:br>
              <a:rPr lang="en-GB" dirty="0">
                <a:latin typeface="Kozuka Gothic Pro R" pitchFamily="34" charset="-128"/>
                <a:ea typeface="Kozuka Gothic Pro R" pitchFamily="34" charset="-128"/>
              </a:rPr>
            </a:br>
            <a:r>
              <a:rPr lang="en-GB" dirty="0">
                <a:latin typeface="Kozuka Gothic Pro R" pitchFamily="34" charset="-128"/>
                <a:ea typeface="Kozuka Gothic Pro R" pitchFamily="34" charset="-128"/>
              </a:rPr>
              <a:t>13/14 Cornwall Terrace, London NW1 4QP</a:t>
            </a:r>
          </a:p>
          <a:p>
            <a:r>
              <a:rPr lang="en-GB" dirty="0">
                <a:latin typeface="Kozuka Gothic Pro R" pitchFamily="34" charset="-128"/>
                <a:ea typeface="Kozuka Gothic Pro R" pitchFamily="34" charset="-128"/>
              </a:rPr>
              <a:t>Tel: 020 7935 0475   </a:t>
            </a:r>
          </a:p>
          <a:p>
            <a:r>
              <a:rPr lang="en-GB" dirty="0">
                <a:latin typeface="Kozuka Gothic Pro R" pitchFamily="34" charset="-128"/>
                <a:ea typeface="Kozuka Gothic Pro R" pitchFamily="34" charset="-128"/>
              </a:rPr>
              <a:t>Email: education@japansociety.org.uk    </a:t>
            </a:r>
          </a:p>
          <a:p>
            <a:endParaRPr lang="en-GB" dirty="0">
              <a:latin typeface="Kozuka Gothic Pro R" pitchFamily="34" charset="-128"/>
              <a:ea typeface="Kozuka Gothic Pro R" pitchFamily="34" charset="-128"/>
            </a:endParaRPr>
          </a:p>
          <a:p>
            <a:r>
              <a:rPr lang="en-GB" dirty="0">
                <a:latin typeface="Kozuka Gothic Pro B" pitchFamily="34" charset="-128"/>
                <a:ea typeface="Kozuka Gothic Pro B" pitchFamily="34" charset="-128"/>
              </a:rPr>
              <a:t>www.japansociety.org.uk</a:t>
            </a:r>
          </a:p>
        </p:txBody>
      </p:sp>
      <p:sp>
        <p:nvSpPr>
          <p:cNvPr id="23" name="Rectangle 22"/>
          <p:cNvSpPr/>
          <p:nvPr/>
        </p:nvSpPr>
        <p:spPr>
          <a:xfrm>
            <a:off x="2824662" y="5099473"/>
            <a:ext cx="3160975" cy="276999"/>
          </a:xfrm>
          <a:prstGeom prst="rect">
            <a:avLst/>
          </a:prstGeom>
        </p:spPr>
        <p:txBody>
          <a:bodyPr wrap="square" lIns="0" tIns="0" rIns="0" bIns="0">
            <a:spAutoFit/>
          </a:bodyPr>
          <a:lstStyle/>
          <a:p>
            <a:r>
              <a:rPr lang="en-GB" dirty="0">
                <a:solidFill>
                  <a:srgbClr val="808080"/>
                </a:solidFill>
                <a:latin typeface="Kozuka Gothic Pro B" pitchFamily="34" charset="-128"/>
                <a:ea typeface="Kozuka Gothic Pro B" pitchFamily="34" charset="-128"/>
              </a:rPr>
              <a:t>Follow us on:</a:t>
            </a:r>
            <a:endParaRPr lang="en-GB" dirty="0">
              <a:latin typeface="Kozuka Gothic Pro B" pitchFamily="34" charset="-128"/>
              <a:ea typeface="Kozuka Gothic Pro B" pitchFamily="34" charset="-128"/>
            </a:endParaRPr>
          </a:p>
        </p:txBody>
      </p:sp>
      <p:pic>
        <p:nvPicPr>
          <p:cNvPr id="14" name="Picture 13"/>
          <p:cNvPicPr preferRelativeResize="0">
            <a:picLocks/>
          </p:cNvPicPr>
          <p:nvPr/>
        </p:nvPicPr>
        <p:blipFill rotWithShape="1">
          <a:blip r:embed="rId3" cstate="print">
            <a:extLst>
              <a:ext uri="{28A0092B-C50C-407E-A947-70E740481C1C}">
                <a14:useLocalDpi xmlns:a14="http://schemas.microsoft.com/office/drawing/2010/main" val="0"/>
              </a:ext>
            </a:extLst>
          </a:blip>
          <a:srcRect l="2297" t="15930" r="83462" b="15411"/>
          <a:stretch/>
        </p:blipFill>
        <p:spPr>
          <a:xfrm>
            <a:off x="2844747" y="5445143"/>
            <a:ext cx="360000" cy="360000"/>
          </a:xfrm>
          <a:prstGeom prst="rect">
            <a:avLst/>
          </a:prstGeom>
        </p:spPr>
      </p:pic>
      <p:sp>
        <p:nvSpPr>
          <p:cNvPr id="24" name="Rectangle 23"/>
          <p:cNvSpPr/>
          <p:nvPr/>
        </p:nvSpPr>
        <p:spPr>
          <a:xfrm>
            <a:off x="3275856" y="5502033"/>
            <a:ext cx="2736900" cy="246221"/>
          </a:xfrm>
          <a:prstGeom prst="rect">
            <a:avLst/>
          </a:prstGeom>
        </p:spPr>
        <p:txBody>
          <a:bodyPr wrap="square" lIns="0" tIns="0" rIns="0" bIns="0">
            <a:spAutoFit/>
          </a:bodyPr>
          <a:lstStyle/>
          <a:p>
            <a:r>
              <a:rPr lang="en-GB" sz="1600" dirty="0">
                <a:latin typeface="Kozuka Gothic Pro B" pitchFamily="34" charset="-128"/>
                <a:ea typeface="Kozuka Gothic Pro B" pitchFamily="34" charset="-128"/>
              </a:rPr>
              <a:t>@</a:t>
            </a:r>
            <a:r>
              <a:rPr lang="en-GB" sz="1600" dirty="0" err="1">
                <a:latin typeface="Kozuka Gothic Pro B" pitchFamily="34" charset="-128"/>
                <a:ea typeface="Kozuka Gothic Pro B" pitchFamily="34" charset="-128"/>
              </a:rPr>
              <a:t>japansocietylon</a:t>
            </a:r>
            <a:endParaRPr lang="en-GB" sz="1600" dirty="0">
              <a:latin typeface="Kozuka Gothic Pro B" pitchFamily="34" charset="-128"/>
              <a:ea typeface="Kozuka Gothic Pro B" pitchFamily="34" charset="-128"/>
            </a:endParaRPr>
          </a:p>
        </p:txBody>
      </p:sp>
      <p:pic>
        <p:nvPicPr>
          <p:cNvPr id="10" name="Picture 9"/>
          <p:cNvPicPr preferRelativeResize="0">
            <a:picLocks/>
          </p:cNvPicPr>
          <p:nvPr/>
        </p:nvPicPr>
        <p:blipFill rotWithShape="1">
          <a:blip r:embed="rId4" cstate="print">
            <a:extLst>
              <a:ext uri="{28A0092B-C50C-407E-A947-70E740481C1C}">
                <a14:useLocalDpi xmlns:a14="http://schemas.microsoft.com/office/drawing/2010/main" val="0"/>
              </a:ext>
            </a:extLst>
          </a:blip>
          <a:srcRect t="10805" r="83495" b="10463"/>
          <a:stretch/>
        </p:blipFill>
        <p:spPr>
          <a:xfrm>
            <a:off x="5442068" y="5445143"/>
            <a:ext cx="360000" cy="360000"/>
          </a:xfrm>
          <a:prstGeom prst="rect">
            <a:avLst/>
          </a:prstGeom>
        </p:spPr>
      </p:pic>
      <p:sp>
        <p:nvSpPr>
          <p:cNvPr id="25" name="Rectangle 24"/>
          <p:cNvSpPr/>
          <p:nvPr/>
        </p:nvSpPr>
        <p:spPr>
          <a:xfrm>
            <a:off x="5868144" y="5502033"/>
            <a:ext cx="2736900" cy="246221"/>
          </a:xfrm>
          <a:prstGeom prst="rect">
            <a:avLst/>
          </a:prstGeom>
        </p:spPr>
        <p:txBody>
          <a:bodyPr wrap="square" lIns="0" tIns="0" rIns="0" bIns="0">
            <a:spAutoFit/>
          </a:bodyPr>
          <a:lstStyle/>
          <a:p>
            <a:r>
              <a:rPr lang="en-GB" sz="1600" dirty="0">
                <a:latin typeface="Kozuka Gothic Pro B" pitchFamily="34" charset="-128"/>
                <a:ea typeface="Kozuka Gothic Pro B" pitchFamily="34" charset="-128"/>
              </a:rPr>
              <a:t>@</a:t>
            </a:r>
            <a:r>
              <a:rPr lang="en-GB" sz="1600" dirty="0" err="1">
                <a:latin typeface="Kozuka Gothic Pro B" pitchFamily="34" charset="-128"/>
                <a:ea typeface="Kozuka Gothic Pro B" pitchFamily="34" charset="-128"/>
              </a:rPr>
              <a:t>JapanSocietyLondon</a:t>
            </a:r>
            <a:endParaRPr lang="en-GB" sz="1600" dirty="0">
              <a:latin typeface="Kozuka Gothic Pro B" pitchFamily="34" charset="-128"/>
              <a:ea typeface="Kozuka Gothic Pro B" pitchFamily="34" charset="-128"/>
            </a:endParaRPr>
          </a:p>
        </p:txBody>
      </p:sp>
      <p:sp>
        <p:nvSpPr>
          <p:cNvPr id="2" name="Slide Number Placeholder 1"/>
          <p:cNvSpPr>
            <a:spLocks noGrp="1"/>
          </p:cNvSpPr>
          <p:nvPr>
            <p:ph type="sldNum" sz="quarter" idx="12"/>
          </p:nvPr>
        </p:nvSpPr>
        <p:spPr/>
        <p:txBody>
          <a:bodyPr/>
          <a:lstStyle/>
          <a:p>
            <a:fld id="{7627D4DA-CA93-4100-9923-91CA0C97AC6D}" type="slidenum">
              <a:rPr lang="en-GB" smtClean="0"/>
              <a:t>13</a:t>
            </a:fld>
            <a:endParaRPr lang="en-GB"/>
          </a:p>
        </p:txBody>
      </p:sp>
      <p:pic>
        <p:nvPicPr>
          <p:cNvPr id="1026" name="Picture 2" descr="\\js_sql\data\former long term staff\William\Booklet design\Japan_Society_Illustration\Characters\characters_jpg\character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877043"/>
            <a:ext cx="2418075" cy="41530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49710"/>
          <a:stretch/>
        </p:blipFill>
        <p:spPr>
          <a:xfrm rot="5400000">
            <a:off x="894640" y="-886930"/>
            <a:ext cx="1796876" cy="3573016"/>
          </a:xfrm>
          <a:prstGeom prst="rect">
            <a:avLst/>
          </a:prstGeom>
        </p:spPr>
      </p:pic>
      <p:sp>
        <p:nvSpPr>
          <p:cNvPr id="5" name="Footer Placeholder 4"/>
          <p:cNvSpPr>
            <a:spLocks noGrp="1"/>
          </p:cNvSpPr>
          <p:nvPr>
            <p:ph type="ftr" sz="quarter" idx="11"/>
          </p:nvPr>
        </p:nvSpPr>
        <p:spPr/>
        <p:txBody>
          <a:bodyPr/>
          <a:lstStyle/>
          <a:p>
            <a:r>
              <a:rPr lang="en-GB" dirty="0">
                <a:solidFill>
                  <a:schemeClr val="bg1"/>
                </a:solidFill>
              </a:rPr>
              <a:t>©The Japan Society with Katy Simpson</a:t>
            </a:r>
          </a:p>
        </p:txBody>
      </p:sp>
    </p:spTree>
    <p:extLst>
      <p:ext uri="{BB962C8B-B14F-4D97-AF65-F5344CB8AC3E}">
        <p14:creationId xmlns:p14="http://schemas.microsoft.com/office/powerpoint/2010/main" val="425796250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211668"/>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p:cNvSpPr>
            <a:spLocks noGrp="1"/>
          </p:cNvSpPr>
          <p:nvPr>
            <p:ph type="sldNum" sz="quarter" idx="12"/>
          </p:nvPr>
        </p:nvSpPr>
        <p:spPr/>
        <p:txBody>
          <a:bodyPr/>
          <a:lstStyle/>
          <a:p>
            <a:fld id="{7627D4DA-CA93-4100-9923-91CA0C97AC6D}" type="slidenum">
              <a:rPr lang="en-GB" smtClean="0"/>
              <a:t>2</a:t>
            </a:fld>
            <a:endParaRPr lang="en-GB"/>
          </a:p>
        </p:txBody>
      </p:sp>
      <p:sp>
        <p:nvSpPr>
          <p:cNvPr id="11" name="Rectangle 10"/>
          <p:cNvSpPr/>
          <p:nvPr/>
        </p:nvSpPr>
        <p:spPr>
          <a:xfrm>
            <a:off x="376474" y="381352"/>
            <a:ext cx="7275372" cy="830997"/>
          </a:xfrm>
          <a:prstGeom prst="rect">
            <a:avLst/>
          </a:prstGeom>
        </p:spPr>
        <p:txBody>
          <a:bodyPr wrap="square">
            <a:spAutoFit/>
          </a:bodyPr>
          <a:lstStyle/>
          <a:p>
            <a:r>
              <a:rPr lang="en-GB" sz="4800" b="1" dirty="0">
                <a:solidFill>
                  <a:srgbClr val="FF0000"/>
                </a:solidFill>
                <a:latin typeface="Kristen ITC" panose="03050502040202030202" pitchFamily="66" charset="0"/>
                <a:ea typeface="Kozuka Gothic Pro B" pitchFamily="34" charset="-128"/>
              </a:rPr>
              <a:t>Children’s Day </a:t>
            </a:r>
          </a:p>
        </p:txBody>
      </p:sp>
      <p:sp>
        <p:nvSpPr>
          <p:cNvPr id="21" name="Content Placeholder 2">
            <a:extLst>
              <a:ext uri="{FF2B5EF4-FFF2-40B4-BE49-F238E27FC236}">
                <a16:creationId xmlns:a16="http://schemas.microsoft.com/office/drawing/2014/main" id="{BBDC34EE-F162-4FB9-A8E2-6DA5E61C56ED}"/>
              </a:ext>
            </a:extLst>
          </p:cNvPr>
          <p:cNvSpPr txBox="1">
            <a:spLocks/>
          </p:cNvSpPr>
          <p:nvPr/>
        </p:nvSpPr>
        <p:spPr>
          <a:xfrm>
            <a:off x="376475" y="1700808"/>
            <a:ext cx="4970386" cy="43204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latin typeface="Kozuka Gothic Pro R" pitchFamily="34" charset="-128"/>
                <a:ea typeface="Kozuka Gothic Pro R" pitchFamily="34" charset="-128"/>
              </a:rPr>
              <a:t>The Children’s Day Festival is celebrated on </a:t>
            </a:r>
            <a:r>
              <a:rPr lang="en-US" sz="2400" dirty="0">
                <a:solidFill>
                  <a:srgbClr val="339933"/>
                </a:solidFill>
                <a:latin typeface="Kozuka Gothic Pro B" pitchFamily="34" charset="-128"/>
                <a:ea typeface="Kozuka Gothic Pro B" pitchFamily="34" charset="-128"/>
              </a:rPr>
              <a:t>May 5th</a:t>
            </a:r>
            <a:r>
              <a:rPr lang="en-US" sz="2400" dirty="0">
                <a:latin typeface="Kozuka Gothic Pro R" pitchFamily="34" charset="-128"/>
                <a:ea typeface="Kozuka Gothic Pro R" pitchFamily="34" charset="-128"/>
              </a:rPr>
              <a:t>. </a:t>
            </a:r>
          </a:p>
          <a:p>
            <a:pPr marL="0" indent="0" algn="ctr">
              <a:buFont typeface="Arial" panose="020B0604020202020204" pitchFamily="34" charset="0"/>
              <a:buNone/>
            </a:pPr>
            <a:endParaRPr lang="en-US" sz="2400" dirty="0">
              <a:latin typeface="Kozuka Gothic Pro R" pitchFamily="34" charset="-128"/>
              <a:ea typeface="Kozuka Gothic Pro R" pitchFamily="34" charset="-128"/>
            </a:endParaRPr>
          </a:p>
          <a:p>
            <a:pPr marL="0" indent="0" algn="ctr">
              <a:buNone/>
            </a:pPr>
            <a:r>
              <a:rPr lang="en-US" sz="2400" dirty="0">
                <a:latin typeface="Kozuka Gothic Pro R" pitchFamily="34" charset="-128"/>
                <a:ea typeface="Kozuka Gothic Pro R" pitchFamily="34" charset="-128"/>
              </a:rPr>
              <a:t>On this day, families pray for the health and happiness of their children.</a:t>
            </a:r>
          </a:p>
          <a:p>
            <a:pPr marL="0" indent="0" algn="ctr">
              <a:buNone/>
            </a:pPr>
            <a:endParaRPr lang="en-US" sz="2400" dirty="0">
              <a:latin typeface="Kozuka Gothic Pro R" pitchFamily="34" charset="-128"/>
              <a:ea typeface="Kozuka Gothic Pro R" pitchFamily="34" charset="-128"/>
            </a:endParaRPr>
          </a:p>
          <a:p>
            <a:pPr marL="0" indent="0" algn="ctr">
              <a:buNone/>
            </a:pPr>
            <a:r>
              <a:rPr lang="en-US" sz="2400" dirty="0">
                <a:latin typeface="Kozuka Gothic Pro R" pitchFamily="34" charset="-128"/>
                <a:ea typeface="Kozuka Gothic Pro R" pitchFamily="34" charset="-128"/>
              </a:rPr>
              <a:t>It is called </a:t>
            </a:r>
            <a:r>
              <a:rPr lang="en-US" sz="2400" dirty="0">
                <a:solidFill>
                  <a:srgbClr val="339933"/>
                </a:solidFill>
                <a:latin typeface="Kozuka Gothic Pro B" pitchFamily="34" charset="-128"/>
                <a:ea typeface="Kozuka Gothic Pro B" pitchFamily="34" charset="-128"/>
              </a:rPr>
              <a:t>kodomo no hi </a:t>
            </a:r>
          </a:p>
          <a:p>
            <a:pPr marL="0" indent="0" algn="ctr">
              <a:buNone/>
            </a:pPr>
            <a:r>
              <a:rPr lang="en-US" sz="2400" dirty="0">
                <a:latin typeface="Kozuka Gothic Pro R" pitchFamily="34" charset="-128"/>
                <a:ea typeface="Kozuka Gothic Pro R" pitchFamily="34" charset="-128"/>
              </a:rPr>
              <a:t>in Japanese.</a:t>
            </a:r>
          </a:p>
          <a:p>
            <a:pPr marL="0" indent="0" algn="ctr">
              <a:buNone/>
            </a:pPr>
            <a:endParaRPr lang="en-US" sz="2400" dirty="0">
              <a:latin typeface="Kozuka Gothic Pro R" pitchFamily="34" charset="-128"/>
              <a:ea typeface="Kozuka Gothic Pro R" pitchFamily="34" charset="-128"/>
            </a:endParaRPr>
          </a:p>
        </p:txBody>
      </p:sp>
      <p:pic>
        <p:nvPicPr>
          <p:cNvPr id="12" name="Picture 11"/>
          <p:cNvPicPr/>
          <p:nvPr/>
        </p:nvPicPr>
        <p:blipFill>
          <a:blip r:embed="rId3" cstate="print">
            <a:extLst>
              <a:ext uri="{28A0092B-C50C-407E-A947-70E740481C1C}">
                <a14:useLocalDpi xmlns:a14="http://schemas.microsoft.com/office/drawing/2010/main" val="0"/>
              </a:ext>
            </a:extLst>
          </a:blip>
          <a:stretch>
            <a:fillRect/>
          </a:stretch>
        </p:blipFill>
        <p:spPr>
          <a:xfrm>
            <a:off x="7884368" y="332656"/>
            <a:ext cx="850900" cy="850900"/>
          </a:xfrm>
          <a:prstGeom prst="rect">
            <a:avLst/>
          </a:prstGeom>
        </p:spPr>
      </p:pic>
      <p:sp>
        <p:nvSpPr>
          <p:cNvPr id="10" name="Footer Placeholder 1"/>
          <p:cNvSpPr>
            <a:spLocks noGrp="1"/>
          </p:cNvSpPr>
          <p:nvPr>
            <p:ph type="ftr" sz="quarter" idx="11"/>
          </p:nvPr>
        </p:nvSpPr>
        <p:spPr>
          <a:xfrm>
            <a:off x="3124200" y="6356350"/>
            <a:ext cx="2895600" cy="365125"/>
          </a:xfrm>
        </p:spPr>
        <p:txBody>
          <a:bodyPr/>
          <a:lstStyle/>
          <a:p>
            <a:r>
              <a:rPr lang="en-GB" dirty="0">
                <a:solidFill>
                  <a:schemeClr val="bg1"/>
                </a:solidFill>
              </a:rPr>
              <a:t>©The Japan Society with Katy Simpson</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5135334"/>
            <a:ext cx="1006231" cy="1006231"/>
          </a:xfrm>
          <a:prstGeom prst="rect">
            <a:avLst/>
          </a:prstGeom>
        </p:spPr>
      </p:pic>
      <p:pic>
        <p:nvPicPr>
          <p:cNvPr id="13" name="Picture 2" descr="こどもの日の子供達のイラスト"/>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6861" y="2076997"/>
            <a:ext cx="3459888" cy="2741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95951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211668"/>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p:cNvSpPr>
            <a:spLocks noGrp="1"/>
          </p:cNvSpPr>
          <p:nvPr>
            <p:ph type="sldNum" sz="quarter" idx="12"/>
          </p:nvPr>
        </p:nvSpPr>
        <p:spPr/>
        <p:txBody>
          <a:bodyPr/>
          <a:lstStyle/>
          <a:p>
            <a:fld id="{7627D4DA-CA93-4100-9923-91CA0C97AC6D}" type="slidenum">
              <a:rPr lang="en-GB" smtClean="0"/>
              <a:t>3</a:t>
            </a:fld>
            <a:endParaRPr lang="en-GB"/>
          </a:p>
        </p:txBody>
      </p:sp>
      <p:sp>
        <p:nvSpPr>
          <p:cNvPr id="11" name="Rectangle 10"/>
          <p:cNvSpPr/>
          <p:nvPr/>
        </p:nvSpPr>
        <p:spPr>
          <a:xfrm>
            <a:off x="376474" y="589868"/>
            <a:ext cx="7275372" cy="830997"/>
          </a:xfrm>
          <a:prstGeom prst="rect">
            <a:avLst/>
          </a:prstGeom>
        </p:spPr>
        <p:txBody>
          <a:bodyPr wrap="square">
            <a:spAutoFit/>
          </a:bodyPr>
          <a:lstStyle/>
          <a:p>
            <a:r>
              <a:rPr lang="en-GB" sz="4800" b="1" dirty="0">
                <a:solidFill>
                  <a:srgbClr val="FF0000"/>
                </a:solidFill>
                <a:latin typeface="Kristen ITC" panose="03050502040202030202" pitchFamily="66" charset="0"/>
                <a:ea typeface="Kozuka Gothic Pro B" pitchFamily="34" charset="-128"/>
              </a:rPr>
              <a:t>Children’s Day </a:t>
            </a:r>
          </a:p>
        </p:txBody>
      </p:sp>
      <p:pic>
        <p:nvPicPr>
          <p:cNvPr id="12" name="Picture 11"/>
          <p:cNvPicPr/>
          <p:nvPr/>
        </p:nvPicPr>
        <p:blipFill>
          <a:blip r:embed="rId3" cstate="print">
            <a:extLst>
              <a:ext uri="{28A0092B-C50C-407E-A947-70E740481C1C}">
                <a14:useLocalDpi xmlns:a14="http://schemas.microsoft.com/office/drawing/2010/main" val="0"/>
              </a:ext>
            </a:extLst>
          </a:blip>
          <a:stretch>
            <a:fillRect/>
          </a:stretch>
        </p:blipFill>
        <p:spPr>
          <a:xfrm>
            <a:off x="7884368" y="332656"/>
            <a:ext cx="850900" cy="850900"/>
          </a:xfrm>
          <a:prstGeom prst="rect">
            <a:avLst/>
          </a:prstGeom>
        </p:spPr>
      </p:pic>
      <p:sp>
        <p:nvSpPr>
          <p:cNvPr id="10" name="Footer Placeholder 1"/>
          <p:cNvSpPr>
            <a:spLocks noGrp="1"/>
          </p:cNvSpPr>
          <p:nvPr>
            <p:ph type="ftr" sz="quarter" idx="11"/>
          </p:nvPr>
        </p:nvSpPr>
        <p:spPr>
          <a:xfrm>
            <a:off x="3124200" y="6356350"/>
            <a:ext cx="2895600" cy="365125"/>
          </a:xfrm>
        </p:spPr>
        <p:txBody>
          <a:bodyPr/>
          <a:lstStyle/>
          <a:p>
            <a:r>
              <a:rPr lang="en-GB" dirty="0">
                <a:solidFill>
                  <a:schemeClr val="bg1"/>
                </a:solidFill>
              </a:rPr>
              <a:t>©The Japan Society with Katy Simpson</a:t>
            </a:r>
          </a:p>
        </p:txBody>
      </p:sp>
      <p:sp>
        <p:nvSpPr>
          <p:cNvPr id="7" name="TextBox 6"/>
          <p:cNvSpPr txBox="1"/>
          <p:nvPr/>
        </p:nvSpPr>
        <p:spPr>
          <a:xfrm>
            <a:off x="562043" y="1700808"/>
            <a:ext cx="8173225" cy="800219"/>
          </a:xfrm>
          <a:prstGeom prst="rect">
            <a:avLst/>
          </a:prstGeom>
          <a:noFill/>
        </p:spPr>
        <p:txBody>
          <a:bodyPr wrap="square" rtlCol="0">
            <a:spAutoFit/>
          </a:bodyPr>
          <a:lstStyle/>
          <a:p>
            <a:pPr algn="ctr"/>
            <a:r>
              <a:rPr lang="en-GB" sz="2800" dirty="0">
                <a:latin typeface="Kristen ITC" panose="03050502040202030202" pitchFamily="66" charset="0"/>
                <a:ea typeface="Kozuka Gothic Pro R" pitchFamily="34" charset="-128"/>
              </a:rPr>
              <a:t>Watch the </a:t>
            </a:r>
            <a:r>
              <a:rPr lang="en-GB" sz="2800" dirty="0">
                <a:latin typeface="Kristen ITC" panose="03050502040202030202" pitchFamily="66" charset="0"/>
                <a:ea typeface="Kozuka Gothic Pro R" pitchFamily="34" charset="-128"/>
                <a:hlinkClick r:id="rId4"/>
              </a:rPr>
              <a:t>video</a:t>
            </a:r>
            <a:r>
              <a:rPr lang="en-GB" sz="2800" dirty="0">
                <a:latin typeface="Kristen ITC" panose="03050502040202030202" pitchFamily="66" charset="0"/>
                <a:ea typeface="Kozuka Gothic Pro R" pitchFamily="34" charset="-128"/>
              </a:rPr>
              <a:t> to find out more </a:t>
            </a:r>
          </a:p>
          <a:p>
            <a:pPr algn="ctr"/>
            <a:endParaRPr lang="en-GB" dirty="0"/>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7580" r="5771"/>
          <a:stretch/>
        </p:blipFill>
        <p:spPr bwMode="auto">
          <a:xfrm>
            <a:off x="2028999" y="2452661"/>
            <a:ext cx="5354671" cy="3107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035959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8249" y="1799571"/>
            <a:ext cx="5394702" cy="4154984"/>
          </a:xfrm>
          <a:prstGeom prst="rect">
            <a:avLst/>
          </a:prstGeom>
          <a:noFill/>
        </p:spPr>
        <p:txBody>
          <a:bodyPr wrap="square" rtlCol="0">
            <a:spAutoFit/>
          </a:bodyPr>
          <a:lstStyle/>
          <a:p>
            <a:pPr algn="ctr"/>
            <a:r>
              <a:rPr lang="en-GB" sz="2400" dirty="0">
                <a:latin typeface="Kozuka Gothic Pro R" pitchFamily="34" charset="-128"/>
                <a:ea typeface="Kozuka Gothic Pro R" pitchFamily="34" charset="-128"/>
              </a:rPr>
              <a:t>Japanese warriors called </a:t>
            </a:r>
            <a:r>
              <a:rPr lang="en-GB" sz="2400" dirty="0">
                <a:solidFill>
                  <a:srgbClr val="339933"/>
                </a:solidFill>
                <a:latin typeface="Kozuka Gothic Pro B" pitchFamily="34" charset="-128"/>
                <a:ea typeface="Kozuka Gothic Pro B" pitchFamily="34" charset="-128"/>
              </a:rPr>
              <a:t>samurai</a:t>
            </a:r>
            <a:r>
              <a:rPr lang="en-GB" sz="2400" dirty="0">
                <a:latin typeface="Kozuka Gothic Pro B" pitchFamily="34" charset="-128"/>
                <a:ea typeface="Kozuka Gothic Pro B" pitchFamily="34" charset="-128"/>
              </a:rPr>
              <a:t> </a:t>
            </a:r>
            <a:r>
              <a:rPr lang="en-GB" sz="2400" dirty="0">
                <a:latin typeface="Kozuka Gothic Pro R" pitchFamily="34" charset="-128"/>
                <a:ea typeface="Kozuka Gothic Pro R" pitchFamily="34" charset="-128"/>
              </a:rPr>
              <a:t>wore kabuto (helmet).</a:t>
            </a:r>
          </a:p>
          <a:p>
            <a:pPr marL="285750" indent="-285750" algn="ctr">
              <a:buFont typeface="Arial" panose="020B0604020202020204" pitchFamily="34" charset="0"/>
              <a:buChar char="•"/>
            </a:pPr>
            <a:endParaRPr lang="en-GB" sz="2400" dirty="0">
              <a:latin typeface="Kozuka Gothic Pro R" pitchFamily="34" charset="-128"/>
              <a:ea typeface="Kozuka Gothic Pro R" pitchFamily="34" charset="-128"/>
            </a:endParaRPr>
          </a:p>
          <a:p>
            <a:pPr algn="ctr"/>
            <a:r>
              <a:rPr lang="en-GB" sz="2400" dirty="0">
                <a:latin typeface="Kozuka Gothic Pro R" pitchFamily="34" charset="-128"/>
                <a:ea typeface="Kozuka Gothic Pro R" pitchFamily="34" charset="-128"/>
              </a:rPr>
              <a:t>The samurai were brave and strong so the kabuto helmet is a symbol of </a:t>
            </a:r>
            <a:r>
              <a:rPr lang="en-GB" sz="2400" dirty="0">
                <a:solidFill>
                  <a:srgbClr val="339933"/>
                </a:solidFill>
                <a:latin typeface="Kozuka Gothic Pro B" pitchFamily="34" charset="-128"/>
                <a:ea typeface="Kozuka Gothic Pro B" pitchFamily="34" charset="-128"/>
              </a:rPr>
              <a:t>strength.</a:t>
            </a:r>
          </a:p>
          <a:p>
            <a:pPr algn="ctr"/>
            <a:endParaRPr lang="en-GB" sz="2400" dirty="0">
              <a:solidFill>
                <a:srgbClr val="339933"/>
              </a:solidFill>
              <a:latin typeface="Kozuka Gothic Pro R" pitchFamily="34" charset="-128"/>
              <a:ea typeface="Kozuka Gothic Pro R" pitchFamily="34" charset="-128"/>
            </a:endParaRPr>
          </a:p>
          <a:p>
            <a:pPr algn="ctr"/>
            <a:r>
              <a:rPr lang="en-GB" sz="2400" dirty="0">
                <a:latin typeface="Kozuka Gothic Pro R" pitchFamily="34" charset="-128"/>
                <a:ea typeface="Kozuka Gothic Pro R" pitchFamily="34" charset="-128"/>
              </a:rPr>
              <a:t>On Children’s Day, </a:t>
            </a:r>
          </a:p>
          <a:p>
            <a:pPr algn="ctr"/>
            <a:r>
              <a:rPr lang="en-GB" sz="2400" dirty="0">
                <a:latin typeface="Kozuka Gothic Pro R" pitchFamily="34" charset="-128"/>
                <a:ea typeface="Kozuka Gothic Pro R" pitchFamily="34" charset="-128"/>
              </a:rPr>
              <a:t>children in Japan make paper kabuto helmets to wear.</a:t>
            </a:r>
          </a:p>
          <a:p>
            <a:pPr algn="ctr"/>
            <a:endParaRPr lang="en-GB" sz="2400" dirty="0">
              <a:solidFill>
                <a:srgbClr val="339933"/>
              </a:solidFill>
              <a:latin typeface="Kozuka Gothic Pro B" pitchFamily="34" charset="-128"/>
              <a:ea typeface="Kozuka Gothic Pro B" pitchFamily="34" charset="-128"/>
            </a:endParaRPr>
          </a:p>
        </p:txBody>
      </p:sp>
      <p:sp>
        <p:nvSpPr>
          <p:cNvPr id="15" name="Rectangle 14"/>
          <p:cNvSpPr/>
          <p:nvPr/>
        </p:nvSpPr>
        <p:spPr>
          <a:xfrm>
            <a:off x="0" y="6211668"/>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p:cNvSpPr>
            <a:spLocks noGrp="1"/>
          </p:cNvSpPr>
          <p:nvPr>
            <p:ph type="sldNum" sz="quarter" idx="12"/>
          </p:nvPr>
        </p:nvSpPr>
        <p:spPr/>
        <p:txBody>
          <a:bodyPr/>
          <a:lstStyle/>
          <a:p>
            <a:fld id="{7627D4DA-CA93-4100-9923-91CA0C97AC6D}" type="slidenum">
              <a:rPr lang="en-GB" smtClean="0"/>
              <a:t>4</a:t>
            </a:fld>
            <a:endParaRPr lang="en-GB"/>
          </a:p>
        </p:txBody>
      </p:sp>
      <p:sp>
        <p:nvSpPr>
          <p:cNvPr id="11" name="Rectangle 10"/>
          <p:cNvSpPr/>
          <p:nvPr/>
        </p:nvSpPr>
        <p:spPr>
          <a:xfrm>
            <a:off x="532442" y="389703"/>
            <a:ext cx="5767750" cy="830997"/>
          </a:xfrm>
          <a:prstGeom prst="rect">
            <a:avLst/>
          </a:prstGeom>
        </p:spPr>
        <p:txBody>
          <a:bodyPr wrap="square">
            <a:spAutoFit/>
          </a:bodyPr>
          <a:lstStyle/>
          <a:p>
            <a:r>
              <a:rPr lang="en-GB" sz="4800" b="1" dirty="0">
                <a:solidFill>
                  <a:srgbClr val="FF0000"/>
                </a:solidFill>
                <a:latin typeface="Kristen ITC" panose="03050502040202030202" pitchFamily="66" charset="0"/>
                <a:ea typeface="Kozuka Gothic Pro B" pitchFamily="34" charset="-128"/>
              </a:rPr>
              <a:t>Customs</a:t>
            </a:r>
            <a:r>
              <a:rPr lang="en-GB" sz="4000" b="1" dirty="0">
                <a:solidFill>
                  <a:srgbClr val="FF0000"/>
                </a:solidFill>
                <a:latin typeface="Kristen ITC" panose="03050502040202030202" pitchFamily="66" charset="0"/>
                <a:ea typeface="Kozuka Gothic Pro B" pitchFamily="34" charset="-128"/>
              </a:rPr>
              <a:t> </a:t>
            </a:r>
          </a:p>
        </p:txBody>
      </p:sp>
      <p:pic>
        <p:nvPicPr>
          <p:cNvPr id="12" name="Picture 11"/>
          <p:cNvPicPr/>
          <p:nvPr/>
        </p:nvPicPr>
        <p:blipFill>
          <a:blip r:embed="rId3" cstate="print">
            <a:extLst>
              <a:ext uri="{28A0092B-C50C-407E-A947-70E740481C1C}">
                <a14:useLocalDpi xmlns:a14="http://schemas.microsoft.com/office/drawing/2010/main" val="0"/>
              </a:ext>
            </a:extLst>
          </a:blip>
          <a:stretch>
            <a:fillRect/>
          </a:stretch>
        </p:blipFill>
        <p:spPr>
          <a:xfrm>
            <a:off x="7884368" y="332656"/>
            <a:ext cx="850900" cy="850900"/>
          </a:xfrm>
          <a:prstGeom prst="rect">
            <a:avLst/>
          </a:prstGeom>
        </p:spPr>
      </p:pic>
      <p:sp>
        <p:nvSpPr>
          <p:cNvPr id="10" name="Footer Placeholder 1"/>
          <p:cNvSpPr>
            <a:spLocks noGrp="1"/>
          </p:cNvSpPr>
          <p:nvPr>
            <p:ph type="ftr" sz="quarter" idx="11"/>
          </p:nvPr>
        </p:nvSpPr>
        <p:spPr>
          <a:xfrm>
            <a:off x="3124200" y="6356350"/>
            <a:ext cx="2895600" cy="365125"/>
          </a:xfrm>
        </p:spPr>
        <p:txBody>
          <a:bodyPr/>
          <a:lstStyle/>
          <a:p>
            <a:r>
              <a:rPr lang="en-GB" dirty="0">
                <a:solidFill>
                  <a:schemeClr val="bg1"/>
                </a:solidFill>
              </a:rPr>
              <a:t>©The Japan Society with Katy Simpson</a:t>
            </a: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56282"/>
          <a:stretch/>
        </p:blipFill>
        <p:spPr bwMode="auto">
          <a:xfrm>
            <a:off x="6032932" y="1799571"/>
            <a:ext cx="2793762" cy="3550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b="13828"/>
          <a:stretch/>
        </p:blipFill>
        <p:spPr>
          <a:xfrm>
            <a:off x="164340" y="116632"/>
            <a:ext cx="8815320" cy="5696556"/>
          </a:xfrm>
          <a:prstGeom prst="rect">
            <a:avLst/>
          </a:prstGeom>
        </p:spPr>
      </p:pic>
    </p:spTree>
    <p:extLst>
      <p:ext uri="{BB962C8B-B14F-4D97-AF65-F5344CB8AC3E}">
        <p14:creationId xmlns:p14="http://schemas.microsoft.com/office/powerpoint/2010/main" val="25380496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211668"/>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p:cNvSpPr>
            <a:spLocks noGrp="1"/>
          </p:cNvSpPr>
          <p:nvPr>
            <p:ph type="sldNum" sz="quarter" idx="12"/>
          </p:nvPr>
        </p:nvSpPr>
        <p:spPr/>
        <p:txBody>
          <a:bodyPr/>
          <a:lstStyle/>
          <a:p>
            <a:fld id="{7627D4DA-CA93-4100-9923-91CA0C97AC6D}" type="slidenum">
              <a:rPr lang="en-GB" smtClean="0"/>
              <a:t>5</a:t>
            </a:fld>
            <a:endParaRPr lang="en-GB"/>
          </a:p>
        </p:txBody>
      </p:sp>
      <p:sp>
        <p:nvSpPr>
          <p:cNvPr id="11" name="Rectangle 10"/>
          <p:cNvSpPr/>
          <p:nvPr/>
        </p:nvSpPr>
        <p:spPr>
          <a:xfrm>
            <a:off x="376474" y="381352"/>
            <a:ext cx="7275372" cy="830997"/>
          </a:xfrm>
          <a:prstGeom prst="rect">
            <a:avLst/>
          </a:prstGeom>
        </p:spPr>
        <p:txBody>
          <a:bodyPr wrap="square">
            <a:spAutoFit/>
          </a:bodyPr>
          <a:lstStyle/>
          <a:p>
            <a:r>
              <a:rPr lang="en-GB" sz="4800" b="1" dirty="0">
                <a:solidFill>
                  <a:srgbClr val="FF0000"/>
                </a:solidFill>
                <a:latin typeface="Kristen ITC" panose="03050502040202030202" pitchFamily="66" charset="0"/>
                <a:ea typeface="Kozuka Gothic Pro B" pitchFamily="34" charset="-128"/>
              </a:rPr>
              <a:t>Food </a:t>
            </a:r>
          </a:p>
        </p:txBody>
      </p:sp>
      <p:sp>
        <p:nvSpPr>
          <p:cNvPr id="21" name="Content Placeholder 2">
            <a:extLst>
              <a:ext uri="{FF2B5EF4-FFF2-40B4-BE49-F238E27FC236}">
                <a16:creationId xmlns:a16="http://schemas.microsoft.com/office/drawing/2014/main" id="{BBDC34EE-F162-4FB9-A8E2-6DA5E61C56ED}"/>
              </a:ext>
            </a:extLst>
          </p:cNvPr>
          <p:cNvSpPr txBox="1">
            <a:spLocks/>
          </p:cNvSpPr>
          <p:nvPr/>
        </p:nvSpPr>
        <p:spPr>
          <a:xfrm>
            <a:off x="5009957" y="1819394"/>
            <a:ext cx="3458492" cy="13992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dirty="0">
                <a:solidFill>
                  <a:srgbClr val="339933"/>
                </a:solidFill>
                <a:latin typeface="Kozuka Gothic Pro B" pitchFamily="34" charset="-128"/>
                <a:ea typeface="Kozuka Gothic Pro B" pitchFamily="34" charset="-128"/>
              </a:rPr>
              <a:t>Kashiwa Mochi </a:t>
            </a:r>
            <a:endParaRPr lang="en-US" sz="1400" dirty="0">
              <a:solidFill>
                <a:srgbClr val="339933"/>
              </a:solidFill>
              <a:latin typeface="Kozuka Gothic Pro B" pitchFamily="34" charset="-128"/>
              <a:ea typeface="Kozuka Gothic Pro B" pitchFamily="34" charset="-128"/>
            </a:endParaRPr>
          </a:p>
          <a:p>
            <a:pPr marL="0" indent="0" algn="ctr">
              <a:buFont typeface="Arial" panose="020B0604020202020204" pitchFamily="34" charset="0"/>
              <a:buNone/>
            </a:pPr>
            <a:r>
              <a:rPr lang="en-US" sz="2400">
                <a:latin typeface="Kozuka Gothic Pro R" pitchFamily="34" charset="-128"/>
                <a:ea typeface="Kozuka Gothic Pro R" pitchFamily="34" charset="-128"/>
              </a:rPr>
              <a:t>is a traditional </a:t>
            </a:r>
            <a:r>
              <a:rPr lang="en-US" sz="2400" dirty="0">
                <a:latin typeface="Kozuka Gothic Pro R" pitchFamily="34" charset="-128"/>
                <a:ea typeface="Kozuka Gothic Pro R" pitchFamily="34" charset="-128"/>
              </a:rPr>
              <a:t>sweet eaten on Children’s Day </a:t>
            </a:r>
          </a:p>
        </p:txBody>
      </p:sp>
      <p:pic>
        <p:nvPicPr>
          <p:cNvPr id="12" name="Picture 11"/>
          <p:cNvPicPr/>
          <p:nvPr/>
        </p:nvPicPr>
        <p:blipFill>
          <a:blip r:embed="rId3" cstate="print">
            <a:extLst>
              <a:ext uri="{28A0092B-C50C-407E-A947-70E740481C1C}">
                <a14:useLocalDpi xmlns:a14="http://schemas.microsoft.com/office/drawing/2010/main" val="0"/>
              </a:ext>
            </a:extLst>
          </a:blip>
          <a:stretch>
            <a:fillRect/>
          </a:stretch>
        </p:blipFill>
        <p:spPr>
          <a:xfrm>
            <a:off x="7884368" y="332656"/>
            <a:ext cx="850900" cy="850900"/>
          </a:xfrm>
          <a:prstGeom prst="rect">
            <a:avLst/>
          </a:prstGeom>
        </p:spPr>
      </p:pic>
      <p:sp>
        <p:nvSpPr>
          <p:cNvPr id="10" name="Footer Placeholder 1"/>
          <p:cNvSpPr>
            <a:spLocks noGrp="1"/>
          </p:cNvSpPr>
          <p:nvPr>
            <p:ph type="ftr" sz="quarter" idx="11"/>
          </p:nvPr>
        </p:nvSpPr>
        <p:spPr>
          <a:xfrm>
            <a:off x="2943519" y="6356350"/>
            <a:ext cx="3284665" cy="365125"/>
          </a:xfrm>
        </p:spPr>
        <p:txBody>
          <a:bodyPr/>
          <a:lstStyle/>
          <a:p>
            <a:r>
              <a:rPr lang="en-GB" dirty="0">
                <a:solidFill>
                  <a:schemeClr val="bg1"/>
                </a:solidFill>
              </a:rPr>
              <a:t>©Image is </a:t>
            </a:r>
            <a:r>
              <a:rPr lang="en-GB" dirty="0">
                <a:solidFill>
                  <a:schemeClr val="tx1"/>
                </a:solidFill>
                <a:hlinkClick r:id="rId4"/>
              </a:rPr>
              <a:t>DSC_8749"</a:t>
            </a:r>
            <a:r>
              <a:rPr lang="en-GB" dirty="0">
                <a:solidFill>
                  <a:schemeClr val="bg1"/>
                </a:solidFill>
              </a:rPr>
              <a:t> by </a:t>
            </a:r>
            <a:r>
              <a:rPr lang="en-GB" dirty="0" err="1">
                <a:solidFill>
                  <a:schemeClr val="bg1"/>
                </a:solidFill>
                <a:hlinkClick r:id="rId5"/>
              </a:rPr>
              <a:t>norihito</a:t>
            </a:r>
            <a:r>
              <a:rPr lang="en-GB" dirty="0">
                <a:solidFill>
                  <a:schemeClr val="bg1"/>
                </a:solidFill>
              </a:rPr>
              <a:t> (cropped)</a:t>
            </a:r>
            <a:r>
              <a:rPr lang="en-GB" dirty="0">
                <a:solidFill>
                  <a:schemeClr val="tx1"/>
                </a:solidFill>
              </a:rPr>
              <a:t> </a:t>
            </a:r>
            <a:endParaRPr lang="en-GB" dirty="0">
              <a:solidFill>
                <a:schemeClr val="bg1"/>
              </a:solidFill>
            </a:endParaRPr>
          </a:p>
        </p:txBody>
      </p:sp>
      <p:pic>
        <p:nvPicPr>
          <p:cNvPr id="1026" name="Picture 2" descr="DSC_8749"/>
          <p:cNvPicPr>
            <a:picLocks noChangeAspect="1" noChangeArrowheads="1"/>
          </p:cNvPicPr>
          <p:nvPr/>
        </p:nvPicPr>
        <p:blipFill rotWithShape="1">
          <a:blip r:embed="rId6">
            <a:extLst>
              <a:ext uri="{28A0092B-C50C-407E-A947-70E740481C1C}">
                <a14:useLocalDpi xmlns:a14="http://schemas.microsoft.com/office/drawing/2010/main" val="0"/>
              </a:ext>
            </a:extLst>
          </a:blip>
          <a:srcRect l="8937" t="11914" r="6682"/>
          <a:stretch/>
        </p:blipFill>
        <p:spPr bwMode="auto">
          <a:xfrm>
            <a:off x="876342" y="3399556"/>
            <a:ext cx="3714849" cy="25815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860032" y="3356992"/>
            <a:ext cx="3758341" cy="2585323"/>
          </a:xfrm>
          <a:prstGeom prst="rect">
            <a:avLst/>
          </a:prstGeom>
          <a:noFill/>
        </p:spPr>
        <p:txBody>
          <a:bodyPr wrap="square" rtlCol="0">
            <a:spAutoFit/>
          </a:bodyPr>
          <a:lstStyle/>
          <a:p>
            <a:pPr algn="ctr"/>
            <a:r>
              <a:rPr lang="en-US" sz="2400" dirty="0">
                <a:latin typeface="Kozuka Gothic Pro R" pitchFamily="34" charset="-128"/>
                <a:ea typeface="Kozuka Gothic Pro R" pitchFamily="34" charset="-128"/>
              </a:rPr>
              <a:t>It is chewy and made from rice with a sweet filling.</a:t>
            </a:r>
          </a:p>
          <a:p>
            <a:pPr algn="ctr"/>
            <a:endParaRPr lang="en-US" sz="2400" dirty="0">
              <a:latin typeface="Kozuka Gothic Pro R" pitchFamily="34" charset="-128"/>
              <a:ea typeface="Kozuka Gothic Pro R" pitchFamily="34" charset="-128"/>
            </a:endParaRPr>
          </a:p>
          <a:p>
            <a:pPr algn="ctr"/>
            <a:r>
              <a:rPr lang="en-US" sz="2400" dirty="0">
                <a:latin typeface="Kozuka Gothic Pro R" pitchFamily="34" charset="-128"/>
                <a:ea typeface="Kozuka Gothic Pro R" pitchFamily="34" charset="-128"/>
              </a:rPr>
              <a:t>The outside is wrapped in an oak leaf. </a:t>
            </a:r>
          </a:p>
          <a:p>
            <a:endParaRPr lang="en-GB" dirty="0"/>
          </a:p>
        </p:txBody>
      </p:sp>
      <p:pic>
        <p:nvPicPr>
          <p:cNvPr id="14" name="Picture 2">
            <a:extLst>
              <a:ext uri="{FF2B5EF4-FFF2-40B4-BE49-F238E27FC236}">
                <a16:creationId xmlns:a16="http://schemas.microsoft.com/office/drawing/2014/main" id="{14E5DEE9-46BC-7243-BDE4-93462AE9CB45}"/>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935584" y="1340768"/>
            <a:ext cx="2098228" cy="193036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66DE4DEB-8451-B74C-85B2-7E9413558B3E}"/>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2658169" y="1524303"/>
            <a:ext cx="1913831" cy="2155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26938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583A5DB-AF12-42AF-A460-4D5C06B9D65B}"/>
              </a:ext>
            </a:extLst>
          </p:cNvPr>
          <p:cNvSpPr>
            <a:spLocks noGrp="1"/>
          </p:cNvSpPr>
          <p:nvPr>
            <p:ph type="sldNum" sz="quarter" idx="12"/>
          </p:nvPr>
        </p:nvSpPr>
        <p:spPr/>
        <p:txBody>
          <a:bodyPr/>
          <a:lstStyle/>
          <a:p>
            <a:fld id="{7627D4DA-CA93-4100-9923-91CA0C97AC6D}" type="slidenum">
              <a:rPr lang="en-GB" smtClean="0"/>
              <a:t>6</a:t>
            </a:fld>
            <a:endParaRPr lang="en-GB"/>
          </a:p>
        </p:txBody>
      </p:sp>
      <p:sp>
        <p:nvSpPr>
          <p:cNvPr id="6" name="Rectangle 5"/>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a:xfrm>
            <a:off x="400144" y="490861"/>
            <a:ext cx="7115081" cy="830997"/>
          </a:xfrm>
          <a:prstGeom prst="rect">
            <a:avLst/>
          </a:prstGeom>
        </p:spPr>
        <p:txBody>
          <a:bodyPr wrap="square">
            <a:spAutoFit/>
          </a:bodyPr>
          <a:lstStyle/>
          <a:p>
            <a:r>
              <a:rPr lang="en-GB" sz="4800" b="1" dirty="0">
                <a:solidFill>
                  <a:srgbClr val="FF0000"/>
                </a:solidFill>
                <a:latin typeface="Kristen ITC" panose="03050502040202030202" pitchFamily="66" charset="0"/>
                <a:ea typeface="Kozuka Gothic Pro B" pitchFamily="34" charset="-128"/>
              </a:rPr>
              <a:t>Decorations</a:t>
            </a:r>
          </a:p>
        </p:txBody>
      </p:sp>
      <p:sp>
        <p:nvSpPr>
          <p:cNvPr id="12" name="Content Placeholder 2">
            <a:extLst>
              <a:ext uri="{FF2B5EF4-FFF2-40B4-BE49-F238E27FC236}">
                <a16:creationId xmlns:a16="http://schemas.microsoft.com/office/drawing/2014/main" id="{453CA3AC-9BB3-4836-96E7-65639D24AB28}"/>
              </a:ext>
            </a:extLst>
          </p:cNvPr>
          <p:cNvSpPr>
            <a:spLocks noGrp="1"/>
          </p:cNvSpPr>
          <p:nvPr>
            <p:ph idx="1"/>
          </p:nvPr>
        </p:nvSpPr>
        <p:spPr>
          <a:xfrm>
            <a:off x="179512" y="2830007"/>
            <a:ext cx="5614079" cy="3129312"/>
          </a:xfrm>
        </p:spPr>
        <p:txBody>
          <a:bodyPr>
            <a:noAutofit/>
          </a:bodyPr>
          <a:lstStyle/>
          <a:p>
            <a:pPr marL="0" indent="0" algn="ctr">
              <a:buNone/>
            </a:pPr>
            <a:r>
              <a:rPr lang="en-GB" sz="2400" dirty="0">
                <a:latin typeface="Kozuka Gothic Pro R" pitchFamily="34" charset="-128"/>
                <a:ea typeface="Kozuka Gothic Pro R" pitchFamily="34" charset="-128"/>
              </a:rPr>
              <a:t>These are called </a:t>
            </a:r>
            <a:r>
              <a:rPr lang="en-GB" sz="2400" dirty="0">
                <a:solidFill>
                  <a:srgbClr val="339933"/>
                </a:solidFill>
                <a:latin typeface="Kozuka Gothic Pro B" pitchFamily="34" charset="-128"/>
                <a:ea typeface="Kozuka Gothic Pro B" pitchFamily="34" charset="-128"/>
              </a:rPr>
              <a:t>koi </a:t>
            </a:r>
            <a:r>
              <a:rPr lang="en-GB" sz="2400" dirty="0" err="1">
                <a:solidFill>
                  <a:srgbClr val="339933"/>
                </a:solidFill>
                <a:latin typeface="Kozuka Gothic Pro B" pitchFamily="34" charset="-128"/>
                <a:ea typeface="Kozuka Gothic Pro B" pitchFamily="34" charset="-128"/>
              </a:rPr>
              <a:t>nobori</a:t>
            </a:r>
            <a:r>
              <a:rPr lang="en-GB" sz="2400" dirty="0">
                <a:solidFill>
                  <a:srgbClr val="339933"/>
                </a:solidFill>
                <a:latin typeface="Kozuka Gothic Pro B" pitchFamily="34" charset="-128"/>
                <a:ea typeface="Kozuka Gothic Pro B" pitchFamily="34" charset="-128"/>
              </a:rPr>
              <a:t>.</a:t>
            </a:r>
            <a:endParaRPr lang="en-GB" sz="2400" dirty="0">
              <a:latin typeface="Kozuka Gothic Pro R" pitchFamily="34" charset="-128"/>
              <a:ea typeface="Kozuka Gothic Pro R" pitchFamily="34" charset="-128"/>
            </a:endParaRPr>
          </a:p>
          <a:p>
            <a:pPr marL="0" indent="0" algn="ctr">
              <a:buNone/>
            </a:pPr>
            <a:endParaRPr lang="en-GB" sz="2200" dirty="0">
              <a:latin typeface="Kozuka Gothic Pro R" pitchFamily="34" charset="-128"/>
              <a:ea typeface="Kozuka Gothic Pro R" pitchFamily="34" charset="-128"/>
            </a:endParaRPr>
          </a:p>
          <a:p>
            <a:pPr marL="0" indent="0" algn="ctr">
              <a:buNone/>
            </a:pPr>
            <a:r>
              <a:rPr lang="en-GB" sz="2400" dirty="0">
                <a:latin typeface="Kozuka Gothic Pro R" pitchFamily="34" charset="-128"/>
                <a:ea typeface="Kozuka Gothic Pro R" pitchFamily="34" charset="-128"/>
              </a:rPr>
              <a:t>The carp fish represents </a:t>
            </a:r>
            <a:r>
              <a:rPr lang="en-GB" sz="2400" dirty="0">
                <a:solidFill>
                  <a:srgbClr val="339933"/>
                </a:solidFill>
                <a:latin typeface="Kozuka Gothic Pro B" pitchFamily="34" charset="-128"/>
                <a:ea typeface="Kozuka Gothic Pro B" pitchFamily="34" charset="-128"/>
              </a:rPr>
              <a:t>strength.</a:t>
            </a:r>
          </a:p>
          <a:p>
            <a:pPr marL="0" indent="0" algn="ctr">
              <a:buNone/>
            </a:pPr>
            <a:endParaRPr lang="en-GB" sz="2200" dirty="0">
              <a:latin typeface="Kozuka Gothic Pro R" pitchFamily="34" charset="-128"/>
              <a:ea typeface="Kozuka Gothic Pro R" pitchFamily="34" charset="-128"/>
            </a:endParaRPr>
          </a:p>
          <a:p>
            <a:pPr marL="0" indent="0" algn="ctr">
              <a:buNone/>
            </a:pPr>
            <a:r>
              <a:rPr lang="en-GB" sz="2400" dirty="0">
                <a:latin typeface="Kozuka Gothic Pro R" pitchFamily="34" charset="-128"/>
                <a:ea typeface="Kozuka Gothic Pro R" pitchFamily="34" charset="-128"/>
              </a:rPr>
              <a:t>So, the carp are used as symbols for children to grow up strong.</a:t>
            </a:r>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7884368" y="445784"/>
            <a:ext cx="850900" cy="850900"/>
          </a:xfrm>
          <a:prstGeom prst="rect">
            <a:avLst/>
          </a:prstGeom>
        </p:spPr>
      </p:pic>
      <p:sp>
        <p:nvSpPr>
          <p:cNvPr id="2" name="Footer Placeholder 1"/>
          <p:cNvSpPr>
            <a:spLocks noGrp="1"/>
          </p:cNvSpPr>
          <p:nvPr>
            <p:ph type="ftr" sz="quarter" idx="11"/>
          </p:nvPr>
        </p:nvSpPr>
        <p:spPr>
          <a:xfrm>
            <a:off x="3275856" y="6352271"/>
            <a:ext cx="2895600" cy="365125"/>
          </a:xfrm>
        </p:spPr>
        <p:txBody>
          <a:bodyPr/>
          <a:lstStyle/>
          <a:p>
            <a:r>
              <a:rPr lang="en-GB" dirty="0">
                <a:solidFill>
                  <a:schemeClr val="bg1"/>
                </a:solidFill>
              </a:rPr>
              <a:t>©The Japan Society with Katy Simpson</a:t>
            </a:r>
          </a:p>
        </p:txBody>
      </p:sp>
      <p:pic>
        <p:nvPicPr>
          <p:cNvPr id="11" name="Picture 3" descr="E:\イラスト・カット５０００\カラー\01 12カ月\05 5月\01-098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2768084"/>
            <a:ext cx="3384376" cy="33843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70340" y="1628800"/>
            <a:ext cx="7626250" cy="1107996"/>
          </a:xfrm>
          <a:prstGeom prst="rect">
            <a:avLst/>
          </a:prstGeom>
          <a:noFill/>
        </p:spPr>
        <p:txBody>
          <a:bodyPr wrap="square" rtlCol="0">
            <a:spAutoFit/>
          </a:bodyPr>
          <a:lstStyle/>
          <a:p>
            <a:pPr algn="ctr"/>
            <a:r>
              <a:rPr lang="en-GB" sz="2400" dirty="0">
                <a:latin typeface="Kozuka Gothic Pro R" pitchFamily="34" charset="-128"/>
                <a:ea typeface="Kozuka Gothic Pro R" pitchFamily="34" charset="-128"/>
              </a:rPr>
              <a:t>In May, Japan is decorated with many </a:t>
            </a:r>
          </a:p>
          <a:p>
            <a:pPr algn="ctr"/>
            <a:r>
              <a:rPr lang="en-GB" sz="2400" dirty="0">
                <a:latin typeface="Kozuka Gothic Pro R" pitchFamily="34" charset="-128"/>
                <a:ea typeface="Kozuka Gothic Pro R" pitchFamily="34" charset="-128"/>
              </a:rPr>
              <a:t>streamers or kites in the shape of </a:t>
            </a:r>
            <a:r>
              <a:rPr lang="en-GB" sz="2400" dirty="0">
                <a:solidFill>
                  <a:srgbClr val="339933"/>
                </a:solidFill>
                <a:latin typeface="Kozuka Gothic Pro B" pitchFamily="34" charset="-128"/>
                <a:ea typeface="Kozuka Gothic Pro B" pitchFamily="34" charset="-128"/>
              </a:rPr>
              <a:t>koi carp fish</a:t>
            </a:r>
            <a:r>
              <a:rPr lang="en-GB" sz="2400" dirty="0">
                <a:latin typeface="Kozuka Gothic Pro R" pitchFamily="34" charset="-128"/>
                <a:ea typeface="Kozuka Gothic Pro R" pitchFamily="34" charset="-128"/>
              </a:rPr>
              <a:t>.</a:t>
            </a:r>
          </a:p>
          <a:p>
            <a:endParaRPr lang="en-GB" dirty="0"/>
          </a:p>
        </p:txBody>
      </p:sp>
    </p:spTree>
    <p:extLst>
      <p:ext uri="{BB962C8B-B14F-4D97-AF65-F5344CB8AC3E}">
        <p14:creationId xmlns:p14="http://schemas.microsoft.com/office/powerpoint/2010/main" val="1910728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583A5DB-AF12-42AF-A460-4D5C06B9D65B}"/>
              </a:ext>
            </a:extLst>
          </p:cNvPr>
          <p:cNvSpPr>
            <a:spLocks noGrp="1"/>
          </p:cNvSpPr>
          <p:nvPr>
            <p:ph type="sldNum" sz="quarter" idx="12"/>
          </p:nvPr>
        </p:nvSpPr>
        <p:spPr/>
        <p:txBody>
          <a:bodyPr/>
          <a:lstStyle/>
          <a:p>
            <a:fld id="{7627D4DA-CA93-4100-9923-91CA0C97AC6D}" type="slidenum">
              <a:rPr lang="en-GB" smtClean="0"/>
              <a:t>7</a:t>
            </a:fld>
            <a:endParaRPr lang="en-GB"/>
          </a:p>
        </p:txBody>
      </p:sp>
      <p:sp>
        <p:nvSpPr>
          <p:cNvPr id="6" name="Rectangle 5"/>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Content Placeholder 2">
            <a:extLst>
              <a:ext uri="{FF2B5EF4-FFF2-40B4-BE49-F238E27FC236}">
                <a16:creationId xmlns:a16="http://schemas.microsoft.com/office/drawing/2014/main" id="{453CA3AC-9BB3-4836-96E7-65639D24AB28}"/>
              </a:ext>
            </a:extLst>
          </p:cNvPr>
          <p:cNvSpPr>
            <a:spLocks noGrp="1"/>
          </p:cNvSpPr>
          <p:nvPr>
            <p:ph idx="1"/>
          </p:nvPr>
        </p:nvSpPr>
        <p:spPr>
          <a:xfrm>
            <a:off x="251520" y="4980766"/>
            <a:ext cx="8640960" cy="1207105"/>
          </a:xfrm>
        </p:spPr>
        <p:txBody>
          <a:bodyPr>
            <a:noAutofit/>
          </a:bodyPr>
          <a:lstStyle/>
          <a:p>
            <a:pPr marL="0" indent="0" algn="ctr">
              <a:buNone/>
            </a:pPr>
            <a:r>
              <a:rPr lang="en-GB" sz="2400" dirty="0">
                <a:latin typeface="Kozuka Gothic Pro R" pitchFamily="34" charset="-128"/>
                <a:ea typeface="Kozuka Gothic Pro R" pitchFamily="34" charset="-128"/>
              </a:rPr>
              <a:t>Traditionally, koi nobori are decorated in a different colour for the family member it represents and displayed in this order.</a:t>
            </a:r>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7812360" y="332656"/>
            <a:ext cx="850900" cy="850900"/>
          </a:xfrm>
          <a:prstGeom prst="rect">
            <a:avLst/>
          </a:prstGeom>
        </p:spPr>
      </p:pic>
      <p:pic>
        <p:nvPicPr>
          <p:cNvPr id="11" name="Picture 2" descr="File:150425 Koinobori Chizu Tottori pref Japan01bs.jpg"/>
          <p:cNvPicPr>
            <a:picLocks noChangeAspect="1" noChangeArrowheads="1"/>
          </p:cNvPicPr>
          <p:nvPr/>
        </p:nvPicPr>
        <p:blipFill rotWithShape="1">
          <a:blip r:embed="rId4">
            <a:extLst>
              <a:ext uri="{28A0092B-C50C-407E-A947-70E740481C1C}">
                <a14:useLocalDpi xmlns:a14="http://schemas.microsoft.com/office/drawing/2010/main" val="0"/>
              </a:ext>
            </a:extLst>
          </a:blip>
          <a:srcRect l="7848" r="8118"/>
          <a:stretch/>
        </p:blipFill>
        <p:spPr bwMode="auto">
          <a:xfrm>
            <a:off x="467544" y="332656"/>
            <a:ext cx="5540133" cy="43924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Footer Placeholder 7"/>
          <p:cNvSpPr>
            <a:spLocks noGrp="1"/>
          </p:cNvSpPr>
          <p:nvPr>
            <p:ph type="ftr" sz="quarter" idx="11"/>
          </p:nvPr>
        </p:nvSpPr>
        <p:spPr>
          <a:xfrm>
            <a:off x="1390206" y="6352271"/>
            <a:ext cx="7057030" cy="365125"/>
          </a:xfrm>
        </p:spPr>
        <p:txBody>
          <a:bodyPr/>
          <a:lstStyle/>
          <a:p>
            <a:r>
              <a:rPr lang="en-GB" dirty="0">
                <a:solidFill>
                  <a:schemeClr val="bg1">
                    <a:lumMod val="95000"/>
                  </a:schemeClr>
                </a:solidFill>
              </a:rPr>
              <a:t>©Image is </a:t>
            </a:r>
            <a:r>
              <a:rPr lang="en-GB" dirty="0">
                <a:solidFill>
                  <a:schemeClr val="bg1"/>
                </a:solidFill>
                <a:hlinkClick r:id="rId5" tooltip="ja:user:663highland"/>
              </a:rPr>
              <a:t>663highland</a:t>
            </a:r>
            <a:r>
              <a:rPr lang="en-GB" dirty="0">
                <a:solidFill>
                  <a:schemeClr val="bg1"/>
                </a:solidFill>
              </a:rPr>
              <a:t> under </a:t>
            </a:r>
            <a:r>
              <a:rPr lang="en-GB" u="sng" dirty="0">
                <a:solidFill>
                  <a:schemeClr val="bg1"/>
                </a:solidFill>
                <a:hlinkClick r:id="rId6"/>
              </a:rPr>
              <a:t>CC BY-SA 3.0</a:t>
            </a:r>
            <a:endParaRPr lang="en-GB" u="sng" dirty="0">
              <a:solidFill>
                <a:schemeClr val="bg1"/>
              </a:solidFill>
            </a:endParaRPr>
          </a:p>
          <a:p>
            <a:endParaRPr lang="en-GB" dirty="0">
              <a:solidFill>
                <a:schemeClr val="bg1">
                  <a:lumMod val="95000"/>
                </a:schemeClr>
              </a:solidFill>
            </a:endParaRPr>
          </a:p>
        </p:txBody>
      </p:sp>
      <p:sp>
        <p:nvSpPr>
          <p:cNvPr id="4" name="TextBox 3"/>
          <p:cNvSpPr txBox="1"/>
          <p:nvPr/>
        </p:nvSpPr>
        <p:spPr>
          <a:xfrm>
            <a:off x="6007677" y="2941750"/>
            <a:ext cx="2812795" cy="461665"/>
          </a:xfrm>
          <a:prstGeom prst="rect">
            <a:avLst/>
          </a:prstGeom>
          <a:noFill/>
        </p:spPr>
        <p:txBody>
          <a:bodyPr wrap="square" rtlCol="0">
            <a:spAutoFit/>
          </a:bodyPr>
          <a:lstStyle/>
          <a:p>
            <a:r>
              <a:rPr lang="en-GB" sz="2400" dirty="0">
                <a:solidFill>
                  <a:srgbClr val="FF0000"/>
                </a:solidFill>
                <a:latin typeface="Kozuka Gothic Pro B" pitchFamily="34" charset="-128"/>
                <a:ea typeface="Kozuka Gothic Pro B" pitchFamily="34" charset="-128"/>
              </a:rPr>
              <a:t>Red </a:t>
            </a:r>
            <a:r>
              <a:rPr lang="en-GB" sz="2400" dirty="0">
                <a:latin typeface="Kozuka Gothic Pro R" pitchFamily="34" charset="-128"/>
                <a:ea typeface="Kozuka Gothic Pro R" pitchFamily="34" charset="-128"/>
              </a:rPr>
              <a:t>for the mother</a:t>
            </a:r>
          </a:p>
        </p:txBody>
      </p:sp>
      <p:sp>
        <p:nvSpPr>
          <p:cNvPr id="15" name="TextBox 14"/>
          <p:cNvSpPr txBox="1"/>
          <p:nvPr/>
        </p:nvSpPr>
        <p:spPr>
          <a:xfrm>
            <a:off x="6007676" y="3789040"/>
            <a:ext cx="2812795" cy="461665"/>
          </a:xfrm>
          <a:prstGeom prst="rect">
            <a:avLst/>
          </a:prstGeom>
          <a:noFill/>
        </p:spPr>
        <p:txBody>
          <a:bodyPr wrap="square" rtlCol="0">
            <a:spAutoFit/>
          </a:bodyPr>
          <a:lstStyle/>
          <a:p>
            <a:r>
              <a:rPr lang="en-GB" sz="2400" dirty="0">
                <a:solidFill>
                  <a:srgbClr val="00B0F0"/>
                </a:solidFill>
                <a:latin typeface="Kozuka Gothic Pro B" pitchFamily="34" charset="-128"/>
                <a:ea typeface="Kozuka Gothic Pro B" pitchFamily="34" charset="-128"/>
              </a:rPr>
              <a:t>Blue </a:t>
            </a:r>
            <a:r>
              <a:rPr lang="en-GB" sz="2400" dirty="0">
                <a:latin typeface="Kozuka Gothic Pro R" pitchFamily="34" charset="-128"/>
                <a:ea typeface="Kozuka Gothic Pro R" pitchFamily="34" charset="-128"/>
              </a:rPr>
              <a:t>for the child</a:t>
            </a:r>
          </a:p>
        </p:txBody>
      </p:sp>
      <p:sp>
        <p:nvSpPr>
          <p:cNvPr id="7" name="TextBox 6"/>
          <p:cNvSpPr txBox="1"/>
          <p:nvPr/>
        </p:nvSpPr>
        <p:spPr>
          <a:xfrm>
            <a:off x="6007677" y="2134597"/>
            <a:ext cx="2956811" cy="769441"/>
          </a:xfrm>
          <a:prstGeom prst="rect">
            <a:avLst/>
          </a:prstGeom>
          <a:noFill/>
        </p:spPr>
        <p:txBody>
          <a:bodyPr wrap="square" rtlCol="0">
            <a:spAutoFit/>
          </a:bodyPr>
          <a:lstStyle/>
          <a:p>
            <a:r>
              <a:rPr lang="en-GB" sz="2400" b="1" dirty="0">
                <a:latin typeface="Kozuka Gothic Pro B" pitchFamily="34" charset="-128"/>
                <a:ea typeface="Kozuka Gothic Pro B" pitchFamily="34" charset="-128"/>
              </a:rPr>
              <a:t>Black</a:t>
            </a:r>
            <a:r>
              <a:rPr lang="en-GB" sz="2400" dirty="0">
                <a:latin typeface="Kozuka Gothic Pro B" pitchFamily="34" charset="-128"/>
                <a:ea typeface="Kozuka Gothic Pro B" pitchFamily="34" charset="-128"/>
              </a:rPr>
              <a:t> </a:t>
            </a:r>
            <a:r>
              <a:rPr lang="en-GB" sz="2400" dirty="0">
                <a:latin typeface="Kozuka Gothic Pro R" pitchFamily="34" charset="-128"/>
                <a:ea typeface="Kozuka Gothic Pro R" pitchFamily="34" charset="-128"/>
              </a:rPr>
              <a:t>for the father </a:t>
            </a:r>
            <a:r>
              <a:rPr lang="en-GB" sz="2400" b="1" dirty="0">
                <a:latin typeface="Kozuka Gothic Pro R" pitchFamily="34" charset="-128"/>
                <a:ea typeface="Kozuka Gothic Pro R" pitchFamily="34" charset="-128"/>
              </a:rPr>
              <a:t> </a:t>
            </a:r>
          </a:p>
          <a:p>
            <a:endParaRPr lang="en-GB" sz="2000" dirty="0"/>
          </a:p>
        </p:txBody>
      </p:sp>
      <p:sp>
        <p:nvSpPr>
          <p:cNvPr id="2" name="TextBox 1"/>
          <p:cNvSpPr txBox="1"/>
          <p:nvPr/>
        </p:nvSpPr>
        <p:spPr>
          <a:xfrm>
            <a:off x="4111866" y="471971"/>
            <a:ext cx="1728192" cy="523220"/>
          </a:xfrm>
          <a:prstGeom prst="rect">
            <a:avLst/>
          </a:prstGeom>
          <a:noFill/>
        </p:spPr>
        <p:txBody>
          <a:bodyPr wrap="square" rtlCol="0">
            <a:spAutoFit/>
          </a:bodyPr>
          <a:lstStyle/>
          <a:p>
            <a:r>
              <a:rPr lang="en-GB" sz="1000" dirty="0">
                <a:solidFill>
                  <a:schemeClr val="bg1"/>
                </a:solidFill>
              </a:rPr>
              <a:t>© 663highland / CC BY-SA 3.0</a:t>
            </a:r>
          </a:p>
          <a:p>
            <a:endParaRPr lang="en-GB" dirty="0"/>
          </a:p>
        </p:txBody>
      </p:sp>
    </p:spTree>
    <p:extLst>
      <p:ext uri="{BB962C8B-B14F-4D97-AF65-F5344CB8AC3E}">
        <p14:creationId xmlns:p14="http://schemas.microsoft.com/office/powerpoint/2010/main" val="143604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583A5DB-AF12-42AF-A460-4D5C06B9D65B}"/>
              </a:ext>
            </a:extLst>
          </p:cNvPr>
          <p:cNvSpPr>
            <a:spLocks noGrp="1"/>
          </p:cNvSpPr>
          <p:nvPr>
            <p:ph type="sldNum" sz="quarter" idx="12"/>
          </p:nvPr>
        </p:nvSpPr>
        <p:spPr/>
        <p:txBody>
          <a:bodyPr/>
          <a:lstStyle/>
          <a:p>
            <a:fld id="{7627D4DA-CA93-4100-9923-91CA0C97AC6D}" type="slidenum">
              <a:rPr lang="en-GB" smtClean="0"/>
              <a:t>8</a:t>
            </a:fld>
            <a:endParaRPr lang="en-GB"/>
          </a:p>
        </p:txBody>
      </p:sp>
      <p:sp>
        <p:nvSpPr>
          <p:cNvPr id="6" name="Rectangle 5"/>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a:xfrm>
            <a:off x="400143" y="476672"/>
            <a:ext cx="7115081" cy="830997"/>
          </a:xfrm>
          <a:prstGeom prst="rect">
            <a:avLst/>
          </a:prstGeom>
        </p:spPr>
        <p:txBody>
          <a:bodyPr wrap="square">
            <a:spAutoFit/>
          </a:bodyPr>
          <a:lstStyle/>
          <a:p>
            <a:r>
              <a:rPr lang="en-GB" sz="4800" b="1" dirty="0">
                <a:solidFill>
                  <a:srgbClr val="FF0000"/>
                </a:solidFill>
                <a:latin typeface="Kristen ITC" panose="03050502040202030202" pitchFamily="66" charset="0"/>
                <a:ea typeface="Kozuka Gothic Pro B" pitchFamily="34" charset="-128"/>
              </a:rPr>
              <a:t>Power Up</a:t>
            </a:r>
          </a:p>
        </p:txBody>
      </p:sp>
      <p:sp>
        <p:nvSpPr>
          <p:cNvPr id="12" name="Content Placeholder 2">
            <a:extLst>
              <a:ext uri="{FF2B5EF4-FFF2-40B4-BE49-F238E27FC236}">
                <a16:creationId xmlns:a16="http://schemas.microsoft.com/office/drawing/2014/main" id="{453CA3AC-9BB3-4836-96E7-65639D24AB28}"/>
              </a:ext>
            </a:extLst>
          </p:cNvPr>
          <p:cNvSpPr>
            <a:spLocks noGrp="1"/>
          </p:cNvSpPr>
          <p:nvPr>
            <p:ph idx="1"/>
          </p:nvPr>
        </p:nvSpPr>
        <p:spPr>
          <a:xfrm>
            <a:off x="552682" y="1988840"/>
            <a:ext cx="4379358" cy="3096344"/>
          </a:xfrm>
        </p:spPr>
        <p:txBody>
          <a:bodyPr>
            <a:noAutofit/>
          </a:bodyPr>
          <a:lstStyle/>
          <a:p>
            <a:pPr marL="0" indent="0" algn="ctr">
              <a:buNone/>
            </a:pPr>
            <a:r>
              <a:rPr lang="en-GB" sz="2400" dirty="0">
                <a:latin typeface="Kozuka Gothic Pro R" pitchFamily="34" charset="-128"/>
                <a:ea typeface="Kozuka Gothic Pro R" pitchFamily="34" charset="-128"/>
              </a:rPr>
              <a:t>The Japanese word for strength is </a:t>
            </a:r>
            <a:r>
              <a:rPr lang="en-GB" sz="2400" dirty="0">
                <a:solidFill>
                  <a:srgbClr val="339933"/>
                </a:solidFill>
                <a:latin typeface="Kozuka Gothic Pro B" pitchFamily="34" charset="-128"/>
                <a:ea typeface="Kozuka Gothic Pro B" pitchFamily="34" charset="-128"/>
              </a:rPr>
              <a:t>‘</a:t>
            </a:r>
            <a:r>
              <a:rPr lang="en-GB" sz="2400" dirty="0" err="1">
                <a:solidFill>
                  <a:srgbClr val="339933"/>
                </a:solidFill>
                <a:latin typeface="Kozuka Gothic Pro B" pitchFamily="34" charset="-128"/>
                <a:ea typeface="Kozuka Gothic Pro B" pitchFamily="34" charset="-128"/>
              </a:rPr>
              <a:t>chikara</a:t>
            </a:r>
            <a:r>
              <a:rPr lang="en-GB" sz="2400" dirty="0">
                <a:solidFill>
                  <a:srgbClr val="339933"/>
                </a:solidFill>
                <a:latin typeface="Kozuka Gothic Pro B" pitchFamily="34" charset="-128"/>
                <a:ea typeface="Kozuka Gothic Pro B" pitchFamily="34" charset="-128"/>
              </a:rPr>
              <a:t>’</a:t>
            </a:r>
          </a:p>
          <a:p>
            <a:pPr marL="0" indent="0" algn="ctr">
              <a:buNone/>
            </a:pPr>
            <a:endParaRPr lang="en-GB" sz="1050" dirty="0">
              <a:latin typeface="Kozuka Gothic Pro R" pitchFamily="34" charset="-128"/>
              <a:ea typeface="Kozuka Gothic Pro R" pitchFamily="34" charset="-128"/>
            </a:endParaRPr>
          </a:p>
          <a:p>
            <a:pPr marL="0" indent="0" algn="ctr">
              <a:buNone/>
            </a:pPr>
            <a:endParaRPr lang="en-GB" sz="1050" dirty="0">
              <a:latin typeface="Kozuka Gothic Pro R" pitchFamily="34" charset="-128"/>
              <a:ea typeface="Kozuka Gothic Pro R" pitchFamily="34" charset="-128"/>
            </a:endParaRPr>
          </a:p>
          <a:p>
            <a:pPr marL="0" indent="0" algn="ctr">
              <a:buNone/>
            </a:pPr>
            <a:r>
              <a:rPr lang="en-GB" sz="2400" dirty="0">
                <a:latin typeface="Kozuka Gothic Pro R" pitchFamily="34" charset="-128"/>
                <a:ea typeface="Kozuka Gothic Pro R" pitchFamily="34" charset="-128"/>
              </a:rPr>
              <a:t>The koi fish is ‘</a:t>
            </a:r>
            <a:r>
              <a:rPr lang="en-GB" sz="2400" dirty="0" err="1">
                <a:solidFill>
                  <a:srgbClr val="339933"/>
                </a:solidFill>
                <a:latin typeface="Kozuka Gothic Pro B" pitchFamily="34" charset="-128"/>
                <a:ea typeface="Kozuka Gothic Pro B" pitchFamily="34" charset="-128"/>
              </a:rPr>
              <a:t>chikara</a:t>
            </a:r>
            <a:r>
              <a:rPr lang="en-GB" sz="2400" dirty="0">
                <a:solidFill>
                  <a:srgbClr val="339933"/>
                </a:solidFill>
                <a:latin typeface="Kozuka Gothic Pro B" pitchFamily="34" charset="-128"/>
                <a:ea typeface="Kozuka Gothic Pro B" pitchFamily="34" charset="-128"/>
              </a:rPr>
              <a:t> </a:t>
            </a:r>
            <a:r>
              <a:rPr lang="en-GB" sz="2400" dirty="0" err="1">
                <a:solidFill>
                  <a:srgbClr val="339933"/>
                </a:solidFill>
                <a:latin typeface="Kozuka Gothic Pro B" pitchFamily="34" charset="-128"/>
                <a:ea typeface="Kozuka Gothic Pro B" pitchFamily="34" charset="-128"/>
              </a:rPr>
              <a:t>tsuyoi</a:t>
            </a:r>
            <a:r>
              <a:rPr lang="en-GB" sz="2400" dirty="0">
                <a:latin typeface="Kozuka Gothic Pro R" pitchFamily="34" charset="-128"/>
                <a:ea typeface="Kozuka Gothic Pro R" pitchFamily="34" charset="-128"/>
              </a:rPr>
              <a:t>’ which means powerful. </a:t>
            </a:r>
          </a:p>
          <a:p>
            <a:pPr marL="0" indent="0" algn="ctr">
              <a:buNone/>
            </a:pPr>
            <a:endParaRPr lang="en-GB" sz="2400" dirty="0">
              <a:latin typeface="Kozuka Gothic Pro R" pitchFamily="34" charset="-128"/>
              <a:ea typeface="Kozuka Gothic Pro R" pitchFamily="34" charset="-128"/>
            </a:endParaRPr>
          </a:p>
          <a:p>
            <a:pPr marL="0" indent="0" algn="ctr">
              <a:buNone/>
            </a:pPr>
            <a:r>
              <a:rPr lang="en-GB" sz="2400" dirty="0">
                <a:latin typeface="Kozuka Gothic Pro R" pitchFamily="34" charset="-128"/>
                <a:ea typeface="Kozuka Gothic Pro R" pitchFamily="34" charset="-128"/>
              </a:rPr>
              <a:t>This is the Japanese symbol for </a:t>
            </a:r>
            <a:r>
              <a:rPr lang="en-GB" sz="2400" dirty="0" err="1">
                <a:latin typeface="Kozuka Gothic Pro R" pitchFamily="34" charset="-128"/>
                <a:ea typeface="Kozuka Gothic Pro R" pitchFamily="34" charset="-128"/>
              </a:rPr>
              <a:t>chikara</a:t>
            </a:r>
            <a:endParaRPr lang="en-GB" sz="2400" dirty="0">
              <a:latin typeface="Kozuka Gothic Pro R" pitchFamily="34" charset="-128"/>
              <a:ea typeface="Kozuka Gothic Pro R" pitchFamily="34" charset="-128"/>
            </a:endParaRPr>
          </a:p>
          <a:p>
            <a:pPr marL="0" indent="0" algn="ctr">
              <a:buNone/>
            </a:pPr>
            <a:endParaRPr lang="en-GB" sz="2400" dirty="0">
              <a:latin typeface="Kozuka Gothic Pro R" pitchFamily="34" charset="-128"/>
              <a:ea typeface="Kozuka Gothic Pro R" pitchFamily="34" charset="-128"/>
            </a:endParaRPr>
          </a:p>
          <a:p>
            <a:endParaRPr lang="en-GB" sz="2400" dirty="0"/>
          </a:p>
          <a:p>
            <a:endParaRPr lang="en-GB" sz="2400" dirty="0"/>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7812360" y="405165"/>
            <a:ext cx="850900" cy="850900"/>
          </a:xfrm>
          <a:prstGeom prst="rect">
            <a:avLst/>
          </a:prstGeom>
        </p:spPr>
      </p:pic>
      <p:sp>
        <p:nvSpPr>
          <p:cNvPr id="2" name="Footer Placeholder 1"/>
          <p:cNvSpPr>
            <a:spLocks noGrp="1"/>
          </p:cNvSpPr>
          <p:nvPr>
            <p:ph type="ftr" sz="quarter" idx="11"/>
          </p:nvPr>
        </p:nvSpPr>
        <p:spPr/>
        <p:txBody>
          <a:bodyPr/>
          <a:lstStyle/>
          <a:p>
            <a:r>
              <a:rPr lang="en-GB" dirty="0">
                <a:solidFill>
                  <a:schemeClr val="bg1"/>
                </a:solidFill>
              </a:rPr>
              <a:t>©The Japan Society with Katy Simpson</a:t>
            </a:r>
          </a:p>
        </p:txBody>
      </p:sp>
      <p:sp>
        <p:nvSpPr>
          <p:cNvPr id="4" name="TextBox 3"/>
          <p:cNvSpPr txBox="1"/>
          <p:nvPr/>
        </p:nvSpPr>
        <p:spPr>
          <a:xfrm>
            <a:off x="4932040" y="813245"/>
            <a:ext cx="4032448" cy="4093428"/>
          </a:xfrm>
          <a:prstGeom prst="rect">
            <a:avLst/>
          </a:prstGeom>
          <a:noFill/>
        </p:spPr>
        <p:txBody>
          <a:bodyPr wrap="square" rtlCol="0">
            <a:spAutoFit/>
          </a:bodyPr>
          <a:lstStyle/>
          <a:p>
            <a:r>
              <a:rPr lang="ja-JP" altLang="en-US" sz="26000" dirty="0">
                <a:latin typeface="KaiTi" panose="02010609060101010101" pitchFamily="49" charset="-122"/>
                <a:ea typeface="KaiTi" panose="02010609060101010101" pitchFamily="49" charset="-122"/>
              </a:rPr>
              <a:t>力</a:t>
            </a:r>
            <a:endParaRPr lang="en-GB" sz="26000" dirty="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3704406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583A5DB-AF12-42AF-A460-4D5C06B9D65B}"/>
              </a:ext>
            </a:extLst>
          </p:cNvPr>
          <p:cNvSpPr>
            <a:spLocks noGrp="1"/>
          </p:cNvSpPr>
          <p:nvPr>
            <p:ph type="sldNum" sz="quarter" idx="12"/>
          </p:nvPr>
        </p:nvSpPr>
        <p:spPr/>
        <p:txBody>
          <a:bodyPr/>
          <a:lstStyle/>
          <a:p>
            <a:fld id="{7627D4DA-CA93-4100-9923-91CA0C97AC6D}" type="slidenum">
              <a:rPr lang="en-GB" smtClean="0"/>
              <a:t>9</a:t>
            </a:fld>
            <a:endParaRPr lang="en-GB"/>
          </a:p>
        </p:txBody>
      </p:sp>
      <p:sp>
        <p:nvSpPr>
          <p:cNvPr id="6" name="Rectangle 5"/>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a:xfrm>
            <a:off x="400143" y="476672"/>
            <a:ext cx="7115081" cy="707886"/>
          </a:xfrm>
          <a:prstGeom prst="rect">
            <a:avLst/>
          </a:prstGeom>
        </p:spPr>
        <p:txBody>
          <a:bodyPr wrap="square">
            <a:spAutoFit/>
          </a:bodyPr>
          <a:lstStyle/>
          <a:p>
            <a:r>
              <a:rPr lang="en-GB" sz="4000" b="1" dirty="0">
                <a:solidFill>
                  <a:srgbClr val="FF0000"/>
                </a:solidFill>
                <a:latin typeface="Kristen ITC" panose="03050502040202030202" pitchFamily="66" charset="0"/>
                <a:ea typeface="Kozuka Gothic Pro B" pitchFamily="34" charset="-128"/>
              </a:rPr>
              <a:t>Power Up</a:t>
            </a:r>
          </a:p>
        </p:txBody>
      </p:sp>
      <p:sp>
        <p:nvSpPr>
          <p:cNvPr id="12" name="Content Placeholder 2">
            <a:extLst>
              <a:ext uri="{FF2B5EF4-FFF2-40B4-BE49-F238E27FC236}">
                <a16:creationId xmlns:a16="http://schemas.microsoft.com/office/drawing/2014/main" id="{453CA3AC-9BB3-4836-96E7-65639D24AB28}"/>
              </a:ext>
            </a:extLst>
          </p:cNvPr>
          <p:cNvSpPr>
            <a:spLocks noGrp="1"/>
          </p:cNvSpPr>
          <p:nvPr>
            <p:ph idx="1"/>
          </p:nvPr>
        </p:nvSpPr>
        <p:spPr>
          <a:xfrm>
            <a:off x="400143" y="1256065"/>
            <a:ext cx="8420329" cy="1536470"/>
          </a:xfrm>
        </p:spPr>
        <p:txBody>
          <a:bodyPr>
            <a:noAutofit/>
          </a:bodyPr>
          <a:lstStyle/>
          <a:p>
            <a:pPr marL="0" indent="0" algn="ctr">
              <a:buNone/>
            </a:pPr>
            <a:endParaRPr lang="en-GB" sz="1050" dirty="0">
              <a:latin typeface="Kozuka Gothic Pro R" pitchFamily="34" charset="-128"/>
              <a:ea typeface="Kozuka Gothic Pro R" pitchFamily="34" charset="-128"/>
            </a:endParaRPr>
          </a:p>
          <a:p>
            <a:pPr marL="0" indent="0" algn="ctr">
              <a:buNone/>
            </a:pPr>
            <a:r>
              <a:rPr lang="en-GB" sz="2400" dirty="0">
                <a:latin typeface="Kozuka Gothic Pro R" pitchFamily="34" charset="-128"/>
                <a:ea typeface="Kozuka Gothic Pro R" pitchFamily="34" charset="-128"/>
              </a:rPr>
              <a:t>Can you draw the Japanese character for strength? </a:t>
            </a:r>
          </a:p>
          <a:p>
            <a:pPr marL="0" indent="0" algn="ctr">
              <a:buNone/>
            </a:pPr>
            <a:r>
              <a:rPr lang="en-GB" sz="2400" dirty="0">
                <a:latin typeface="Kozuka Gothic Pro R" pitchFamily="34" charset="-128"/>
                <a:ea typeface="Kozuka Gothic Pro R" pitchFamily="34" charset="-128"/>
              </a:rPr>
              <a:t>You can draw it in the air with your finger if you like!</a:t>
            </a:r>
          </a:p>
          <a:p>
            <a:endParaRPr lang="en-GB" sz="2400" dirty="0"/>
          </a:p>
          <a:p>
            <a:endParaRPr lang="en-GB" sz="2400" dirty="0"/>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7812360" y="405165"/>
            <a:ext cx="850900" cy="850900"/>
          </a:xfrm>
          <a:prstGeom prst="rect">
            <a:avLst/>
          </a:prstGeom>
        </p:spPr>
      </p:pic>
      <p:sp>
        <p:nvSpPr>
          <p:cNvPr id="2" name="Footer Placeholder 1"/>
          <p:cNvSpPr>
            <a:spLocks noGrp="1"/>
          </p:cNvSpPr>
          <p:nvPr>
            <p:ph type="ftr" sz="quarter" idx="11"/>
          </p:nvPr>
        </p:nvSpPr>
        <p:spPr/>
        <p:txBody>
          <a:bodyPr/>
          <a:lstStyle/>
          <a:p>
            <a:r>
              <a:rPr lang="en-GB" dirty="0">
                <a:solidFill>
                  <a:schemeClr val="bg1"/>
                </a:solidFill>
              </a:rPr>
              <a:t>©The Japan Society with Katy Simpson</a:t>
            </a:r>
          </a:p>
        </p:txBody>
      </p:sp>
      <p:pic>
        <p:nvPicPr>
          <p:cNvPr id="1026" name="Picture 2" descr="http://yamasa.org/ocjs/kanjidic.nsf/7D41E7E1AFFDAE4749256A90002EC591/$FILE/715_ani.gif">
            <a:extLst>
              <a:ext uri="{FF2B5EF4-FFF2-40B4-BE49-F238E27FC236}">
                <a16:creationId xmlns:a16="http://schemas.microsoft.com/office/drawing/2014/main" id="{A3F45AA1-BFE9-4EC7-B645-B4CDBF8D2DE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78467" y="2708920"/>
            <a:ext cx="2724894" cy="272489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b="4264"/>
          <a:stretch/>
        </p:blipFill>
        <p:spPr>
          <a:xfrm>
            <a:off x="7219206" y="4431407"/>
            <a:ext cx="1798320" cy="1721637"/>
          </a:xfrm>
          <a:prstGeom prst="rect">
            <a:avLst/>
          </a:prstGeom>
        </p:spPr>
      </p:pic>
    </p:spTree>
    <p:extLst>
      <p:ext uri="{BB962C8B-B14F-4D97-AF65-F5344CB8AC3E}">
        <p14:creationId xmlns:p14="http://schemas.microsoft.com/office/powerpoint/2010/main" val="40824340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1672</TotalTime>
  <Words>1150</Words>
  <Application>Microsoft Macintosh PowerPoint</Application>
  <PresentationFormat>On-screen Show (4:3)</PresentationFormat>
  <Paragraphs>181</Paragraphs>
  <Slides>13</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KaiTi</vt:lpstr>
      <vt:lpstr>Kozuka Gothic Pro B</vt:lpstr>
      <vt:lpstr>Kozuka Gothic Pro EL</vt:lpstr>
      <vt:lpstr>Kozuka Gothic Pro R</vt:lpstr>
      <vt:lpstr>Arial</vt:lpstr>
      <vt:lpstr>Calibri</vt:lpstr>
      <vt:lpstr>Kristen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Hewlett-Packard Company</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The Japan Society</dc:creator>
  <cp:keywords/>
  <dc:description/>
  <cp:lastModifiedBy>Microsoft Office User</cp:lastModifiedBy>
  <cp:revision>142</cp:revision>
  <dcterms:created xsi:type="dcterms:W3CDTF">2017-05-31T10:45:44Z</dcterms:created>
  <dcterms:modified xsi:type="dcterms:W3CDTF">2020-05-01T16:41:40Z</dcterms:modified>
  <cp:category/>
</cp:coreProperties>
</file>