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56"/>
  </p:notesMasterIdLst>
  <p:sldIdLst>
    <p:sldId id="282" r:id="rId5"/>
    <p:sldId id="271" r:id="rId6"/>
    <p:sldId id="287" r:id="rId7"/>
    <p:sldId id="283" r:id="rId8"/>
    <p:sldId id="288" r:id="rId9"/>
    <p:sldId id="279" r:id="rId10"/>
    <p:sldId id="355" r:id="rId11"/>
    <p:sldId id="357" r:id="rId12"/>
    <p:sldId id="500" r:id="rId13"/>
    <p:sldId id="495" r:id="rId14"/>
    <p:sldId id="501" r:id="rId15"/>
    <p:sldId id="502" r:id="rId16"/>
    <p:sldId id="503" r:id="rId17"/>
    <p:sldId id="498" r:id="rId18"/>
    <p:sldId id="504" r:id="rId19"/>
    <p:sldId id="542" r:id="rId20"/>
    <p:sldId id="505" r:id="rId21"/>
    <p:sldId id="506" r:id="rId22"/>
    <p:sldId id="508" r:id="rId23"/>
    <p:sldId id="463" r:id="rId24"/>
    <p:sldId id="512" r:id="rId25"/>
    <p:sldId id="513" r:id="rId26"/>
    <p:sldId id="515" r:id="rId27"/>
    <p:sldId id="517" r:id="rId28"/>
    <p:sldId id="516" r:id="rId29"/>
    <p:sldId id="518" r:id="rId30"/>
    <p:sldId id="519" r:id="rId31"/>
    <p:sldId id="520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8" r:id="rId40"/>
    <p:sldId id="529" r:id="rId41"/>
    <p:sldId id="530" r:id="rId42"/>
    <p:sldId id="532" r:id="rId43"/>
    <p:sldId id="531" r:id="rId44"/>
    <p:sldId id="533" r:id="rId45"/>
    <p:sldId id="534" r:id="rId46"/>
    <p:sldId id="535" r:id="rId47"/>
    <p:sldId id="536" r:id="rId48"/>
    <p:sldId id="537" r:id="rId49"/>
    <p:sldId id="539" r:id="rId50"/>
    <p:sldId id="497" r:id="rId51"/>
    <p:sldId id="496" r:id="rId52"/>
    <p:sldId id="540" r:id="rId53"/>
    <p:sldId id="541" r:id="rId54"/>
    <p:sldId id="286" r:id="rId5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2BTKros+0c+a9aequazWg==" hashData="JXFHDubdBIpdGzpbqG7p1AmDLbi4iQ6IMM0XOm9Y8CIciOCalyiIqzJA5DXfiRX6lcOBiKmdUoG+Yq737v8vQ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6BE361-9BC1-732E-ECD5-A5D3B18B180E}" name="Grace Oliver" initials="GO" userId="468ba48be66c9fc2" providerId="Windows Live"/>
  <p188:author id="{130C2190-3DF4-44A7-C2EC-7C16FA55EAB6}" name="Alys Turner" initials="AT" userId="S::Alys@japansociety.org.uk::84d4d1cc-095e-424e-b61c-2779a57825fb" providerId="AD"/>
  <p188:author id="{5B47CFAD-EF0B-363A-40A1-D0676ECD7770}" name="Guest User" initials="GU" userId="S::urn:spo:anon#3dfff0b4814084c51ced0c91e7b7b77b38b2dae98418c31eff757ac60577d7ab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DEFCD"/>
    <a:srgbClr val="5ECA5E"/>
    <a:srgbClr val="6170FB"/>
    <a:srgbClr val="0405D8"/>
    <a:srgbClr val="2E3092"/>
    <a:srgbClr val="808080"/>
    <a:srgbClr val="993399"/>
    <a:srgbClr val="0099FF"/>
    <a:srgbClr val="9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3"/>
    <p:restoredTop sz="80405" autoAdjust="0"/>
  </p:normalViewPr>
  <p:slideViewPr>
    <p:cSldViewPr>
      <p:cViewPr varScale="1">
        <p:scale>
          <a:sx n="85" d="100"/>
          <a:sy n="85" d="100"/>
        </p:scale>
        <p:origin x="2220" y="84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 Turner" userId="84d4d1cc-095e-424e-b61c-2779a57825fb" providerId="ADAL" clId="{FCE1C472-7FC8-4723-B024-EED168F6EE4F}"/>
    <pc:docChg chg="modSld">
      <pc:chgData name="Alys Turner" userId="84d4d1cc-095e-424e-b61c-2779a57825fb" providerId="ADAL" clId="{FCE1C472-7FC8-4723-B024-EED168F6EE4F}" dt="2024-03-01T12:31:19.122" v="3" actId="20577"/>
      <pc:docMkLst>
        <pc:docMk/>
      </pc:docMkLst>
      <pc:sldChg chg="modNotesTx">
        <pc:chgData name="Alys Turner" userId="84d4d1cc-095e-424e-b61c-2779a57825fb" providerId="ADAL" clId="{FCE1C472-7FC8-4723-B024-EED168F6EE4F}" dt="2024-03-01T12:31:19.122" v="3" actId="20577"/>
        <pc:sldMkLst>
          <pc:docMk/>
          <pc:sldMk cId="2309116122" sldId="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5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6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1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3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2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36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3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7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6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2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20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30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41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26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13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07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6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1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63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10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51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22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76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61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03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06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92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29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3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4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7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285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15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438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39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567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66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870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1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1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6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6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2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A79A-6C13-4605-9EFA-208794AD7683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5960-F918-4536-B47E-B9D17A318D8F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45A7-65BD-4FE9-AEF3-198BD18F89EF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6506-FE61-4C62-B6A2-4EE139735172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3758-EE69-4E58-A377-9D32FC5FE0F1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4A5-B2F9-4AA5-A1D6-B0771328CE9E}" type="datetime1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6A0A-E3D6-4834-AF97-77F6A8397C44}" type="datetime1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B33C-1011-4964-984A-5C938040EC73}" type="datetime1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9566-F375-489C-9F75-8C1B0BE994B5}" type="datetime1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530-7E99-414E-AB77-7475BAC188B7}" type="datetime1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2D5-3F43-4EFD-83DB-191C6CF02F02}" type="datetime1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9901-4272-46F4-A0F6-3936BD3BE45B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Original materials by Central Japan Railway Company, adapted by Dylan Elliot Gentry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ear-chuo-shinkansen.jr-central.co.jp/linearfuturecit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maglev.jr-central-global.com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maglev.jr-central-global.com/about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9E0CE4-7BCB-36D0-74B2-62F789D24034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20159-07D0-42A7-8F53-DA700287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2" y="471091"/>
            <a:ext cx="5609479" cy="1500187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latin typeface="Kristen ITC"/>
                <a:cs typeface="Calibri"/>
              </a:rPr>
              <a:t>Electromagnets and their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F6C6-EFB5-D305-0D9E-8C785AF9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75" y="2569964"/>
            <a:ext cx="3874026" cy="25919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Your Learning objectives</a:t>
            </a:r>
            <a:r>
              <a:rPr lang="en-GB" sz="20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: </a:t>
            </a:r>
          </a:p>
          <a:p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To learn how to draw the magnetic field around a straight current-carrying wire.</a:t>
            </a:r>
          </a:p>
          <a:p>
            <a:pPr marL="0" indent="0">
              <a:buNone/>
            </a:pPr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To understand how to create an electromagnet.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7EE17DFE-9ACA-735E-B8BC-1DB1884A6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0760"/>
            <a:ext cx="792337" cy="7923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23AF5-E411-C8C9-4177-C2597F8A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469792"/>
            <a:ext cx="8209161" cy="2499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CA776C-08D2-FA19-769E-B24BD658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9" y="2632618"/>
            <a:ext cx="3581799" cy="26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E495AD9-5824-61FD-CEB4-C108D781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26" y="328765"/>
            <a:ext cx="14668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3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B531F7-5DC4-8E25-0464-318287A1E1FF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404664"/>
            <a:ext cx="8209161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Kristen ITC"/>
                <a:ea typeface="Kozuka Gothic Pro B"/>
              </a:rPr>
              <a:t>Task 1: Draw the magnetic fields around the wires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47421"/>
            <a:ext cx="8964488" cy="282812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93294-2BE2-09E5-78A8-E7E223BE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93" y="2071854"/>
            <a:ext cx="2420746" cy="3389044"/>
          </a:xfrm>
          <a:prstGeom prst="rect">
            <a:avLst/>
          </a:prstGeom>
        </p:spPr>
      </p:pic>
      <p:grpSp>
        <p:nvGrpSpPr>
          <p:cNvPr id="7" name="グループ化 9">
            <a:extLst>
              <a:ext uri="{FF2B5EF4-FFF2-40B4-BE49-F238E27FC236}">
                <a16:creationId xmlns:a16="http://schemas.microsoft.com/office/drawing/2014/main" id="{BCAE80EB-7482-18D0-0719-5DEF5AB59890}"/>
              </a:ext>
            </a:extLst>
          </p:cNvPr>
          <p:cNvGrpSpPr/>
          <p:nvPr/>
        </p:nvGrpSpPr>
        <p:grpSpPr>
          <a:xfrm>
            <a:off x="5660446" y="2845626"/>
            <a:ext cx="2295930" cy="2239558"/>
            <a:chOff x="6683378" y="4402667"/>
            <a:chExt cx="2473039" cy="2455333"/>
          </a:xfrm>
        </p:grpSpPr>
        <p:pic>
          <p:nvPicPr>
            <p:cNvPr id="8" name="図 28">
              <a:extLst>
                <a:ext uri="{FF2B5EF4-FFF2-40B4-BE49-F238E27FC236}">
                  <a16:creationId xmlns:a16="http://schemas.microsoft.com/office/drawing/2014/main" id="{48958AEE-B30F-C544-DA21-0ABE5994E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2377" y="4579620"/>
              <a:ext cx="1844040" cy="2278380"/>
            </a:xfrm>
            <a:prstGeom prst="rect">
              <a:avLst/>
            </a:prstGeom>
          </p:spPr>
        </p:pic>
        <p:sp>
          <p:nvSpPr>
            <p:cNvPr id="11" name="フリーフォーム: 図形 29">
              <a:extLst>
                <a:ext uri="{FF2B5EF4-FFF2-40B4-BE49-F238E27FC236}">
                  <a16:creationId xmlns:a16="http://schemas.microsoft.com/office/drawing/2014/main" id="{C8D599F5-A6E7-EBF5-AC29-03C550C0087B}"/>
                </a:ext>
              </a:extLst>
            </p:cNvPr>
            <p:cNvSpPr/>
            <p:nvPr/>
          </p:nvSpPr>
          <p:spPr>
            <a:xfrm>
              <a:off x="6683378" y="5878312"/>
              <a:ext cx="660043" cy="575700"/>
            </a:xfrm>
            <a:custGeom>
              <a:avLst/>
              <a:gdLst>
                <a:gd name="connsiteX0" fmla="*/ 1300029 w 1300029"/>
                <a:gd name="connsiteY0" fmla="*/ 0 h 2765778"/>
                <a:gd name="connsiteX1" fmla="*/ 238874 w 1300029"/>
                <a:gd name="connsiteY1" fmla="*/ 485422 h 2765778"/>
                <a:gd name="connsiteX2" fmla="*/ 24385 w 1300029"/>
                <a:gd name="connsiteY2" fmla="*/ 1004711 h 2765778"/>
                <a:gd name="connsiteX3" fmla="*/ 69540 w 1300029"/>
                <a:gd name="connsiteY3" fmla="*/ 1930400 h 2765778"/>
                <a:gd name="connsiteX4" fmla="*/ 600118 w 1300029"/>
                <a:gd name="connsiteY4" fmla="*/ 2596444 h 2765778"/>
                <a:gd name="connsiteX5" fmla="*/ 1051674 w 1300029"/>
                <a:gd name="connsiteY5" fmla="*/ 2765778 h 276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29" h="2765778">
                  <a:moveTo>
                    <a:pt x="1300029" y="0"/>
                  </a:moveTo>
                  <a:cubicBezTo>
                    <a:pt x="875755" y="158985"/>
                    <a:pt x="451481" y="317970"/>
                    <a:pt x="238874" y="485422"/>
                  </a:cubicBezTo>
                  <a:cubicBezTo>
                    <a:pt x="26267" y="652874"/>
                    <a:pt x="52607" y="763881"/>
                    <a:pt x="24385" y="1004711"/>
                  </a:cubicBezTo>
                  <a:cubicBezTo>
                    <a:pt x="-3837" y="1245541"/>
                    <a:pt x="-26415" y="1665111"/>
                    <a:pt x="69540" y="1930400"/>
                  </a:cubicBezTo>
                  <a:cubicBezTo>
                    <a:pt x="165495" y="2195689"/>
                    <a:pt x="436429" y="2457214"/>
                    <a:pt x="600118" y="2596444"/>
                  </a:cubicBezTo>
                  <a:cubicBezTo>
                    <a:pt x="763807" y="2735674"/>
                    <a:pt x="907740" y="2750726"/>
                    <a:pt x="1051674" y="2765778"/>
                  </a:cubicBezTo>
                </a:path>
              </a:pathLst>
            </a:custGeom>
            <a:noFill/>
            <a:ln w="28575">
              <a:prstDash val="sysDot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12" name="直線矢印コネクタ 30">
              <a:extLst>
                <a:ext uri="{FF2B5EF4-FFF2-40B4-BE49-F238E27FC236}">
                  <a16:creationId xmlns:a16="http://schemas.microsoft.com/office/drawing/2014/main" id="{428736EF-6FDD-61FA-4F54-151E0F2186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285" y="4402667"/>
              <a:ext cx="0" cy="10686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34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1" y="404664"/>
            <a:ext cx="8352929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How do we make these magnets?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0" y="6347420"/>
            <a:ext cx="8964489" cy="28641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B1BC4-C1D2-2C14-ADF6-A404AFAABC74}"/>
              </a:ext>
            </a:extLst>
          </p:cNvPr>
          <p:cNvSpPr txBox="1"/>
          <p:nvPr/>
        </p:nvSpPr>
        <p:spPr>
          <a:xfrm>
            <a:off x="323527" y="1547588"/>
            <a:ext cx="815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magnetic field produced by a current flowing through a wire is </a:t>
            </a:r>
            <a:r>
              <a:rPr lang="en-GB" sz="24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very weak -</a:t>
            </a:r>
            <a:r>
              <a:rPr lang="en-GB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too weak to be useful. </a:t>
            </a:r>
          </a:p>
          <a:p>
            <a:endParaRPr lang="en-GB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But...</a:t>
            </a:r>
            <a:r>
              <a:rPr lang="en-GB" sz="24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we can make it stronger!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98178-2A86-CBB7-ADF5-E0C2BABD8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80805"/>
            <a:ext cx="1978922" cy="1761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DEE15-1AED-EBAD-9942-A860DAAF9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081" y="4280805"/>
            <a:ext cx="3001484" cy="1761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4B030B-17AD-92DE-019C-8C1847A86D03}"/>
              </a:ext>
            </a:extLst>
          </p:cNvPr>
          <p:cNvSpPr txBox="1"/>
          <p:nvPr/>
        </p:nvSpPr>
        <p:spPr>
          <a:xfrm>
            <a:off x="3580382" y="3453924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Solenoids</a:t>
            </a:r>
          </a:p>
        </p:txBody>
      </p:sp>
    </p:spTree>
    <p:extLst>
      <p:ext uri="{BB962C8B-B14F-4D97-AF65-F5344CB8AC3E}">
        <p14:creationId xmlns:p14="http://schemas.microsoft.com/office/powerpoint/2010/main" val="178701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375" y="394844"/>
            <a:ext cx="5328592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Solenoids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47420"/>
            <a:ext cx="8964488" cy="51057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5A172-204E-AE79-5D29-9AD67EBC06E5}"/>
              </a:ext>
            </a:extLst>
          </p:cNvPr>
          <p:cNvSpPr txBox="1"/>
          <p:nvPr/>
        </p:nvSpPr>
        <p:spPr>
          <a:xfrm>
            <a:off x="476189" y="167775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 solenoid is a long coil of insulated wire with current flowing through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8491D-226B-7EDF-0FBD-52EF494F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08" y="3341954"/>
            <a:ext cx="4230335" cy="2176826"/>
          </a:xfrm>
          <a:prstGeom prst="rect">
            <a:avLst/>
          </a:prstGeom>
        </p:spPr>
      </p:pic>
      <p:pic>
        <p:nvPicPr>
          <p:cNvPr id="12" name="Picture 11" descr="File:Small solenoid.jpg CC">
            <a:extLst>
              <a:ext uri="{FF2B5EF4-FFF2-40B4-BE49-F238E27FC236}">
                <a16:creationId xmlns:a16="http://schemas.microsoft.com/office/drawing/2014/main" id="{7701EBF5-4A23-949F-19AF-3CCF526AF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78" y="3429428"/>
            <a:ext cx="2771514" cy="20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975" y="352856"/>
            <a:ext cx="6831408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2: Draw this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7420"/>
            <a:ext cx="925252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4EF6F-3F86-C2C1-75EC-557D0978B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17" y="2634158"/>
            <a:ext cx="4546483" cy="2339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6503C8-FD00-2040-61DF-1D7943D61BED}"/>
              </a:ext>
            </a:extLst>
          </p:cNvPr>
          <p:cNvSpPr txBox="1"/>
          <p:nvPr/>
        </p:nvSpPr>
        <p:spPr>
          <a:xfrm>
            <a:off x="241975" y="5121842"/>
            <a:ext cx="857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 solenoid produces a much </a:t>
            </a:r>
            <a:r>
              <a:rPr lang="en-GB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stronger</a:t>
            </a:r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magnetic field than if the wire was straight.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magnetic field is </a:t>
            </a:r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similar to 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that of a permanent magnet in some respects.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31767-B757-7BA1-6E35-86C3AF46D31B}"/>
              </a:ext>
            </a:extLst>
          </p:cNvPr>
          <p:cNvSpPr txBox="1"/>
          <p:nvPr/>
        </p:nvSpPr>
        <p:spPr>
          <a:xfrm>
            <a:off x="241975" y="1710178"/>
            <a:ext cx="3748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field lines outside the solenoid form a complete loop inside</a:t>
            </a:r>
            <a:r>
              <a:rPr lang="en-GB" sz="135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4AB35-6978-CA06-E501-5E26FFC4D17A}"/>
              </a:ext>
            </a:extLst>
          </p:cNvPr>
          <p:cNvCxnSpPr>
            <a:cxnSpLocks/>
          </p:cNvCxnSpPr>
          <p:nvPr/>
        </p:nvCxnSpPr>
        <p:spPr>
          <a:xfrm>
            <a:off x="1660041" y="2393533"/>
            <a:ext cx="1071424" cy="78263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ECAF03-CB01-7214-6CD7-BCCF5C16346D}"/>
              </a:ext>
            </a:extLst>
          </p:cNvPr>
          <p:cNvCxnSpPr>
            <a:cxnSpLocks/>
          </p:cNvCxnSpPr>
          <p:nvPr/>
        </p:nvCxnSpPr>
        <p:spPr>
          <a:xfrm flipH="1">
            <a:off x="6412537" y="2475376"/>
            <a:ext cx="660846" cy="1313664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6A7C83-8201-3858-EB08-5DD7FD4EB5D6}"/>
              </a:ext>
            </a:extLst>
          </p:cNvPr>
          <p:cNvSpPr txBox="1"/>
          <p:nvPr/>
        </p:nvSpPr>
        <p:spPr>
          <a:xfrm>
            <a:off x="5609695" y="1275047"/>
            <a:ext cx="350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magnetic field inside the solenoid is </a:t>
            </a:r>
            <a:r>
              <a:rPr lang="en-GB" sz="18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strong and uniform. </a:t>
            </a:r>
            <a:r>
              <a:rPr lang="en-GB" sz="18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Many field lines and all in the same direction.</a:t>
            </a:r>
          </a:p>
        </p:txBody>
      </p:sp>
    </p:spTree>
    <p:extLst>
      <p:ext uri="{BB962C8B-B14F-4D97-AF65-F5344CB8AC3E}">
        <p14:creationId xmlns:p14="http://schemas.microsoft.com/office/powerpoint/2010/main" val="17533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6B6FB-DF10-4FD7-E8D9-51CA30CC15C0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67" y="6431402"/>
            <a:ext cx="8988866" cy="4201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©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Central Japan Railway Company </a:t>
            </a:r>
            <a:b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via </a:t>
            </a:r>
            <a:r>
              <a:rPr lang="en-US" b="0" i="0" u="sng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https://linear-chuo-shinkansen.jr-central.co.jp/linearfuturecity/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 </a:t>
            </a:r>
            <a:endParaRPr lang="ja-JP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694A1A-EB60-A081-CB86-EA5A82F72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b="3957"/>
          <a:stretch/>
        </p:blipFill>
        <p:spPr bwMode="auto">
          <a:xfrm>
            <a:off x="2267743" y="1995372"/>
            <a:ext cx="4582689" cy="34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14117D73-4718-B61F-BCE5-ED30C603D489}"/>
              </a:ext>
            </a:extLst>
          </p:cNvPr>
          <p:cNvSpPr/>
          <p:nvPr/>
        </p:nvSpPr>
        <p:spPr>
          <a:xfrm>
            <a:off x="155134" y="1168751"/>
            <a:ext cx="2533263" cy="1589561"/>
          </a:xfrm>
          <a:prstGeom prst="wedgeRoundRectCallout">
            <a:avLst>
              <a:gd name="adj1" fmla="val 43045"/>
              <a:gd name="adj2" fmla="val 72855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magnet can be made stronger by increasing the current</a:t>
            </a:r>
            <a:endParaRPr lang="en-US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37BD9DDD-7C23-CE55-E49F-4FCBC093BB8E}"/>
              </a:ext>
            </a:extLst>
          </p:cNvPr>
          <p:cNvSpPr/>
          <p:nvPr/>
        </p:nvSpPr>
        <p:spPr>
          <a:xfrm>
            <a:off x="155134" y="4780557"/>
            <a:ext cx="2533263" cy="1059707"/>
          </a:xfrm>
          <a:prstGeom prst="wedgeRoundRectCallout">
            <a:avLst>
              <a:gd name="adj1" fmla="val 43767"/>
              <a:gd name="adj2" fmla="val -77286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heat could damage the components</a:t>
            </a:r>
            <a:endParaRPr lang="en-US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E03EB083-C498-BFF6-D207-3F4D43BBF531}"/>
              </a:ext>
            </a:extLst>
          </p:cNvPr>
          <p:cNvSpPr/>
          <p:nvPr/>
        </p:nvSpPr>
        <p:spPr>
          <a:xfrm>
            <a:off x="6450996" y="4780557"/>
            <a:ext cx="2533263" cy="1059707"/>
          </a:xfrm>
          <a:prstGeom prst="wedgeRoundRectCallout">
            <a:avLst>
              <a:gd name="adj1" fmla="val -45029"/>
              <a:gd name="adj2" fmla="val -73835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endParaRPr lang="en-US" sz="1800" b="0" i="0" u="none" strike="noStrike" dirty="0">
              <a:solidFill>
                <a:schemeClr val="tx1"/>
              </a:solidFill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 rtl="0" fontAlgn="base"/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Heat is generated by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 rtl="0" fontAlgn="base"/>
            <a:r>
              <a:rPr lang="en-US" sz="1800" b="1" i="0" u="sng" dirty="0">
                <a:solidFill>
                  <a:schemeClr val="tx1"/>
                </a:solidFill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Electrical Resistance!</a:t>
            </a:r>
            <a:endParaRPr lang="ja-JP" b="0" i="0" dirty="0">
              <a:solidFill>
                <a:schemeClr val="tx1"/>
              </a:solidFill>
              <a:effectLst/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/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FF834EEC-72BE-8CFE-E6D4-636F4D782E2B}"/>
              </a:ext>
            </a:extLst>
          </p:cNvPr>
          <p:cNvSpPr/>
          <p:nvPr/>
        </p:nvSpPr>
        <p:spPr>
          <a:xfrm>
            <a:off x="6452139" y="1168750"/>
            <a:ext cx="2533263" cy="1667123"/>
          </a:xfrm>
          <a:prstGeom prst="wedgeRoundRectCallout">
            <a:avLst>
              <a:gd name="adj1" fmla="val -41419"/>
              <a:gd name="adj2" fmla="val 72855"/>
              <a:gd name="adj3" fmla="val 16667"/>
            </a:avLst>
          </a:prstGeom>
          <a:solidFill>
            <a:srgbClr val="CDEFCD"/>
          </a:solidFill>
          <a:ln w="31750" cmpd="dbl">
            <a:solidFill>
              <a:srgbClr val="33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chemeClr val="tx1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higher the current, the more heat is generated</a:t>
            </a:r>
            <a:endParaRPr lang="en-US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84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89219"/>
            <a:ext cx="697567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So what should we do?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098" y="6347420"/>
            <a:ext cx="9170097" cy="3633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2289313B-5FEE-29FE-3509-A0970904F476}"/>
              </a:ext>
            </a:extLst>
          </p:cNvPr>
          <p:cNvSpPr/>
          <p:nvPr/>
        </p:nvSpPr>
        <p:spPr>
          <a:xfrm>
            <a:off x="1187624" y="2624064"/>
            <a:ext cx="7056784" cy="117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2400" dirty="0">
              <a:solidFill>
                <a:schemeClr val="tx1"/>
              </a:solidFill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4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1 minute to discuss with the person next to you, before I choose people at random.</a:t>
            </a:r>
          </a:p>
          <a:p>
            <a:pPr algn="ctr" defTabSz="685800"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15" name="Picture 14" descr="A profile of a person with mouth open&#10;&#10;Description automatically generated">
            <a:extLst>
              <a:ext uri="{FF2B5EF4-FFF2-40B4-BE49-F238E27FC236}">
                <a16:creationId xmlns:a16="http://schemas.microsoft.com/office/drawing/2014/main" id="{0456653F-5157-4850-F35F-24444FA1D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71027"/>
            <a:ext cx="1440000" cy="1440000"/>
          </a:xfrm>
          <a:prstGeom prst="rect">
            <a:avLst/>
          </a:prstGeom>
        </p:spPr>
      </p:pic>
      <p:pic>
        <p:nvPicPr>
          <p:cNvPr id="18" name="Picture 17" descr="A profile of a person with mouth open&#10;&#10;Description automatically generated">
            <a:extLst>
              <a:ext uri="{FF2B5EF4-FFF2-40B4-BE49-F238E27FC236}">
                <a16:creationId xmlns:a16="http://schemas.microsoft.com/office/drawing/2014/main" id="{562E1BA3-045C-D283-79EA-6B62122C1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9" y="4671188"/>
            <a:ext cx="1440000" cy="1440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2090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404664"/>
            <a:ext cx="697567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Remove the resistance!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098" y="6347420"/>
            <a:ext cx="9170097" cy="3633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テキスト ボックス 24">
            <a:extLst>
              <a:ext uri="{FF2B5EF4-FFF2-40B4-BE49-F238E27FC236}">
                <a16:creationId xmlns:a16="http://schemas.microsoft.com/office/drawing/2014/main" id="{6B282E75-7979-B11B-627E-46EC2F2D1CE3}"/>
              </a:ext>
            </a:extLst>
          </p:cNvPr>
          <p:cNvSpPr txBox="1"/>
          <p:nvPr/>
        </p:nvSpPr>
        <p:spPr>
          <a:xfrm>
            <a:off x="1471759" y="4006855"/>
            <a:ext cx="620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Strong current can be applied</a:t>
            </a:r>
          </a:p>
        </p:txBody>
      </p:sp>
      <p:sp>
        <p:nvSpPr>
          <p:cNvPr id="7" name="テキスト ボックス 25">
            <a:extLst>
              <a:ext uri="{FF2B5EF4-FFF2-40B4-BE49-F238E27FC236}">
                <a16:creationId xmlns:a16="http://schemas.microsoft.com/office/drawing/2014/main" id="{A6B3FCCF-5141-E65D-5516-015DED34C2A6}"/>
              </a:ext>
            </a:extLst>
          </p:cNvPr>
          <p:cNvSpPr txBox="1"/>
          <p:nvPr/>
        </p:nvSpPr>
        <p:spPr>
          <a:xfrm>
            <a:off x="1340031" y="5267186"/>
            <a:ext cx="64639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3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The magnet can be </a:t>
            </a:r>
            <a:r>
              <a:rPr lang="en-US" altLang="ja-JP" sz="3300" b="1" u="sng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strong</a:t>
            </a:r>
            <a:r>
              <a:rPr lang="en-US" altLang="ja-JP" sz="33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!</a:t>
            </a:r>
            <a:endParaRPr kumimoji="1" lang="ja-JP" altLang="en-US" sz="3300" b="1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836FA595-0070-C962-FB01-EBEDACAEF24D}"/>
              </a:ext>
            </a:extLst>
          </p:cNvPr>
          <p:cNvSpPr txBox="1"/>
          <p:nvPr/>
        </p:nvSpPr>
        <p:spPr>
          <a:xfrm>
            <a:off x="1816426" y="1656438"/>
            <a:ext cx="5511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Cool the coils to </a:t>
            </a:r>
            <a:r>
              <a:rPr kumimoji="1" lang="en-US" altLang="ja-JP" sz="3000" dirty="0">
                <a:solidFill>
                  <a:srgbClr val="00B0F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-269</a:t>
            </a:r>
            <a:r>
              <a:rPr kumimoji="1" lang="ja-JP" altLang="en-US" sz="3000" b="1" dirty="0">
                <a:solidFill>
                  <a:srgbClr val="00B0F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℃</a:t>
            </a: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A4DBF883-B008-2189-5507-05D825161096}"/>
              </a:ext>
            </a:extLst>
          </p:cNvPr>
          <p:cNvSpPr txBox="1"/>
          <p:nvPr/>
        </p:nvSpPr>
        <p:spPr>
          <a:xfrm>
            <a:off x="2422874" y="2841723"/>
            <a:ext cx="4298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No heat is generated</a:t>
            </a:r>
            <a:endParaRPr kumimoji="1" lang="ja-JP" altLang="en-US" sz="3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" name="下矢印 1">
            <a:extLst>
              <a:ext uri="{FF2B5EF4-FFF2-40B4-BE49-F238E27FC236}">
                <a16:creationId xmlns:a16="http://schemas.microsoft.com/office/drawing/2014/main" id="{EA7CE3A4-93E3-2F31-AB6C-FAD81DC7FD9E}"/>
              </a:ext>
            </a:extLst>
          </p:cNvPr>
          <p:cNvSpPr/>
          <p:nvPr/>
        </p:nvSpPr>
        <p:spPr>
          <a:xfrm>
            <a:off x="4130483" y="2295901"/>
            <a:ext cx="883034" cy="457372"/>
          </a:xfrm>
          <a:prstGeom prst="downArrow">
            <a:avLst/>
          </a:prstGeom>
          <a:solidFill>
            <a:srgbClr val="CDEFCD"/>
          </a:solidFill>
          <a:ln w="317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下矢印 19">
            <a:extLst>
              <a:ext uri="{FF2B5EF4-FFF2-40B4-BE49-F238E27FC236}">
                <a16:creationId xmlns:a16="http://schemas.microsoft.com/office/drawing/2014/main" id="{9672494A-2A4B-E47B-956E-C8802B312947}"/>
              </a:ext>
            </a:extLst>
          </p:cNvPr>
          <p:cNvSpPr/>
          <p:nvPr/>
        </p:nvSpPr>
        <p:spPr>
          <a:xfrm>
            <a:off x="4130483" y="4662412"/>
            <a:ext cx="883034" cy="451148"/>
          </a:xfrm>
          <a:prstGeom prst="downArrow">
            <a:avLst/>
          </a:prstGeom>
          <a:solidFill>
            <a:srgbClr val="CDEFCD"/>
          </a:solidFill>
          <a:ln w="317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下矢印 1">
            <a:extLst>
              <a:ext uri="{FF2B5EF4-FFF2-40B4-BE49-F238E27FC236}">
                <a16:creationId xmlns:a16="http://schemas.microsoft.com/office/drawing/2014/main" id="{0B4289DA-B446-90B1-FAF1-4D630ECCE559}"/>
              </a:ext>
            </a:extLst>
          </p:cNvPr>
          <p:cNvSpPr/>
          <p:nvPr/>
        </p:nvSpPr>
        <p:spPr>
          <a:xfrm>
            <a:off x="4130483" y="3488607"/>
            <a:ext cx="883034" cy="451148"/>
          </a:xfrm>
          <a:prstGeom prst="downArrow">
            <a:avLst/>
          </a:prstGeom>
          <a:solidFill>
            <a:srgbClr val="CDEFCD"/>
          </a:solidFill>
          <a:ln w="317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6" name="Graphic 15" descr="cold face emoji">
            <a:extLst>
              <a:ext uri="{FF2B5EF4-FFF2-40B4-BE49-F238E27FC236}">
                <a16:creationId xmlns:a16="http://schemas.microsoft.com/office/drawing/2014/main" id="{93790A76-A2FE-3EB8-5FC4-A9C3B970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317" y="1234463"/>
            <a:ext cx="1461557" cy="1440000"/>
          </a:xfrm>
          <a:prstGeom prst="rect">
            <a:avLst/>
          </a:prstGeom>
        </p:spPr>
      </p:pic>
      <p:pic>
        <p:nvPicPr>
          <p:cNvPr id="17" name="Graphic 16" descr="flexed biceps emoji">
            <a:extLst>
              <a:ext uri="{FF2B5EF4-FFF2-40B4-BE49-F238E27FC236}">
                <a16:creationId xmlns:a16="http://schemas.microsoft.com/office/drawing/2014/main" id="{B96141E2-CD9D-B0C6-967D-AAA232399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088" y="4590412"/>
            <a:ext cx="144504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20640F-B68C-9017-E88F-F19C09581ADC}"/>
              </a:ext>
            </a:extLst>
          </p:cNvPr>
          <p:cNvSpPr/>
          <p:nvPr/>
        </p:nvSpPr>
        <p:spPr>
          <a:xfrm>
            <a:off x="6211965" y="4304476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temperature are the coils kept at?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176BD-FB38-E907-7D1B-0FE6C7516FFE}"/>
              </a:ext>
            </a:extLst>
          </p:cNvPr>
          <p:cNvSpPr/>
          <p:nvPr/>
        </p:nvSpPr>
        <p:spPr>
          <a:xfrm>
            <a:off x="3150916" y="4304476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How long would it take a </a:t>
            </a:r>
            <a:r>
              <a:rPr lang="en-GB" sz="1600" dirty="0" err="1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MagLev</a:t>
            </a: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 train to travel from London to Manchester?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B7170-1B9A-B7DA-30C4-D5DD0A8276A4}"/>
              </a:ext>
            </a:extLst>
          </p:cNvPr>
          <p:cNvSpPr/>
          <p:nvPr/>
        </p:nvSpPr>
        <p:spPr>
          <a:xfrm>
            <a:off x="115965" y="4315380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Which hand &amp; finger do we use to determine direction of current flowing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F7435A-E059-CA5A-158C-140BC91FD6B0}"/>
              </a:ext>
            </a:extLst>
          </p:cNvPr>
          <p:cNvSpPr/>
          <p:nvPr/>
        </p:nvSpPr>
        <p:spPr>
          <a:xfrm>
            <a:off x="6224109" y="2702412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How would you increase the strength of an electromagnet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0FBECF-B635-444A-A10C-EB986D124419}"/>
              </a:ext>
            </a:extLst>
          </p:cNvPr>
          <p:cNvSpPr/>
          <p:nvPr/>
        </p:nvSpPr>
        <p:spPr>
          <a:xfrm>
            <a:off x="3171191" y="2723649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is the main source of energy loss in electromagnetics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48029"/>
            <a:ext cx="835292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Kristen ITC"/>
                <a:ea typeface="Kozuka Gothic Pro B"/>
              </a:rPr>
              <a:t>Learning check: Quick questions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ABE0F-6A2F-98E2-2887-00A42F1E6CC0}"/>
              </a:ext>
            </a:extLst>
          </p:cNvPr>
          <p:cNvSpPr/>
          <p:nvPr/>
        </p:nvSpPr>
        <p:spPr>
          <a:xfrm>
            <a:off x="3155721" y="2719497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Heat loss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83F26-215D-C223-8114-97ECCF63BD1A}"/>
              </a:ext>
            </a:extLst>
          </p:cNvPr>
          <p:cNvSpPr/>
          <p:nvPr/>
        </p:nvSpPr>
        <p:spPr>
          <a:xfrm>
            <a:off x="6233025" y="2702555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Increase the current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85734-CFF7-6641-45C9-87FD9985F40E}"/>
              </a:ext>
            </a:extLst>
          </p:cNvPr>
          <p:cNvSpPr/>
          <p:nvPr/>
        </p:nvSpPr>
        <p:spPr>
          <a:xfrm>
            <a:off x="125719" y="4315380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Right Hand Thumb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25C5B-C6E5-0C23-DF19-FA4FD8F79D94}"/>
              </a:ext>
            </a:extLst>
          </p:cNvPr>
          <p:cNvSpPr/>
          <p:nvPr/>
        </p:nvSpPr>
        <p:spPr>
          <a:xfrm>
            <a:off x="3154292" y="4304476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40 minutes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A0324-F915-D259-9D50-115D03171D40}"/>
              </a:ext>
            </a:extLst>
          </p:cNvPr>
          <p:cNvSpPr/>
          <p:nvPr/>
        </p:nvSpPr>
        <p:spPr>
          <a:xfrm>
            <a:off x="6211965" y="4304476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-269℃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73C00-5CF8-BA48-1077-516DBDA7E772}"/>
              </a:ext>
            </a:extLst>
          </p:cNvPr>
          <p:cNvSpPr/>
          <p:nvPr/>
        </p:nvSpPr>
        <p:spPr>
          <a:xfrm>
            <a:off x="118273" y="2719497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FFFFFF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is a Solenoid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2AA7A-5E38-5497-0D50-11D7F86404F9}"/>
              </a:ext>
            </a:extLst>
          </p:cNvPr>
          <p:cNvSpPr/>
          <p:nvPr/>
        </p:nvSpPr>
        <p:spPr>
          <a:xfrm>
            <a:off x="125719" y="2719497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Coiled wire carrying a current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CBF0DB6-ACF7-1071-C48F-516706C619E2}"/>
              </a:ext>
            </a:extLst>
          </p:cNvPr>
          <p:cNvSpPr/>
          <p:nvPr/>
        </p:nvSpPr>
        <p:spPr>
          <a:xfrm>
            <a:off x="1151620" y="1287086"/>
            <a:ext cx="7056784" cy="117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2200" dirty="0">
              <a:solidFill>
                <a:schemeClr val="tx1"/>
              </a:solidFill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GB" sz="22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1 minute to discuss with the person next to you, before I choose people at random.</a:t>
            </a:r>
          </a:p>
          <a:p>
            <a:pPr algn="ctr" defTabSz="685800"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404664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What is an Electromagnet?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47420"/>
            <a:ext cx="8208912" cy="27707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196528-A050-3BC3-0A43-DC1B31C338F2}"/>
              </a:ext>
            </a:extLst>
          </p:cNvPr>
          <p:cNvSpPr txBox="1">
            <a:spLocks/>
          </p:cNvSpPr>
          <p:nvPr/>
        </p:nvSpPr>
        <p:spPr>
          <a:xfrm>
            <a:off x="395288" y="1440588"/>
            <a:ext cx="8209160" cy="39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 </a:t>
            </a:r>
            <a:r>
              <a:rPr lang="en-GB" sz="2600" b="1" u="sng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electromagnet</a:t>
            </a: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is a solenoid (coil of wire with current flowing through it) with an </a:t>
            </a:r>
            <a:r>
              <a:rPr lang="en-GB" sz="2600" b="1" u="sng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iron core</a:t>
            </a: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iron core </a:t>
            </a:r>
            <a:r>
              <a:rPr lang="en-GB" sz="2600" u="sng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increases the strength </a:t>
            </a:r>
            <a:r>
              <a:rPr lang="en-GB" sz="2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of the magnetic field.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1CCCDA-25FB-4431-8DD6-017B3B3E5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23945" r="7824" b="12200"/>
          <a:stretch/>
        </p:blipFill>
        <p:spPr bwMode="auto">
          <a:xfrm>
            <a:off x="874284" y="4038658"/>
            <a:ext cx="330786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DB153-AB32-0AA1-0A57-E195C63A8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06587"/>
            <a:ext cx="2831631" cy="18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571" y="363674"/>
            <a:ext cx="7515225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How does a </a:t>
            </a:r>
            <a:r>
              <a:rPr lang="en-GB" sz="4000" b="1" dirty="0" err="1">
                <a:solidFill>
                  <a:srgbClr val="FF0000"/>
                </a:solidFill>
                <a:latin typeface="Kristen ITC"/>
                <a:ea typeface="Kozuka Gothic Pro B"/>
              </a:rPr>
              <a:t>MagLev</a:t>
            </a:r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 Train move forward?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7420"/>
            <a:ext cx="8964487" cy="44592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Image ©</a:t>
            </a:r>
            <a:r>
              <a:rPr kumimoji="1" lang="en-US" altLang="ja-JP" sz="1200" dirty="0">
                <a:solidFill>
                  <a:schemeClr val="bg1"/>
                </a:solidFill>
              </a:rPr>
              <a:t> Central Japan Railway Company 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Via ”ABOUT SCMAGLEV” </a:t>
            </a:r>
            <a:r>
              <a:rPr kumimoji="1" lang="en-US" altLang="ja-JP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https://scmaglev.jr-central-global.com/about/</a:t>
            </a:r>
            <a:r>
              <a:rPr kumimoji="1" lang="en-US" altLang="ja-JP" sz="1200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2DD4C-FFFA-A5AD-17C3-31C6A587C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9" t="21204" r="22124" b="32230"/>
          <a:stretch/>
        </p:blipFill>
        <p:spPr>
          <a:xfrm>
            <a:off x="3109297" y="2297046"/>
            <a:ext cx="3141430" cy="1982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0850D2-AF8F-E45D-41FE-8B47C3E06FE8}"/>
              </a:ext>
            </a:extLst>
          </p:cNvPr>
          <p:cNvSpPr txBox="1"/>
          <p:nvPr/>
        </p:nvSpPr>
        <p:spPr>
          <a:xfrm>
            <a:off x="2411760" y="1818597"/>
            <a:ext cx="481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Propelling the Train Forward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AA367-E2EA-1F05-83DD-D8958D459ABB}"/>
              </a:ext>
            </a:extLst>
          </p:cNvPr>
          <p:cNvSpPr txBox="1"/>
          <p:nvPr/>
        </p:nvSpPr>
        <p:spPr>
          <a:xfrm>
            <a:off x="1763688" y="4443064"/>
            <a:ext cx="6595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Nature of Magnets</a:t>
            </a:r>
          </a:p>
          <a:p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Magnets have two poles; </a:t>
            </a:r>
            <a:r>
              <a:rPr lang="en-GB" sz="2000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orth and </a:t>
            </a:r>
            <a:r>
              <a:rPr lang="en-GB" sz="2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outh</a:t>
            </a:r>
          </a:p>
          <a:p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sz="2000" u="sng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Repulsion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between the same poles 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and 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 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and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GB" sz="2000" u="sng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Attraction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between opposite poles (</a:t>
            </a:r>
            <a:r>
              <a:rPr lang="en-GB" sz="2000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 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and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5587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5226D0-F18F-A986-25A1-B14D7625C4BD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141" y="4766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0BFF58-5597-F135-3725-D7CBFC3BC3B7}"/>
              </a:ext>
            </a:extLst>
          </p:cNvPr>
          <p:cNvSpPr txBox="1">
            <a:spLocks/>
          </p:cNvSpPr>
          <p:nvPr/>
        </p:nvSpPr>
        <p:spPr>
          <a:xfrm>
            <a:off x="500575" y="1716805"/>
            <a:ext cx="8138438" cy="38479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/>
              </a:rPr>
              <a:t>The average train journey from London to Manchester is 2 hours 45 minutes.</a:t>
            </a:r>
          </a:p>
          <a:p>
            <a:pPr marL="0" indent="0">
              <a:buNone/>
            </a:pPr>
            <a:endParaRPr lang="en-GB" sz="2200" b="1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Draw the free body diagram of the train travelling at a constant speed.</a:t>
            </a:r>
            <a:b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</a:br>
            <a:endParaRPr lang="en-GB" sz="22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How could we reduce the travel time between Manchester and London? Refer to the forces acting on the train.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165E9B-A6E8-66D1-04BD-6EDA6B58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63" y="4626910"/>
            <a:ext cx="1508962" cy="1590729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3DB6FA-3CFE-9645-F6FF-CEFE7EF9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469792"/>
            <a:ext cx="8209161" cy="24993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659915-A059-DC5C-5DB3-12114D55460E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2EBF89-4775-44F4-BD70-0476A5EB9729}"/>
              </a:ext>
            </a:extLst>
          </p:cNvPr>
          <p:cNvSpPr txBox="1"/>
          <p:nvPr/>
        </p:nvSpPr>
        <p:spPr>
          <a:xfrm>
            <a:off x="36038" y="50961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vehicle has magnets on each side.</a:t>
            </a:r>
          </a:p>
          <a:p>
            <a:pPr algn="ctr"/>
            <a:r>
              <a:rPr lang="en-US" altLang="ja-JP" sz="2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There are </a:t>
            </a:r>
            <a:r>
              <a:rPr lang="en-US" altLang="ja-JP" sz="2800" b="1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four</a:t>
            </a:r>
            <a:r>
              <a:rPr lang="en-US" altLang="ja-JP" sz="28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magnets in one box.</a:t>
            </a:r>
            <a:endParaRPr kumimoji="1" lang="ja-JP" altLang="en-US" sz="28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097091-8EBE-EA28-1911-E38B8F20689A}"/>
              </a:ext>
            </a:extLst>
          </p:cNvPr>
          <p:cNvGrpSpPr/>
          <p:nvPr/>
        </p:nvGrpSpPr>
        <p:grpSpPr>
          <a:xfrm>
            <a:off x="950129" y="345398"/>
            <a:ext cx="7243741" cy="4550202"/>
            <a:chOff x="1514476" y="1006744"/>
            <a:chExt cx="6107906" cy="383672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66E9770-496D-433E-8927-1E79B299E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4476" y="1864519"/>
              <a:ext cx="6107906" cy="2978945"/>
            </a:xfrm>
            <a:prstGeom prst="rect">
              <a:avLst/>
            </a:prstGeom>
          </p:spPr>
        </p:pic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EB120543-E2C9-4A04-8266-67E50219FBC2}"/>
                </a:ext>
              </a:extLst>
            </p:cNvPr>
            <p:cNvSpPr/>
            <p:nvPr/>
          </p:nvSpPr>
          <p:spPr>
            <a:xfrm>
              <a:off x="1514476" y="1006744"/>
              <a:ext cx="2331116" cy="688376"/>
            </a:xfrm>
            <a:prstGeom prst="wedgeRoundRectCallout">
              <a:avLst>
                <a:gd name="adj1" fmla="val 32912"/>
                <a:gd name="adj2" fmla="val 7954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600" dirty="0">
                  <a:solidFill>
                    <a:schemeClr val="tx1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Four magnets</a:t>
              </a:r>
            </a:p>
            <a:p>
              <a:endParaRPr kumimoji="1" lang="en-US" altLang="ja-JP" sz="1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  <a:p>
              <a:r>
                <a:rPr kumimoji="1" lang="en-US" altLang="ja-JP" sz="1600" dirty="0">
                  <a:solidFill>
                    <a:schemeClr val="tx1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in one box</a:t>
              </a:r>
              <a:endParaRPr kumimoji="1" lang="ja-JP" altLang="en-US" sz="16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51F011B-EA33-4A64-9107-067DF7B5C96A}"/>
                </a:ext>
              </a:extLst>
            </p:cNvPr>
            <p:cNvSpPr/>
            <p:nvPr/>
          </p:nvSpPr>
          <p:spPr>
            <a:xfrm rot="20855649">
              <a:off x="3670468" y="3660593"/>
              <a:ext cx="760382" cy="4747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F9EA9016-FC0A-47A1-9586-8963E4FF7065}"/>
                </a:ext>
              </a:extLst>
            </p:cNvPr>
            <p:cNvSpPr/>
            <p:nvPr/>
          </p:nvSpPr>
          <p:spPr>
            <a:xfrm>
              <a:off x="3462252" y="3045577"/>
              <a:ext cx="2618509" cy="1396538"/>
            </a:xfrm>
            <a:custGeom>
              <a:avLst/>
              <a:gdLst>
                <a:gd name="connsiteX0" fmla="*/ 0 w 3491345"/>
                <a:gd name="connsiteY0" fmla="*/ 133004 h 1862051"/>
                <a:gd name="connsiteX1" fmla="*/ 91440 w 3491345"/>
                <a:gd name="connsiteY1" fmla="*/ 1862051 h 1862051"/>
                <a:gd name="connsiteX2" fmla="*/ 3491345 w 3491345"/>
                <a:gd name="connsiteY2" fmla="*/ 1047404 h 1862051"/>
                <a:gd name="connsiteX3" fmla="*/ 3383280 w 3491345"/>
                <a:gd name="connsiteY3" fmla="*/ 0 h 1862051"/>
                <a:gd name="connsiteX4" fmla="*/ 0 w 3491345"/>
                <a:gd name="connsiteY4" fmla="*/ 133004 h 186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1345" h="1862051">
                  <a:moveTo>
                    <a:pt x="0" y="133004"/>
                  </a:moveTo>
                  <a:lnTo>
                    <a:pt x="91440" y="1862051"/>
                  </a:lnTo>
                  <a:lnTo>
                    <a:pt x="3491345" y="1047404"/>
                  </a:lnTo>
                  <a:lnTo>
                    <a:pt x="3383280" y="0"/>
                  </a:lnTo>
                  <a:lnTo>
                    <a:pt x="0" y="133004"/>
                  </a:lnTo>
                  <a:close/>
                </a:path>
              </a:pathLst>
            </a:custGeom>
            <a:noFill/>
            <a:ln w="571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6C47CA5-BE6F-4559-84B5-5F8F632BC1B3}"/>
                </a:ext>
              </a:extLst>
            </p:cNvPr>
            <p:cNvSpPr/>
            <p:nvPr/>
          </p:nvSpPr>
          <p:spPr>
            <a:xfrm rot="20855649">
              <a:off x="4471868" y="3572617"/>
              <a:ext cx="534343" cy="4268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22E1C53C-D350-48AD-89F0-0E785AFC8F5F}"/>
                </a:ext>
              </a:extLst>
            </p:cNvPr>
            <p:cNvSpPr/>
            <p:nvPr/>
          </p:nvSpPr>
          <p:spPr>
            <a:xfrm rot="20855649">
              <a:off x="5042610" y="3508333"/>
              <a:ext cx="481398" cy="3600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96C0AAA-8D51-4163-B755-AF3020CE975F}"/>
                </a:ext>
              </a:extLst>
            </p:cNvPr>
            <p:cNvSpPr/>
            <p:nvPr/>
          </p:nvSpPr>
          <p:spPr>
            <a:xfrm rot="20855649">
              <a:off x="5578329" y="3425243"/>
              <a:ext cx="376321" cy="3443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769A081-C70E-46E2-B115-66AAE8EA952B}"/>
              </a:ext>
            </a:extLst>
          </p:cNvPr>
          <p:cNvSpPr/>
          <p:nvPr/>
        </p:nvSpPr>
        <p:spPr>
          <a:xfrm>
            <a:off x="3043871" y="453380"/>
            <a:ext cx="432490" cy="20896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11B6552-242F-42A1-90EE-719A59EE616A}"/>
              </a:ext>
            </a:extLst>
          </p:cNvPr>
          <p:cNvSpPr/>
          <p:nvPr/>
        </p:nvSpPr>
        <p:spPr>
          <a:xfrm>
            <a:off x="3043871" y="834179"/>
            <a:ext cx="432490" cy="208961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9002D-D4E2-38C7-61DF-D3F333FB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38" y="6356350"/>
            <a:ext cx="8892290" cy="30504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©</a:t>
            </a:r>
            <a:r>
              <a:rPr kumimoji="1" lang="en-US" altLang="ja-JP" sz="1200" dirty="0">
                <a:solidFill>
                  <a:schemeClr val="bg1"/>
                </a:solidFill>
              </a:rPr>
              <a:t> Central Japan Railway Company 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Via ABOUT SCMAGLEV  </a:t>
            </a:r>
            <a:r>
              <a:rPr kumimoji="1" lang="en-US" altLang="ja-JP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https://scmaglev.jr-central-global.com/about/</a:t>
            </a:r>
            <a:r>
              <a:rPr kumimoji="1" lang="en-US" altLang="ja-JP" sz="1200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8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6035" y="319271"/>
            <a:ext cx="7993138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grpSp>
        <p:nvGrpSpPr>
          <p:cNvPr id="8" name="グループ化 6">
            <a:extLst>
              <a:ext uri="{FF2B5EF4-FFF2-40B4-BE49-F238E27FC236}">
                <a16:creationId xmlns:a16="http://schemas.microsoft.com/office/drawing/2014/main" id="{B43457E7-EDFF-1CA3-88E2-CCF5E5037335}"/>
              </a:ext>
            </a:extLst>
          </p:cNvPr>
          <p:cNvGrpSpPr/>
          <p:nvPr/>
        </p:nvGrpSpPr>
        <p:grpSpPr>
          <a:xfrm>
            <a:off x="206035" y="4941168"/>
            <a:ext cx="2721876" cy="1193800"/>
            <a:chOff x="668971" y="5040490"/>
            <a:chExt cx="3629168" cy="1591733"/>
          </a:xfrm>
        </p:grpSpPr>
        <p:grpSp>
          <p:nvGrpSpPr>
            <p:cNvPr id="9" name="グループ化 7">
              <a:extLst>
                <a:ext uri="{FF2B5EF4-FFF2-40B4-BE49-F238E27FC236}">
                  <a16:creationId xmlns:a16="http://schemas.microsoft.com/office/drawing/2014/main" id="{42C055C7-1405-4F45-D7AE-A884C9DB771D}"/>
                </a:ext>
              </a:extLst>
            </p:cNvPr>
            <p:cNvGrpSpPr/>
            <p:nvPr/>
          </p:nvGrpSpPr>
          <p:grpSpPr>
            <a:xfrm>
              <a:off x="668971" y="5040490"/>
              <a:ext cx="3629168" cy="1591733"/>
              <a:chOff x="473508" y="4431891"/>
              <a:chExt cx="3629168" cy="1591733"/>
            </a:xfrm>
          </p:grpSpPr>
          <p:sp>
            <p:nvSpPr>
              <p:cNvPr id="12" name="角丸四角形吹き出し 9">
                <a:extLst>
                  <a:ext uri="{FF2B5EF4-FFF2-40B4-BE49-F238E27FC236}">
                    <a16:creationId xmlns:a16="http://schemas.microsoft.com/office/drawing/2014/main" id="{CECF3670-1637-927E-7EC6-AE8609A0BD92}"/>
                  </a:ext>
                </a:extLst>
              </p:cNvPr>
              <p:cNvSpPr/>
              <p:nvPr/>
            </p:nvSpPr>
            <p:spPr>
              <a:xfrm>
                <a:off x="473508" y="4431891"/>
                <a:ext cx="3629168" cy="1591733"/>
              </a:xfrm>
              <a:prstGeom prst="wedgeRoundRectCallout">
                <a:avLst>
                  <a:gd name="adj1" fmla="val 32954"/>
                  <a:gd name="adj2" fmla="val -46198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13" name="テキスト ボックス 10">
                <a:extLst>
                  <a:ext uri="{FF2B5EF4-FFF2-40B4-BE49-F238E27FC236}">
                    <a16:creationId xmlns:a16="http://schemas.microsoft.com/office/drawing/2014/main" id="{F56D625C-60C2-0F0C-AEB4-0DACE95EEBE0}"/>
                  </a:ext>
                </a:extLst>
              </p:cNvPr>
              <p:cNvSpPr txBox="1"/>
              <p:nvPr/>
            </p:nvSpPr>
            <p:spPr>
              <a:xfrm>
                <a:off x="898839" y="5033411"/>
                <a:ext cx="29851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1" name="テキスト ボックス 8">
              <a:extLst>
                <a:ext uri="{FF2B5EF4-FFF2-40B4-BE49-F238E27FC236}">
                  <a16:creationId xmlns:a16="http://schemas.microsoft.com/office/drawing/2014/main" id="{87D981AA-6501-41C0-CD7A-0E871658DE18}"/>
                </a:ext>
              </a:extLst>
            </p:cNvPr>
            <p:cNvSpPr txBox="1"/>
            <p:nvPr/>
          </p:nvSpPr>
          <p:spPr>
            <a:xfrm>
              <a:off x="790826" y="5128470"/>
              <a:ext cx="35073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100" b="1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Nature of magnets</a:t>
              </a:r>
            </a:p>
            <a:p>
              <a:r>
                <a:rPr lang="en-US" altLang="ja-JP" sz="2100" b="1" dirty="0">
                  <a:solidFill>
                    <a:srgbClr val="FF000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N-N</a:t>
              </a:r>
              <a:r>
                <a:rPr lang="en-US" altLang="ja-JP" sz="2100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 </a:t>
              </a:r>
              <a:r>
                <a:rPr lang="en-US" altLang="ja-JP" sz="210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or</a:t>
              </a:r>
              <a:r>
                <a:rPr lang="en-US" altLang="ja-JP" sz="2100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 </a:t>
              </a:r>
              <a:r>
                <a:rPr lang="en-US" altLang="ja-JP" sz="2100" b="1" dirty="0">
                  <a:solidFill>
                    <a:srgbClr val="0070C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S-S </a:t>
              </a:r>
              <a:r>
                <a:rPr lang="en-US" altLang="ja-JP" sz="210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: Repel</a:t>
              </a:r>
            </a:p>
            <a:p>
              <a:r>
                <a:rPr lang="en-US" altLang="ja-JP" sz="2100" b="1" dirty="0">
                  <a:solidFill>
                    <a:srgbClr val="FF000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N-</a:t>
              </a:r>
              <a:r>
                <a:rPr lang="en-US" altLang="ja-JP" sz="2100" b="1" dirty="0">
                  <a:solidFill>
                    <a:srgbClr val="0070C0"/>
                  </a:solidFill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S </a:t>
              </a:r>
              <a:r>
                <a:rPr lang="en-US" altLang="ja-JP" sz="210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: Attract</a:t>
              </a:r>
              <a:endParaRPr kumimoji="1" lang="ja-JP" altLang="en-US" sz="2100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CDABB-A584-4445-EC6B-8603C3E0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228210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403" y="311585"/>
            <a:ext cx="849719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sp>
        <p:nvSpPr>
          <p:cNvPr id="7" name="角丸四角形吹き出し 19">
            <a:extLst>
              <a:ext uri="{FF2B5EF4-FFF2-40B4-BE49-F238E27FC236}">
                <a16:creationId xmlns:a16="http://schemas.microsoft.com/office/drawing/2014/main" id="{1FAD70BA-443E-D906-DBE5-FC0E43762D6E}"/>
              </a:ext>
            </a:extLst>
          </p:cNvPr>
          <p:cNvSpPr/>
          <p:nvPr/>
        </p:nvSpPr>
        <p:spPr>
          <a:xfrm>
            <a:off x="2442142" y="2092521"/>
            <a:ext cx="2238878" cy="928826"/>
          </a:xfrm>
          <a:prstGeom prst="wedgeRoundRectCallout">
            <a:avLst>
              <a:gd name="adj1" fmla="val 60669"/>
              <a:gd name="adj2" fmla="val 565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Which pole is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</a:t>
            </a:r>
            <a:r>
              <a:rPr kumimoji="1"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ttracte</a:t>
            </a:r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 by N?</a:t>
            </a:r>
            <a:endParaRPr kumimoji="1" lang="ja-JP" altLang="en-US" sz="20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3" name="テキスト ボックス 10">
            <a:extLst>
              <a:ext uri="{FF2B5EF4-FFF2-40B4-BE49-F238E27FC236}">
                <a16:creationId xmlns:a16="http://schemas.microsoft.com/office/drawing/2014/main" id="{F56D625C-60C2-0F0C-AEB4-0DACE95EEBE0}"/>
              </a:ext>
            </a:extLst>
          </p:cNvPr>
          <p:cNvSpPr txBox="1"/>
          <p:nvPr/>
        </p:nvSpPr>
        <p:spPr>
          <a:xfrm>
            <a:off x="1963726" y="5088758"/>
            <a:ext cx="223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EC665-F669-6CA1-0570-890B7000313F}"/>
              </a:ext>
            </a:extLst>
          </p:cNvPr>
          <p:cNvSpPr/>
          <p:nvPr/>
        </p:nvSpPr>
        <p:spPr>
          <a:xfrm>
            <a:off x="5009732" y="1892196"/>
            <a:ext cx="576064" cy="557742"/>
          </a:xfrm>
          <a:prstGeom prst="rect">
            <a:avLst/>
          </a:prstGeom>
          <a:solidFill>
            <a:srgbClr val="0405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6" name="角丸四角形吹き出し 9">
            <a:extLst>
              <a:ext uri="{FF2B5EF4-FFF2-40B4-BE49-F238E27FC236}">
                <a16:creationId xmlns:a16="http://schemas.microsoft.com/office/drawing/2014/main" id="{8628365A-B0AD-EADC-F8F9-6A82157CD32A}"/>
              </a:ext>
            </a:extLst>
          </p:cNvPr>
          <p:cNvSpPr/>
          <p:nvPr/>
        </p:nvSpPr>
        <p:spPr>
          <a:xfrm>
            <a:off x="298027" y="4877018"/>
            <a:ext cx="2721876" cy="1193800"/>
          </a:xfrm>
          <a:prstGeom prst="wedgeRoundRectCallout">
            <a:avLst>
              <a:gd name="adj1" fmla="val 32954"/>
              <a:gd name="adj2" fmla="val -461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8">
            <a:extLst>
              <a:ext uri="{FF2B5EF4-FFF2-40B4-BE49-F238E27FC236}">
                <a16:creationId xmlns:a16="http://schemas.microsoft.com/office/drawing/2014/main" id="{08E8615E-C3D9-14E5-2166-EBFB824EFBC1}"/>
              </a:ext>
            </a:extLst>
          </p:cNvPr>
          <p:cNvSpPr txBox="1"/>
          <p:nvPr/>
        </p:nvSpPr>
        <p:spPr>
          <a:xfrm>
            <a:off x="388778" y="4956508"/>
            <a:ext cx="26243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Nature of magnets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N-N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S-S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Repel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Attract</a:t>
            </a:r>
            <a:endParaRPr kumimoji="1" lang="ja-JP" altLang="en-US" sz="21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36AF769-76B7-4E7F-2D3D-17E1AE7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8658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8209162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EEC665-F669-6CA1-0570-890B7000313F}"/>
              </a:ext>
            </a:extLst>
          </p:cNvPr>
          <p:cNvSpPr/>
          <p:nvPr/>
        </p:nvSpPr>
        <p:spPr>
          <a:xfrm>
            <a:off x="5009732" y="1892196"/>
            <a:ext cx="576064" cy="557742"/>
          </a:xfrm>
          <a:prstGeom prst="rect">
            <a:avLst/>
          </a:prstGeom>
          <a:solidFill>
            <a:srgbClr val="0405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41FE428D-8266-9653-747A-442DD3848DDF}"/>
              </a:ext>
            </a:extLst>
          </p:cNvPr>
          <p:cNvSpPr/>
          <p:nvPr/>
        </p:nvSpPr>
        <p:spPr>
          <a:xfrm>
            <a:off x="2699792" y="3968626"/>
            <a:ext cx="2077606" cy="761659"/>
          </a:xfrm>
          <a:prstGeom prst="wedgeRoundRectCallout">
            <a:avLst>
              <a:gd name="adj1" fmla="val 64444"/>
              <a:gd name="adj2" fmla="val 48250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Which pole is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</a:t>
            </a:r>
            <a:r>
              <a:rPr kumimoji="1"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ttracte</a:t>
            </a:r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 by S?</a:t>
            </a:r>
            <a:endParaRPr kumimoji="1" lang="ja-JP" altLang="en-US" sz="20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BD66A-2FDD-A7D2-250A-D52D25B033D8}"/>
              </a:ext>
            </a:extLst>
          </p:cNvPr>
          <p:cNvSpPr/>
          <p:nvPr/>
        </p:nvSpPr>
        <p:spPr>
          <a:xfrm>
            <a:off x="5005611" y="4842253"/>
            <a:ext cx="576064" cy="55774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4" name="角丸四角形吹き出し 9">
            <a:extLst>
              <a:ext uri="{FF2B5EF4-FFF2-40B4-BE49-F238E27FC236}">
                <a16:creationId xmlns:a16="http://schemas.microsoft.com/office/drawing/2014/main" id="{CB6E279C-6157-C5EB-B6C3-643A2C28659C}"/>
              </a:ext>
            </a:extLst>
          </p:cNvPr>
          <p:cNvSpPr/>
          <p:nvPr/>
        </p:nvSpPr>
        <p:spPr>
          <a:xfrm>
            <a:off x="298027" y="4877018"/>
            <a:ext cx="2721876" cy="1193800"/>
          </a:xfrm>
          <a:prstGeom prst="wedgeRoundRectCallout">
            <a:avLst>
              <a:gd name="adj1" fmla="val 32954"/>
              <a:gd name="adj2" fmla="val -461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テキスト ボックス 8">
            <a:extLst>
              <a:ext uri="{FF2B5EF4-FFF2-40B4-BE49-F238E27FC236}">
                <a16:creationId xmlns:a16="http://schemas.microsoft.com/office/drawing/2014/main" id="{E8661DA5-B982-99DC-E3B2-CCF9933286BC}"/>
              </a:ext>
            </a:extLst>
          </p:cNvPr>
          <p:cNvSpPr txBox="1"/>
          <p:nvPr/>
        </p:nvSpPr>
        <p:spPr>
          <a:xfrm>
            <a:off x="355358" y="4970572"/>
            <a:ext cx="26304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Nature of magnets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N-N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</a:t>
            </a:r>
            <a:r>
              <a:rPr lang="en-US" altLang="ja-JP" sz="21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S-S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Repel</a:t>
            </a:r>
          </a:p>
          <a:p>
            <a:r>
              <a:rPr lang="en-US" altLang="ja-JP" sz="2100" b="1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N-</a:t>
            </a:r>
            <a:r>
              <a:rPr lang="en-US" altLang="ja-JP" sz="2100" b="1" dirty="0">
                <a:solidFill>
                  <a:srgbClr val="0070C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 </a:t>
            </a:r>
            <a:r>
              <a:rPr lang="en-US" altLang="ja-JP" sz="21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 Attract</a:t>
            </a:r>
            <a:endParaRPr kumimoji="1" lang="ja-JP" altLang="en-US" sz="21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36C7500-2A02-3365-8492-8C06F182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8605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7993138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454D3900-413D-9B6C-2988-57D1FFF7F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06" y="1863146"/>
            <a:ext cx="6799829" cy="3839633"/>
          </a:xfrm>
          <a:prstGeom prst="rect">
            <a:avLst/>
          </a:prstGeom>
        </p:spPr>
      </p:pic>
      <p:sp>
        <p:nvSpPr>
          <p:cNvPr id="15" name="テキスト ボックス 18">
            <a:extLst>
              <a:ext uri="{FF2B5EF4-FFF2-40B4-BE49-F238E27FC236}">
                <a16:creationId xmlns:a16="http://schemas.microsoft.com/office/drawing/2014/main" id="{DC1CE9F3-8E50-C494-1B86-33A7C958A791}"/>
              </a:ext>
            </a:extLst>
          </p:cNvPr>
          <p:cNvSpPr txBox="1"/>
          <p:nvPr/>
        </p:nvSpPr>
        <p:spPr>
          <a:xfrm>
            <a:off x="4977444" y="4848938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6" name="テキスト ボックス 19">
            <a:extLst>
              <a:ext uri="{FF2B5EF4-FFF2-40B4-BE49-F238E27FC236}">
                <a16:creationId xmlns:a16="http://schemas.microsoft.com/office/drawing/2014/main" id="{EE9D5B38-1119-E4C0-871B-3851C03FC84B}"/>
              </a:ext>
            </a:extLst>
          </p:cNvPr>
          <p:cNvSpPr txBox="1"/>
          <p:nvPr/>
        </p:nvSpPr>
        <p:spPr>
          <a:xfrm>
            <a:off x="4986532" y="188905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8" name="テキスト ボックス 20">
            <a:extLst>
              <a:ext uri="{FF2B5EF4-FFF2-40B4-BE49-F238E27FC236}">
                <a16:creationId xmlns:a16="http://schemas.microsoft.com/office/drawing/2014/main" id="{8E63187A-3159-29BF-FCD3-0FCB0789D399}"/>
              </a:ext>
            </a:extLst>
          </p:cNvPr>
          <p:cNvSpPr txBox="1"/>
          <p:nvPr/>
        </p:nvSpPr>
        <p:spPr>
          <a:xfrm>
            <a:off x="6199578" y="4848748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9" name="テキスト ボックス 21">
            <a:extLst>
              <a:ext uri="{FF2B5EF4-FFF2-40B4-BE49-F238E27FC236}">
                <a16:creationId xmlns:a16="http://schemas.microsoft.com/office/drawing/2014/main" id="{02D2E17D-91BE-E1C4-0D15-E921EC9DB7B9}"/>
              </a:ext>
            </a:extLst>
          </p:cNvPr>
          <p:cNvSpPr txBox="1"/>
          <p:nvPr/>
        </p:nvSpPr>
        <p:spPr>
          <a:xfrm>
            <a:off x="6213820" y="188905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1" name="テキスト ボックス 22">
            <a:extLst>
              <a:ext uri="{FF2B5EF4-FFF2-40B4-BE49-F238E27FC236}">
                <a16:creationId xmlns:a16="http://schemas.microsoft.com/office/drawing/2014/main" id="{459CE4CD-EF80-B23E-B2F9-ADB6261455C9}"/>
              </a:ext>
            </a:extLst>
          </p:cNvPr>
          <p:cNvSpPr txBox="1"/>
          <p:nvPr/>
        </p:nvSpPr>
        <p:spPr>
          <a:xfrm>
            <a:off x="5609229" y="187861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2" name="テキスト ボックス 24">
            <a:extLst>
              <a:ext uri="{FF2B5EF4-FFF2-40B4-BE49-F238E27FC236}">
                <a16:creationId xmlns:a16="http://schemas.microsoft.com/office/drawing/2014/main" id="{1260636C-857B-9B88-C357-E0458EB84B64}"/>
              </a:ext>
            </a:extLst>
          </p:cNvPr>
          <p:cNvSpPr txBox="1"/>
          <p:nvPr/>
        </p:nvSpPr>
        <p:spPr>
          <a:xfrm>
            <a:off x="6803959" y="187861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3" name="テキスト ボックス 35">
            <a:extLst>
              <a:ext uri="{FF2B5EF4-FFF2-40B4-BE49-F238E27FC236}">
                <a16:creationId xmlns:a16="http://schemas.microsoft.com/office/drawing/2014/main" id="{B4018C27-63D4-26B7-4CC4-F5A3C1B80995}"/>
              </a:ext>
            </a:extLst>
          </p:cNvPr>
          <p:cNvSpPr txBox="1"/>
          <p:nvPr/>
        </p:nvSpPr>
        <p:spPr>
          <a:xfrm>
            <a:off x="5609229" y="484874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4" name="テキスト ボックス 36">
            <a:extLst>
              <a:ext uri="{FF2B5EF4-FFF2-40B4-BE49-F238E27FC236}">
                <a16:creationId xmlns:a16="http://schemas.microsoft.com/office/drawing/2014/main" id="{EB2947E2-19B7-87C9-7F9A-51974C89D8D2}"/>
              </a:ext>
            </a:extLst>
          </p:cNvPr>
          <p:cNvSpPr txBox="1"/>
          <p:nvPr/>
        </p:nvSpPr>
        <p:spPr>
          <a:xfrm>
            <a:off x="6810261" y="4848748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5" name="テキスト ボックス 37">
            <a:extLst>
              <a:ext uri="{FF2B5EF4-FFF2-40B4-BE49-F238E27FC236}">
                <a16:creationId xmlns:a16="http://schemas.microsoft.com/office/drawing/2014/main" id="{5D2C7352-1752-73EB-161C-B71DB009761B}"/>
              </a:ext>
            </a:extLst>
          </p:cNvPr>
          <p:cNvSpPr txBox="1"/>
          <p:nvPr/>
        </p:nvSpPr>
        <p:spPr>
          <a:xfrm>
            <a:off x="7417603" y="4848938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6" name="テキスト ボックス 38">
            <a:extLst>
              <a:ext uri="{FF2B5EF4-FFF2-40B4-BE49-F238E27FC236}">
                <a16:creationId xmlns:a16="http://schemas.microsoft.com/office/drawing/2014/main" id="{E3D87E24-F2A8-67BF-C068-F5D1E960B48D}"/>
              </a:ext>
            </a:extLst>
          </p:cNvPr>
          <p:cNvSpPr txBox="1"/>
          <p:nvPr/>
        </p:nvSpPr>
        <p:spPr>
          <a:xfrm>
            <a:off x="7417603" y="1878617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B385F-671B-5051-7B8D-9CFC8C04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48853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828117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18" name="テキスト ボックス 18">
            <a:extLst>
              <a:ext uri="{FF2B5EF4-FFF2-40B4-BE49-F238E27FC236}">
                <a16:creationId xmlns:a16="http://schemas.microsoft.com/office/drawing/2014/main" id="{B662EF75-CD3F-C2DF-66A3-579E4B1B730A}"/>
              </a:ext>
            </a:extLst>
          </p:cNvPr>
          <p:cNvSpPr txBox="1"/>
          <p:nvPr/>
        </p:nvSpPr>
        <p:spPr>
          <a:xfrm>
            <a:off x="4875086" y="502075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9" name="テキスト ボックス 19">
            <a:extLst>
              <a:ext uri="{FF2B5EF4-FFF2-40B4-BE49-F238E27FC236}">
                <a16:creationId xmlns:a16="http://schemas.microsoft.com/office/drawing/2014/main" id="{2F15F3D2-076D-9216-973D-BC7B782ABC23}"/>
              </a:ext>
            </a:extLst>
          </p:cNvPr>
          <p:cNvSpPr txBox="1"/>
          <p:nvPr/>
        </p:nvSpPr>
        <p:spPr>
          <a:xfrm>
            <a:off x="4875086" y="2013403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0" name="テキスト ボックス 20">
            <a:extLst>
              <a:ext uri="{FF2B5EF4-FFF2-40B4-BE49-F238E27FC236}">
                <a16:creationId xmlns:a16="http://schemas.microsoft.com/office/drawing/2014/main" id="{1FB3243D-BEED-DE0F-6B57-9BD39AB2E48C}"/>
              </a:ext>
            </a:extLst>
          </p:cNvPr>
          <p:cNvSpPr txBox="1"/>
          <p:nvPr/>
        </p:nvSpPr>
        <p:spPr>
          <a:xfrm>
            <a:off x="6076578" y="502075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1" name="テキスト ボックス 21">
            <a:extLst>
              <a:ext uri="{FF2B5EF4-FFF2-40B4-BE49-F238E27FC236}">
                <a16:creationId xmlns:a16="http://schemas.microsoft.com/office/drawing/2014/main" id="{7E4A82D1-79F7-FBCE-CAB5-9426A4194D80}"/>
              </a:ext>
            </a:extLst>
          </p:cNvPr>
          <p:cNvSpPr txBox="1"/>
          <p:nvPr/>
        </p:nvSpPr>
        <p:spPr>
          <a:xfrm>
            <a:off x="6076578" y="2013403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2" name="テキスト ボックス 22">
            <a:extLst>
              <a:ext uri="{FF2B5EF4-FFF2-40B4-BE49-F238E27FC236}">
                <a16:creationId xmlns:a16="http://schemas.microsoft.com/office/drawing/2014/main" id="{39B826CF-F326-9D03-AE22-B3023F2D3A84}"/>
              </a:ext>
            </a:extLst>
          </p:cNvPr>
          <p:cNvSpPr txBox="1"/>
          <p:nvPr/>
        </p:nvSpPr>
        <p:spPr>
          <a:xfrm>
            <a:off x="5469236" y="2013403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3" name="テキスト ボックス 24">
            <a:extLst>
              <a:ext uri="{FF2B5EF4-FFF2-40B4-BE49-F238E27FC236}">
                <a16:creationId xmlns:a16="http://schemas.microsoft.com/office/drawing/2014/main" id="{FFF14D69-6D69-21FC-7568-48039663D76F}"/>
              </a:ext>
            </a:extLst>
          </p:cNvPr>
          <p:cNvSpPr txBox="1"/>
          <p:nvPr/>
        </p:nvSpPr>
        <p:spPr>
          <a:xfrm>
            <a:off x="6670728" y="2013403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4" name="テキスト ボックス 35">
            <a:extLst>
              <a:ext uri="{FF2B5EF4-FFF2-40B4-BE49-F238E27FC236}">
                <a16:creationId xmlns:a16="http://schemas.microsoft.com/office/drawing/2014/main" id="{DF08F632-B639-CC51-C07C-686DE0D63D96}"/>
              </a:ext>
            </a:extLst>
          </p:cNvPr>
          <p:cNvSpPr txBox="1"/>
          <p:nvPr/>
        </p:nvSpPr>
        <p:spPr>
          <a:xfrm>
            <a:off x="5469236" y="5020757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5" name="テキスト ボックス 36">
            <a:extLst>
              <a:ext uri="{FF2B5EF4-FFF2-40B4-BE49-F238E27FC236}">
                <a16:creationId xmlns:a16="http://schemas.microsoft.com/office/drawing/2014/main" id="{6568ECE8-9537-8FE9-F615-62142B18A19D}"/>
              </a:ext>
            </a:extLst>
          </p:cNvPr>
          <p:cNvSpPr txBox="1"/>
          <p:nvPr/>
        </p:nvSpPr>
        <p:spPr>
          <a:xfrm>
            <a:off x="6670729" y="5020757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6" name="テキスト ボックス 37">
            <a:extLst>
              <a:ext uri="{FF2B5EF4-FFF2-40B4-BE49-F238E27FC236}">
                <a16:creationId xmlns:a16="http://schemas.microsoft.com/office/drawing/2014/main" id="{1C48A16C-297B-106C-C158-497D06E38DEF}"/>
              </a:ext>
            </a:extLst>
          </p:cNvPr>
          <p:cNvSpPr txBox="1"/>
          <p:nvPr/>
        </p:nvSpPr>
        <p:spPr>
          <a:xfrm>
            <a:off x="7260822" y="5020757"/>
            <a:ext cx="567000" cy="567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Ｎ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テキスト ボックス 38">
            <a:extLst>
              <a:ext uri="{FF2B5EF4-FFF2-40B4-BE49-F238E27FC236}">
                <a16:creationId xmlns:a16="http://schemas.microsoft.com/office/drawing/2014/main" id="{404E22C4-2B0F-D95B-9608-35ACEB1C8B88}"/>
              </a:ext>
            </a:extLst>
          </p:cNvPr>
          <p:cNvSpPr txBox="1"/>
          <p:nvPr/>
        </p:nvSpPr>
        <p:spPr>
          <a:xfrm>
            <a:off x="7260822" y="2013403"/>
            <a:ext cx="567000" cy="5670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27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Ｓ</a:t>
            </a:r>
            <a:endParaRPr kumimoji="1" lang="en-US" altLang="ja-JP" sz="27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28" name="図 3">
            <a:extLst>
              <a:ext uri="{FF2B5EF4-FFF2-40B4-BE49-F238E27FC236}">
                <a16:creationId xmlns:a16="http://schemas.microsoft.com/office/drawing/2014/main" id="{313794FB-F646-DBB3-604B-1B5A9C7430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79" y="1819604"/>
            <a:ext cx="6835140" cy="388048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4A11A-5D15-1989-9CD0-496011F2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95067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51" y="1804481"/>
            <a:ext cx="6858000" cy="38747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672BC-BD84-5D68-AD5F-BB4C2118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05858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4719969-A95F-7A04-D0C9-7EAFCCD1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09673"/>
            <a:ext cx="7056784" cy="39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60E21-36B4-E2F1-4FAF-4D6CF341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39802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FB8C7-D31D-AA42-C89A-B8AEA2B1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02984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13715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F5CE25B-6412-64A7-44B8-66081BD7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2" y="1841318"/>
            <a:ext cx="7056785" cy="3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23703-7FAE-CC37-8B3D-E5C67AE9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8872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38B7F-398B-9FEA-7431-8610A5AEA79B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669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Answer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0BFF58-5597-F135-3725-D7CBFC3BC3B7}"/>
              </a:ext>
            </a:extLst>
          </p:cNvPr>
          <p:cNvSpPr txBox="1">
            <a:spLocks/>
          </p:cNvSpPr>
          <p:nvPr/>
        </p:nvSpPr>
        <p:spPr>
          <a:xfrm>
            <a:off x="445035" y="1394427"/>
            <a:ext cx="4896544" cy="3508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b="1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The train is being driven by the engine, </a:t>
            </a: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creating a thrust.</a:t>
            </a:r>
            <a:endParaRPr lang="en-GB" sz="2000" dirty="0">
              <a:solidFill>
                <a:srgbClr val="FF0000"/>
              </a:solidFill>
              <a:latin typeface="Kozuka Gothic Pro B" panose="020B0800000000000000" pitchFamily="34" charset="-128"/>
              <a:ea typeface="Kozuka Gothic Pro B" panose="020B0800000000000000" pitchFamily="34" charset="-128"/>
              <a:cs typeface="Calibri"/>
            </a:endParaRP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As the train travels faster, the force of </a:t>
            </a: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friction increases. </a:t>
            </a:r>
          </a:p>
          <a:p>
            <a:pPr marL="0" indent="0">
              <a:buNone/>
            </a:pPr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/>
              </a:rPr>
              <a:t>If we were able to reduce the effects of friction we could increase our speed and arrive sooner!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615B1F0-1DD1-DC01-0C0D-A3B5B33A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7053"/>
            <a:ext cx="9143999" cy="572568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B0F8CB-BA6C-55DE-739C-97EA5842DF20}"/>
              </a:ext>
            </a:extLst>
          </p:cNvPr>
          <p:cNvGrpSpPr/>
          <p:nvPr/>
        </p:nvGrpSpPr>
        <p:grpSpPr>
          <a:xfrm>
            <a:off x="5295545" y="1595134"/>
            <a:ext cx="3380911" cy="2808045"/>
            <a:chOff x="5295545" y="1595134"/>
            <a:chExt cx="3380911" cy="28080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E3942D-710F-B1C9-2C77-BB84296507E6}"/>
                </a:ext>
              </a:extLst>
            </p:cNvPr>
            <p:cNvGrpSpPr/>
            <p:nvPr/>
          </p:nvGrpSpPr>
          <p:grpSpPr>
            <a:xfrm>
              <a:off x="5295545" y="1595134"/>
              <a:ext cx="3380911" cy="2808045"/>
              <a:chOff x="2850656" y="2080008"/>
              <a:chExt cx="3380911" cy="2808045"/>
            </a:xfrm>
          </p:grpSpPr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09314AA1-B576-65F6-642C-72EB2DD47251}"/>
                  </a:ext>
                </a:extLst>
              </p:cNvPr>
              <p:cNvSpPr txBox="1"/>
              <p:nvPr/>
            </p:nvSpPr>
            <p:spPr>
              <a:xfrm>
                <a:off x="4214706" y="3528413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Train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7B489A6-4B67-B909-5137-9192EA34B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4306" y="3709957"/>
                <a:ext cx="12872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84A541FD-62A4-7431-1008-30121FABB3B0}"/>
                  </a:ext>
                </a:extLst>
              </p:cNvPr>
              <p:cNvSpPr txBox="1"/>
              <p:nvPr/>
            </p:nvSpPr>
            <p:spPr>
              <a:xfrm>
                <a:off x="5388066" y="3264034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Thrust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CFDCDFB-86A8-E21F-59FF-123441D4B7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2566" y="2505755"/>
                <a:ext cx="0" cy="8655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7C787B4-1256-354E-F7B7-867CE0485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2566" y="4054869"/>
                <a:ext cx="0" cy="8331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5A1D45A-B5BB-6121-76CB-670589B749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0656" y="3709957"/>
                <a:ext cx="13301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D4E99BE1-62AB-70E1-4273-9F5F77ED0694}"/>
                  </a:ext>
                </a:extLst>
              </p:cNvPr>
              <p:cNvSpPr txBox="1"/>
              <p:nvPr/>
            </p:nvSpPr>
            <p:spPr>
              <a:xfrm>
                <a:off x="4642464" y="4408659"/>
                <a:ext cx="933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Weight</a:t>
                </a:r>
              </a:p>
            </p:txBody>
          </p:sp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61234F2A-DCAF-11FB-822E-1A47C2FABE2E}"/>
                  </a:ext>
                </a:extLst>
              </p:cNvPr>
              <p:cNvSpPr txBox="1"/>
              <p:nvPr/>
            </p:nvSpPr>
            <p:spPr>
              <a:xfrm>
                <a:off x="3662319" y="208000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Normal Contact</a:t>
                </a:r>
              </a:p>
            </p:txBody>
          </p:sp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3C920462-486F-767C-51EF-0C9B3B3DA0A2}"/>
                  </a:ext>
                </a:extLst>
              </p:cNvPr>
              <p:cNvSpPr txBox="1"/>
              <p:nvPr/>
            </p:nvSpPr>
            <p:spPr>
              <a:xfrm>
                <a:off x="2912434" y="3209997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Kozuka Gothic Pro R" panose="020B0400000000000000" pitchFamily="34" charset="-128"/>
                    <a:ea typeface="Kozuka Gothic Pro R" panose="020B0400000000000000" pitchFamily="34" charset="-128"/>
                  </a:rPr>
                  <a:t>Friction</a:t>
                </a: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0799FE-CF1B-E2DE-406C-970A2173D24D}"/>
                </a:ext>
              </a:extLst>
            </p:cNvPr>
            <p:cNvSpPr/>
            <p:nvPr/>
          </p:nvSpPr>
          <p:spPr>
            <a:xfrm>
              <a:off x="6613621" y="2886415"/>
              <a:ext cx="763480" cy="683580"/>
            </a:xfrm>
            <a:prstGeom prst="ellipse">
              <a:avLst/>
            </a:pr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300FD6-68A1-642A-6F22-644968A71740}"/>
              </a:ext>
            </a:extLst>
          </p:cNvPr>
          <p:cNvSpPr txBox="1"/>
          <p:nvPr/>
        </p:nvSpPr>
        <p:spPr>
          <a:xfrm>
            <a:off x="470827" y="5357066"/>
            <a:ext cx="8208563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Did you know? </a:t>
            </a:r>
          </a:p>
          <a:p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friction between wheels and rails in railways is called </a:t>
            </a:r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adhesive force</a:t>
            </a:r>
            <a:r>
              <a:rPr lang="en-GB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3310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209161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B0CAFAB-4353-5591-3029-BCB7F53D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96196"/>
            <a:ext cx="7056785" cy="40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8251C-2BF4-EC2D-0135-79DFC14D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763899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B94C681-6E84-53CB-335A-6A05F318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3096"/>
            <a:ext cx="7056785" cy="39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55355-4D92-B0FF-B9A0-30F930E8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06434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E413A51-CA0C-9C4E-1DA2-02085B9D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89613"/>
            <a:ext cx="7056785" cy="39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B8154-D7DB-3DC1-FCD2-3BA88142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0502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E09B85C-01C3-E51A-D634-D3CBB2EA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29440"/>
            <a:ext cx="7056785" cy="39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0B16E-8C15-2064-3574-E0E4AF51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715351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F53E83D-17A7-D950-5E5B-6714D38A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78420"/>
            <a:ext cx="7056785" cy="39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D9D1F-C2E7-023D-5FFB-1C8853C0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45739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42518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A4D5AE4F-E0C9-CE43-278F-DB2B49E3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41317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18759-DB34-DE85-C229-85405221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562300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F12610C1-79E4-5F9D-D282-796434A2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799040"/>
            <a:ext cx="7056785" cy="39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B26D6-F171-F51C-92AB-D42A64B6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873275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42518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8F1FF05D-A581-EF00-024E-159E31A07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1" y="2529927"/>
            <a:ext cx="5548164" cy="31347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D03DC-09A4-95A2-182C-C543E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3" y="1809673"/>
            <a:ext cx="7056785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F3E1C6E8-6341-A005-79E2-12A2AE7C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2" y="1778420"/>
            <a:ext cx="7056785" cy="39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E18FD-A87E-2BE2-FB4E-50C70E79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712030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8C6DBF-FF82-F179-C8BC-4404EF3E701A}"/>
              </a:ext>
            </a:extLst>
          </p:cNvPr>
          <p:cNvSpPr/>
          <p:nvPr/>
        </p:nvSpPr>
        <p:spPr>
          <a:xfrm>
            <a:off x="251521" y="2812256"/>
            <a:ext cx="8461064" cy="123348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Let’s look at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one magnet on the ground!</a:t>
            </a:r>
            <a:endParaRPr lang="en-US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D3215-FE49-B9F5-DA79-C090FC66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843465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EA9A767-DC0D-0E86-814A-E96820B6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87169"/>
            <a:ext cx="7186144" cy="40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AEFE2D-7484-7869-F91D-5B80B2FD4C13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7A1BA-CA0A-3C51-E1F0-B77B321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2399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97311C-CCDC-6CBE-CDC5-B95568284CCC}"/>
              </a:ext>
            </a:extLst>
          </p:cNvPr>
          <p:cNvSpPr/>
          <p:nvPr/>
        </p:nvSpPr>
        <p:spPr>
          <a:xfrm>
            <a:off x="0" y="6237312"/>
            <a:ext cx="9144000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854" y="710524"/>
            <a:ext cx="8063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How do we reduce friction?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0362D-9CD4-15D7-3D6D-4DF50ADF653E}"/>
              </a:ext>
            </a:extLst>
          </p:cNvPr>
          <p:cNvSpPr txBox="1"/>
          <p:nvPr/>
        </p:nvSpPr>
        <p:spPr>
          <a:xfrm>
            <a:off x="225854" y="4689763"/>
            <a:ext cx="388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Using Magnetic Levitation!</a:t>
            </a:r>
          </a:p>
        </p:txBody>
      </p:sp>
      <p:pic>
        <p:nvPicPr>
          <p:cNvPr id="5" name="Picture 2" descr="WeBuyStore » Room and Office Decor">
            <a:extLst>
              <a:ext uri="{FF2B5EF4-FFF2-40B4-BE49-F238E27FC236}">
                <a16:creationId xmlns:a16="http://schemas.microsoft.com/office/drawing/2014/main" id="{57D02BFC-2FE6-9AFA-81F7-6F6EEA501F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16603"/>
          <a:stretch/>
        </p:blipFill>
        <p:spPr bwMode="auto">
          <a:xfrm>
            <a:off x="899592" y="2494987"/>
            <a:ext cx="2417250" cy="20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8FCB09-474F-CFF7-1966-F4EECB18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854" y="6356350"/>
            <a:ext cx="8594618" cy="5016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Map Data © 2024 Google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BB09B-E9A8-49E2-EA95-3A805AA1C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17"/>
          <a:stretch/>
        </p:blipFill>
        <p:spPr>
          <a:xfrm>
            <a:off x="4106758" y="1826176"/>
            <a:ext cx="4650794" cy="3094419"/>
          </a:xfrm>
          <a:prstGeom prst="rect">
            <a:avLst/>
          </a:prstGeom>
        </p:spPr>
      </p:pic>
      <p:sp>
        <p:nvSpPr>
          <p:cNvPr id="10" name="角丸四角形吹き出し 12">
            <a:extLst>
              <a:ext uri="{FF2B5EF4-FFF2-40B4-BE49-F238E27FC236}">
                <a16:creationId xmlns:a16="http://schemas.microsoft.com/office/drawing/2014/main" id="{FF8D45D8-5687-6FAF-B962-5901BE2A3140}"/>
              </a:ext>
            </a:extLst>
          </p:cNvPr>
          <p:cNvSpPr/>
          <p:nvPr/>
        </p:nvSpPr>
        <p:spPr>
          <a:xfrm>
            <a:off x="4257360" y="4435954"/>
            <a:ext cx="3471333" cy="1142999"/>
          </a:xfrm>
          <a:prstGeom prst="wedgeRoundRectCallout">
            <a:avLst>
              <a:gd name="adj1" fmla="val 18541"/>
              <a:gd name="adj2" fmla="val -79346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40 min</a:t>
            </a:r>
          </a:p>
          <a:p>
            <a:pPr algn="ctr"/>
            <a:r>
              <a:rPr lang="en-US" altLang="ja-JP" sz="21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London - Manchester</a:t>
            </a:r>
            <a:endParaRPr kumimoji="1" lang="ja-JP" altLang="en-US" sz="21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799313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8B349-CAC9-FE2A-E5C9-D99B6C4D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1611510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19">
            <a:extLst>
              <a:ext uri="{FF2B5EF4-FFF2-40B4-BE49-F238E27FC236}">
                <a16:creationId xmlns:a16="http://schemas.microsoft.com/office/drawing/2014/main" id="{F97535DF-ED2B-50D8-3FD2-AFF27599EB20}"/>
              </a:ext>
            </a:extLst>
          </p:cNvPr>
          <p:cNvSpPr/>
          <p:nvPr/>
        </p:nvSpPr>
        <p:spPr>
          <a:xfrm>
            <a:off x="251520" y="3211096"/>
            <a:ext cx="2397500" cy="928826"/>
          </a:xfrm>
          <a:prstGeom prst="wedgeRoundRectCallout">
            <a:avLst>
              <a:gd name="adj1" fmla="val 93198"/>
              <a:gd name="adj2" fmla="val -126412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Pole changed from </a:t>
            </a:r>
            <a:r>
              <a:rPr lang="en-US" altLang="ja-JP" sz="2700" b="1" u="sng" dirty="0">
                <a:solidFill>
                  <a:srgbClr val="0405D8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to </a:t>
            </a:r>
            <a:r>
              <a:rPr lang="en-US" altLang="ja-JP" sz="2700" b="1" u="sng" dirty="0">
                <a:solidFill>
                  <a:srgbClr val="FF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!</a:t>
            </a:r>
            <a:endParaRPr kumimoji="1" lang="ja-JP" altLang="en-US" sz="27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285CD-42B4-5283-0EC2-84D80C6C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074443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281169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8849" y="6347420"/>
            <a:ext cx="28956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F105109-800E-E940-A1BD-5F53CC1B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43620"/>
            <a:ext cx="7183787" cy="4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05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209161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F105109-800E-E940-A1BD-5F53CC1B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43620"/>
            <a:ext cx="7183787" cy="4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C529275F-5646-A612-D76A-CB98638F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75265"/>
            <a:ext cx="7183787" cy="40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19">
            <a:extLst>
              <a:ext uri="{FF2B5EF4-FFF2-40B4-BE49-F238E27FC236}">
                <a16:creationId xmlns:a16="http://schemas.microsoft.com/office/drawing/2014/main" id="{2F236550-854F-F523-CE6A-E0296AD36D75}"/>
              </a:ext>
            </a:extLst>
          </p:cNvPr>
          <p:cNvSpPr/>
          <p:nvPr/>
        </p:nvSpPr>
        <p:spPr>
          <a:xfrm>
            <a:off x="179512" y="2844588"/>
            <a:ext cx="2397500" cy="928826"/>
          </a:xfrm>
          <a:prstGeom prst="wedgeRoundRectCallout">
            <a:avLst>
              <a:gd name="adj1" fmla="val 104712"/>
              <a:gd name="adj2" fmla="val -104122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Pole changed from </a:t>
            </a:r>
            <a:r>
              <a:rPr lang="en-US" altLang="ja-JP" sz="2700" b="1" u="sng" dirty="0">
                <a:solidFill>
                  <a:srgbClr val="FF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to </a:t>
            </a:r>
            <a:r>
              <a:rPr lang="en-US" altLang="ja-JP" sz="2700" b="1" u="sng" dirty="0">
                <a:solidFill>
                  <a:srgbClr val="0405D8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</a:t>
            </a:r>
            <a:r>
              <a:rPr lang="en-US" altLang="ja-JP" sz="27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!</a:t>
            </a:r>
            <a:endParaRPr kumimoji="1" lang="ja-JP" altLang="en-US" sz="27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0E160-B0FD-F6DE-5A69-92B2360C61F2}"/>
              </a:ext>
            </a:extLst>
          </p:cNvPr>
          <p:cNvSpPr/>
          <p:nvPr/>
        </p:nvSpPr>
        <p:spPr>
          <a:xfrm>
            <a:off x="3720662" y="1776841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3E7FC-2B98-00D9-CF58-BC5B17FE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21529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E77BB194-8635-2FF5-A469-631259B3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0" y="1835649"/>
            <a:ext cx="7186144" cy="40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137153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31A65-01DB-7F5A-DB50-0393881B37B8}"/>
              </a:ext>
            </a:extLst>
          </p:cNvPr>
          <p:cNvSpPr/>
          <p:nvPr/>
        </p:nvSpPr>
        <p:spPr>
          <a:xfrm>
            <a:off x="3707904" y="1934595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F419FD6-CA5A-18A9-06AF-E517E34A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7" y="1783988"/>
            <a:ext cx="7183787" cy="40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EB854-992D-9CDF-3536-A66454F85A32}"/>
              </a:ext>
            </a:extLst>
          </p:cNvPr>
          <p:cNvSpPr/>
          <p:nvPr/>
        </p:nvSpPr>
        <p:spPr>
          <a:xfrm>
            <a:off x="3766741" y="1836650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F105109-800E-E940-A1BD-5F53CC1B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43620"/>
            <a:ext cx="7183787" cy="4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C529275F-5646-A612-D76A-CB98638F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75265"/>
            <a:ext cx="7183787" cy="40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0E160-B0FD-F6DE-5A69-92B2360C61F2}"/>
              </a:ext>
            </a:extLst>
          </p:cNvPr>
          <p:cNvSpPr/>
          <p:nvPr/>
        </p:nvSpPr>
        <p:spPr>
          <a:xfrm>
            <a:off x="3720662" y="1776841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34F6B91-98A4-84DC-38A5-294777A1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" y="1750766"/>
            <a:ext cx="7166175" cy="40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FCED74-61FF-CFAC-7030-EE75130502DF}"/>
              </a:ext>
            </a:extLst>
          </p:cNvPr>
          <p:cNvSpPr/>
          <p:nvPr/>
        </p:nvSpPr>
        <p:spPr>
          <a:xfrm>
            <a:off x="3753983" y="1811447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E449D-B2A8-75B9-1F2E-B67F2D54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39856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" y="345745"/>
            <a:ext cx="8065145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Propelling the train forward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9B812A57-CB8F-7371-7188-C68EDDDC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24" y="1747703"/>
            <a:ext cx="7166175" cy="40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47620C-D0D3-60D8-4B44-56C50CC6B6E4}"/>
              </a:ext>
            </a:extLst>
          </p:cNvPr>
          <p:cNvSpPr/>
          <p:nvPr/>
        </p:nvSpPr>
        <p:spPr>
          <a:xfrm>
            <a:off x="3753983" y="1811447"/>
            <a:ext cx="648072" cy="630309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吹き出し: 角を丸めた四角形 4">
            <a:extLst>
              <a:ext uri="{FF2B5EF4-FFF2-40B4-BE49-F238E27FC236}">
                <a16:creationId xmlns:a16="http://schemas.microsoft.com/office/drawing/2014/main" id="{B4F39B3C-1BF8-9D66-AB13-12596270FC50}"/>
              </a:ext>
            </a:extLst>
          </p:cNvPr>
          <p:cNvSpPr/>
          <p:nvPr/>
        </p:nvSpPr>
        <p:spPr>
          <a:xfrm>
            <a:off x="5154654" y="3211096"/>
            <a:ext cx="2797091" cy="1141477"/>
          </a:xfrm>
          <a:prstGeom prst="wedgeRoundRectCallout">
            <a:avLst>
              <a:gd name="adj1" fmla="val -29842"/>
              <a:gd name="adj2" fmla="val -78583"/>
              <a:gd name="adj3" fmla="val 16667"/>
            </a:avLst>
          </a:prstGeom>
          <a:solidFill>
            <a:srgbClr val="CDEFCD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Controlling vehicle movements by </a:t>
            </a:r>
            <a:r>
              <a:rPr lang="en-US" altLang="ja-JP" sz="2000" u="sng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switching poles</a:t>
            </a:r>
            <a:r>
              <a:rPr lang="en-US" altLang="ja-JP" sz="20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F33CA-DA6F-4206-3234-26C28A78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7068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CB7170-1B9A-B7DA-30C4-D5DD0A8276A4}"/>
              </a:ext>
            </a:extLst>
          </p:cNvPr>
          <p:cNvSpPr/>
          <p:nvPr/>
        </p:nvSpPr>
        <p:spPr>
          <a:xfrm>
            <a:off x="1408770" y="4210031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Opposite poles ______.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F7435A-E059-CA5A-158C-140BC91FD6B0}"/>
              </a:ext>
            </a:extLst>
          </p:cNvPr>
          <p:cNvSpPr/>
          <p:nvPr/>
        </p:nvSpPr>
        <p:spPr>
          <a:xfrm>
            <a:off x="4919162" y="4213169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How do we change the speed of the train?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0FBECF-B635-444A-A10C-EB986D124419}"/>
              </a:ext>
            </a:extLst>
          </p:cNvPr>
          <p:cNvSpPr/>
          <p:nvPr/>
        </p:nvSpPr>
        <p:spPr>
          <a:xfrm>
            <a:off x="4919162" y="2867544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Magnets are placed on the vehicle as well as the ______.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82124"/>
            <a:ext cx="6624736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Learning check 2: </a:t>
            </a:r>
          </a:p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Quick questions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3FE2293-0847-303A-8705-E7B385728F72}"/>
              </a:ext>
            </a:extLst>
          </p:cNvPr>
          <p:cNvSpPr/>
          <p:nvPr/>
        </p:nvSpPr>
        <p:spPr>
          <a:xfrm>
            <a:off x="1386240" y="1696550"/>
            <a:ext cx="6326460" cy="9213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1 minute to discuss with the person next to you, </a:t>
            </a:r>
          </a:p>
          <a:p>
            <a:pPr algn="ctr" defTabSz="685800">
              <a:defRPr/>
            </a:pPr>
            <a:r>
              <a:rPr lang="en-GB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before I choose people at random.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ABE0F-6A2F-98E2-2887-00A42F1E6CC0}"/>
              </a:ext>
            </a:extLst>
          </p:cNvPr>
          <p:cNvSpPr/>
          <p:nvPr/>
        </p:nvSpPr>
        <p:spPr>
          <a:xfrm>
            <a:off x="4930619" y="4210031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Switching between poles accelerates or decelerates the vehicle.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83F26-215D-C223-8114-97ECCF63BD1A}"/>
              </a:ext>
            </a:extLst>
          </p:cNvPr>
          <p:cNvSpPr/>
          <p:nvPr/>
        </p:nvSpPr>
        <p:spPr>
          <a:xfrm>
            <a:off x="1397311" y="4199199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Attract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85734-CFF7-6641-45C9-87FD9985F40E}"/>
              </a:ext>
            </a:extLst>
          </p:cNvPr>
          <p:cNvSpPr/>
          <p:nvPr/>
        </p:nvSpPr>
        <p:spPr>
          <a:xfrm>
            <a:off x="4919160" y="2867544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Ground/rails.*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73C00-5CF8-BA48-1077-516DBDA7E772}"/>
              </a:ext>
            </a:extLst>
          </p:cNvPr>
          <p:cNvSpPr/>
          <p:nvPr/>
        </p:nvSpPr>
        <p:spPr>
          <a:xfrm>
            <a:off x="1408770" y="2880311"/>
            <a:ext cx="2816070" cy="108012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Like poles ______.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2AA7A-5E38-5497-0D50-11D7F86404F9}"/>
              </a:ext>
            </a:extLst>
          </p:cNvPr>
          <p:cNvSpPr/>
          <p:nvPr/>
        </p:nvSpPr>
        <p:spPr>
          <a:xfrm>
            <a:off x="1408768" y="2860559"/>
            <a:ext cx="2816070" cy="1080120"/>
          </a:xfrm>
          <a:prstGeom prst="rect">
            <a:avLst/>
          </a:prstGeom>
          <a:solidFill>
            <a:srgbClr val="CDE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Repel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38950A-E219-9608-6C25-083331A91FA9}"/>
              </a:ext>
            </a:extLst>
          </p:cNvPr>
          <p:cNvSpPr txBox="1"/>
          <p:nvPr/>
        </p:nvSpPr>
        <p:spPr>
          <a:xfrm>
            <a:off x="115965" y="5726863"/>
            <a:ext cx="722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</a:t>
            </a:r>
            <a:r>
              <a:rPr lang="en-US" sz="20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Did you know? </a:t>
            </a: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Maglev tracks are called guideways, not rails</a:t>
            </a:r>
            <a:r>
              <a:rPr lang="en-US" sz="20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BB971-3DB0-FD9B-0F87-8828A7B6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455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428D16-A571-D931-798C-1A666B0960F6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13" y="145641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/>
              <a:t>Magnetic Field Around a Solenoid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372" y="328381"/>
            <a:ext cx="8655158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In-Depth Learning Check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C3846-E61A-BAF6-1172-21F9F6A46D2D}"/>
              </a:ext>
            </a:extLst>
          </p:cNvPr>
          <p:cNvGrpSpPr/>
          <p:nvPr/>
        </p:nvGrpSpPr>
        <p:grpSpPr>
          <a:xfrm>
            <a:off x="476064" y="2222136"/>
            <a:ext cx="8281169" cy="3666320"/>
            <a:chOff x="458995" y="2483680"/>
            <a:chExt cx="8281169" cy="316835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2C03F0B-C4EF-EEF3-E6FF-6E8DE2D9BEE3}"/>
                </a:ext>
              </a:extLst>
            </p:cNvPr>
            <p:cNvSpPr/>
            <p:nvPr/>
          </p:nvSpPr>
          <p:spPr>
            <a:xfrm>
              <a:off x="458995" y="2483680"/>
              <a:ext cx="8281169" cy="316835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4EF3E7-23AA-540B-93BC-C265094D2C84}"/>
                </a:ext>
              </a:extLst>
            </p:cNvPr>
            <p:cNvSpPr txBox="1"/>
            <p:nvPr/>
          </p:nvSpPr>
          <p:spPr>
            <a:xfrm>
              <a:off x="683567" y="2671177"/>
              <a:ext cx="7776864" cy="271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Tasks: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What is a solenoid? [2 marks]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How can you tell the south pole of a solenoid? [1 mark]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Draw the magnetic field pattern for a solenoid, showing the direction of the field, and labelling the south and north pole. [3 marks]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Describe the magnetic field inside the solenoid and outside it. [3 marks]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How do we turn a solenoid into an electromagnet? [1 mark]</a:t>
              </a:r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r>
                <a:rPr lang="en-US" dirty="0">
                  <a:latin typeface="Kozuka Gothic Pro B" panose="020B0800000000000000" pitchFamily="34" charset="-128"/>
                  <a:ea typeface="Kozuka Gothic Pro B" panose="020B0800000000000000" pitchFamily="34" charset="-128"/>
                </a:rPr>
                <a:t>Challenge: </a:t>
              </a:r>
              <a:r>
                <a:rPr lang="en-US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What are the similarities and differences between the magnetic field of a solenoid and that of a bar magnet?</a:t>
              </a:r>
              <a:endParaRPr lang="en-US" b="1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E764459-C5AF-9E48-700B-2E3D7C8F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105266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EA01B-8980-FD12-40B8-BA7BFD7213A9}"/>
              </a:ext>
            </a:extLst>
          </p:cNvPr>
          <p:cNvSpPr txBox="1"/>
          <p:nvPr/>
        </p:nvSpPr>
        <p:spPr>
          <a:xfrm>
            <a:off x="539552" y="1438102"/>
            <a:ext cx="78488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rtl="0" fontAlgn="base">
              <a:buFont typeface="+mj-lt"/>
              <a:buAutoNum type="arabicPeriod"/>
            </a:pPr>
            <a:r>
              <a:rPr lang="en-GB" sz="20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 solenoid is a coil of wire (1) carrying an electrical current (1)</a:t>
            </a:r>
            <a:r>
              <a:rPr lang="en-US" sz="2000" b="0" i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endParaRPr lang="en-US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south pole would </a:t>
            </a:r>
            <a:r>
              <a:rPr lang="en-GB" sz="2000" u="sng" dirty="0">
                <a:solidFill>
                  <a:srgbClr val="000000"/>
                </a:solidFill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attract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 the north or </a:t>
            </a:r>
            <a:r>
              <a:rPr lang="en-GB" sz="2000" u="sng" dirty="0">
                <a:solidFill>
                  <a:srgbClr val="000000"/>
                </a:solidFill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repel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 another south pole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(1)</a:t>
            </a:r>
          </a:p>
          <a:p>
            <a:pPr marL="514350" indent="-514350" algn="l" rtl="0" fontAlgn="base">
              <a:buFont typeface="+mj-lt"/>
              <a:buAutoNum type="arabicPeriod"/>
            </a:pPr>
            <a:endParaRPr lang="en-US" sz="2000" b="0" i="0" u="none" strike="noStrike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GB" sz="20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One mark for lines running north to south; one mark for parallel lines in the centre; one mark for loop of magnetic field lines outside.</a:t>
            </a:r>
            <a:endParaRPr lang="en-US" sz="20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2006F404-6965-33CC-F3E9-66D36B80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5" y="3963851"/>
            <a:ext cx="3884229" cy="1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577D7-B4CE-3B9D-1249-E7377EF0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6288B-7562-A5E7-FA6F-81B81FA25F8B}"/>
              </a:ext>
            </a:extLst>
          </p:cNvPr>
          <p:cNvSpPr txBox="1"/>
          <p:nvPr/>
        </p:nvSpPr>
        <p:spPr>
          <a:xfrm>
            <a:off x="323528" y="309267"/>
            <a:ext cx="633670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Answers</a:t>
            </a:r>
          </a:p>
        </p:txBody>
      </p:sp>
    </p:spTree>
    <p:extLst>
      <p:ext uri="{BB962C8B-B14F-4D97-AF65-F5344CB8AC3E}">
        <p14:creationId xmlns:p14="http://schemas.microsoft.com/office/powerpoint/2010/main" val="3907160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09267"/>
            <a:ext cx="633670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16A72-8654-54DF-07FD-79A50CDECA75}"/>
              </a:ext>
            </a:extLst>
          </p:cNvPr>
          <p:cNvSpPr txBox="1"/>
          <p:nvPr/>
        </p:nvSpPr>
        <p:spPr>
          <a:xfrm>
            <a:off x="539552" y="1557920"/>
            <a:ext cx="82091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rtl="0" fontAlgn="base">
              <a:buFont typeface="+mj-lt"/>
              <a:buAutoNum type="arabicPeriod" startAt="4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magnetic field inside the solenoid is </a:t>
            </a:r>
            <a:r>
              <a:rPr lang="en-GB" sz="2400" b="1" i="0" u="none" strike="noStrike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strong and uniform</a:t>
            </a:r>
            <a:r>
              <a:rPr lang="en-GB" sz="2400" b="0" i="0" u="none" strike="noStrike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 </a:t>
            </a: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(1)</a:t>
            </a:r>
            <a:r>
              <a:rPr lang="en-US" sz="2400" b="0" i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 startAt="4"/>
            </a:pPr>
            <a:endParaRPr lang="en-US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971550" lvl="1" indent="-51435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Field lines inside are all in the same direction (parallel to the axis of the solenoid) (1)</a:t>
            </a:r>
            <a:endParaRPr lang="en-US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971550" lvl="1" indent="-51435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field lines outside the solenoid are a complete loop (1)</a:t>
            </a:r>
            <a:endParaRPr lang="en-US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514350" indent="-514350" algn="l" rtl="0" fontAlgn="base">
              <a:buFont typeface="+mj-lt"/>
              <a:buAutoNum type="arabicPeriod" startAt="4"/>
            </a:pPr>
            <a:endParaRPr lang="en-GB" sz="24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marL="514350" indent="-514350" algn="l" rtl="0" fontAlgn="base">
              <a:buFont typeface="+mj-lt"/>
              <a:buAutoNum type="arabicPeriod" startAt="4"/>
            </a:pPr>
            <a:r>
              <a:rPr lang="en-GB" sz="2400" b="0" i="0" u="none" strike="noStrike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Place an iron bar inside the coil / solenoid (1)</a:t>
            </a:r>
            <a:endParaRPr lang="en-GB" sz="2400" b="0" i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0C50F-3AC1-8936-486E-31B75939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1161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081B4C-3D45-2491-229E-9636EC84EA8F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2910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</a:t>
            </a:r>
            <a:r>
              <a:rPr lang="en-GB" sz="4800" b="1" dirty="0" err="1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SCMaglev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Train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99C9F-9025-D15B-7A5A-E1E475762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138" y="3284434"/>
            <a:ext cx="3947723" cy="2631815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6F83C3-D9E7-231F-D627-D430718E7303}"/>
              </a:ext>
            </a:extLst>
          </p:cNvPr>
          <p:cNvSpPr txBox="1"/>
          <p:nvPr/>
        </p:nvSpPr>
        <p:spPr>
          <a:xfrm>
            <a:off x="233772" y="1867059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ja-JP" sz="2800" b="1" u="sng" dirty="0">
              <a:solidFill>
                <a:srgbClr val="FF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</a:t>
            </a:r>
            <a:r>
              <a:rPr lang="en-US" altLang="ja-JP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	    </a:t>
            </a:r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C</a:t>
            </a:r>
            <a:r>
              <a:rPr lang="en-US" altLang="ja-JP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	    	         </a:t>
            </a:r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Mag</a:t>
            </a:r>
            <a:r>
              <a:rPr lang="en-US" altLang="ja-JP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	      	  </a:t>
            </a:r>
            <a:r>
              <a:rPr lang="en-US" altLang="ja-JP" sz="3600" b="1" u="sng" dirty="0">
                <a:solidFill>
                  <a:srgbClr val="FF0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lev</a:t>
            </a:r>
            <a:endParaRPr kumimoji="1" lang="ja-JP" altLang="en-US" sz="36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CFE11-ADD4-D7CA-34F8-782CB66B00C1}"/>
              </a:ext>
            </a:extLst>
          </p:cNvPr>
          <p:cNvSpPr txBox="1"/>
          <p:nvPr/>
        </p:nvSpPr>
        <p:spPr>
          <a:xfrm>
            <a:off x="537979" y="2038950"/>
            <a:ext cx="11521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2000" dirty="0"/>
          </a:p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uper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B5D95-A74B-A5E2-C354-5E02083A5E28}"/>
              </a:ext>
            </a:extLst>
          </p:cNvPr>
          <p:cNvSpPr txBox="1"/>
          <p:nvPr/>
        </p:nvSpPr>
        <p:spPr>
          <a:xfrm>
            <a:off x="1869573" y="2037247"/>
            <a:ext cx="22886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1" lang="en-US" altLang="ja-JP" sz="2000" dirty="0"/>
          </a:p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onducting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0BBC7-F694-8C61-EA9E-130DF5FFAD1D}"/>
              </a:ext>
            </a:extLst>
          </p:cNvPr>
          <p:cNvSpPr txBox="1"/>
          <p:nvPr/>
        </p:nvSpPr>
        <p:spPr>
          <a:xfrm>
            <a:off x="467544" y="1412074"/>
            <a:ext cx="6835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SCMaglev</a:t>
            </a:r>
            <a:r>
              <a:rPr lang="ja-JP" altLang="en-US" sz="36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US" altLang="ja-JP" sz="36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stands</a:t>
            </a:r>
            <a:r>
              <a:rPr lang="ja-JP" altLang="en-US" sz="36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altLang="ja-JP" sz="36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for...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5D5B09-957F-6FAF-F879-88F1CFEA5781}"/>
              </a:ext>
            </a:extLst>
          </p:cNvPr>
          <p:cNvSpPr txBox="1"/>
          <p:nvPr/>
        </p:nvSpPr>
        <p:spPr>
          <a:xfrm>
            <a:off x="4805771" y="2328198"/>
            <a:ext cx="1152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netic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FCED2-FFC5-985B-6442-F788F39DDE5B}"/>
              </a:ext>
            </a:extLst>
          </p:cNvPr>
          <p:cNvSpPr txBox="1"/>
          <p:nvPr/>
        </p:nvSpPr>
        <p:spPr>
          <a:xfrm>
            <a:off x="6579127" y="2020421"/>
            <a:ext cx="1495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2000" dirty="0"/>
          </a:p>
          <a:p>
            <a:r>
              <a:rPr lang="en-US" altLang="ja-JP" sz="3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itation</a:t>
            </a:r>
            <a:endParaRPr kumimoji="1" lang="ja-JP" altLang="en-US" sz="3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56CC2-6C8D-3989-6A36-919C00FF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50728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C1366-14E3-1AF2-61E5-0B04B9D14005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66679"/>
            <a:ext cx="6336704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/>
                <a:ea typeface="Kozuka Gothic Pro B"/>
              </a:rPr>
              <a:t>Task 3: 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CC067-5CC9-0970-910E-42D6032D4DCD}"/>
              </a:ext>
            </a:extLst>
          </p:cNvPr>
          <p:cNvSpPr txBox="1"/>
          <p:nvPr/>
        </p:nvSpPr>
        <p:spPr>
          <a:xfrm>
            <a:off x="543384" y="1178256"/>
            <a:ext cx="8209160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 rtl="0" fontAlgn="base"/>
            <a:r>
              <a:rPr lang="en-GB" sz="24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What are the similarities and differences between the magnetic field of a solenoid and that of a bar magnet?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7E6E5-E54D-74C1-93E7-5166EEA95A88}"/>
              </a:ext>
            </a:extLst>
          </p:cNvPr>
          <p:cNvSpPr txBox="1"/>
          <p:nvPr/>
        </p:nvSpPr>
        <p:spPr>
          <a:xfrm>
            <a:off x="467544" y="2167589"/>
            <a:ext cx="82091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200" b="0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Similarities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Both run N to 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Similar shape</a:t>
            </a:r>
            <a:b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endParaRPr lang="en-GB" sz="22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pPr algn="l" rtl="0" fontAlgn="base"/>
            <a:r>
              <a:rPr lang="en-GB" sz="2200" b="0" dirty="0">
                <a:effectLst/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Differences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magnetic field outside the solenoid is </a:t>
            </a: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similar to that of a (permanent) bar magnet, but not as strong (we can tell as there are fewer magnetic field lines).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200" b="0" dirty="0">
                <a:effectLst/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The fewer lines </a:t>
            </a:r>
            <a:r>
              <a:rPr lang="en-GB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of a solenoid are also a complete loop (i.e., inside the solenoid), unlike those of a bar magnet. </a:t>
            </a:r>
            <a:endParaRPr lang="en-GB" sz="2200" b="0" dirty="0">
              <a:effectLst/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6817-86AA-11C3-86F3-8B0F434D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65" y="6347420"/>
            <a:ext cx="8912070" cy="39394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2287287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603" y="2060848"/>
            <a:ext cx="6120929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GB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Central Japan Railway Company’s original materials were adapted by Dylan Elliot Gentry in collaboration with The Japan Society to create this resource.</a:t>
            </a:r>
          </a:p>
          <a:p>
            <a:endParaRPr lang="en-GB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12519"/>
            <a:ext cx="27369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/>
              </a:rPr>
              <a:t>@TheJapanSociety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8F02C875-430C-442F-BEEC-F939F19431CC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E8230-219A-B71C-4C2E-3ED46C02CD28}"/>
              </a:ext>
            </a:extLst>
          </p:cNvPr>
          <p:cNvSpPr/>
          <p:nvPr/>
        </p:nvSpPr>
        <p:spPr>
          <a:xfrm>
            <a:off x="3257070" y="5512519"/>
            <a:ext cx="27369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/>
              </a:rPr>
              <a:t>@TheJapanSociety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934253-3B39-B143-B367-D85DC7047FBC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1F305A3-8883-1600-6459-FFD044C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26" y="354458"/>
            <a:ext cx="14668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red and white logo&#10;&#10;Description automatically generated">
            <a:extLst>
              <a:ext uri="{FF2B5EF4-FFF2-40B4-BE49-F238E27FC236}">
                <a16:creationId xmlns:a16="http://schemas.microsoft.com/office/drawing/2014/main" id="{7BB26A27-B191-CB0C-7034-5792B9001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0760"/>
            <a:ext cx="792337" cy="792337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42E98A9-7B09-419C-E5E9-A995EDC64BC1}"/>
              </a:ext>
            </a:extLst>
          </p:cNvPr>
          <p:cNvSpPr txBox="1">
            <a:spLocks/>
          </p:cNvSpPr>
          <p:nvPr/>
        </p:nvSpPr>
        <p:spPr>
          <a:xfrm>
            <a:off x="115965" y="6347420"/>
            <a:ext cx="8912070" cy="393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394875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2ECDF2-5732-B00A-954B-72C854FC1D94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51136"/>
            <a:ext cx="751522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/>
                <a:ea typeface="Kozuka Gothic Pro B"/>
              </a:rPr>
              <a:t>How fast can they go?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10161-2152-32C1-923C-A1B69D2C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7420"/>
            <a:ext cx="8914869" cy="43440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© Central Japan Railway 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36BD2-77B2-DA9D-4CA5-CE357CFDF485}"/>
              </a:ext>
            </a:extLst>
          </p:cNvPr>
          <p:cNvSpPr txBox="1"/>
          <p:nvPr/>
        </p:nvSpPr>
        <p:spPr>
          <a:xfrm>
            <a:off x="98613" y="1698891"/>
            <a:ext cx="459564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2400" dirty="0" err="1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SMCMaglev</a:t>
            </a:r>
            <a:r>
              <a:rPr lang="en-GB" altLang="ja-JP" sz="24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 stats:</a:t>
            </a:r>
            <a:br>
              <a:rPr lang="en-GB" altLang="ja-JP" sz="2400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</a:br>
            <a:endParaRPr lang="en-GB" altLang="ja-JP" sz="22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  <a:p>
            <a: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World Record: 375mph (603km/h)</a:t>
            </a:r>
            <a:b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b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Max Operation Speed: 311mph (500km/h)</a:t>
            </a:r>
            <a:br>
              <a:rPr lang="en-US" altLang="ja-JP" sz="22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</a:br>
            <a:endParaRPr lang="en-US" altLang="ja-JP" sz="2200" dirty="0"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  <a:p>
            <a:r>
              <a:rPr kumimoji="1" lang="en-US" altLang="ja-JP" sz="2200" dirty="0">
                <a:solidFill>
                  <a:schemeClr val="tx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Levitation: 10cm (4 inches)</a:t>
            </a:r>
            <a:endParaRPr kumimoji="1" lang="ja-JP" altLang="en-US" sz="2200" dirty="0">
              <a:solidFill>
                <a:schemeClr val="tx1"/>
              </a:solidFill>
              <a:latin typeface="Kozuka Gothic Pro R" panose="020B0400000000000000" pitchFamily="34" charset="-128"/>
              <a:ea typeface="Kozuka Gothic Pro R" panose="020B04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AD2BA-ECEB-F736-AC88-2F35ACFA4B6F}"/>
              </a:ext>
            </a:extLst>
          </p:cNvPr>
          <p:cNvSpPr txBox="1"/>
          <p:nvPr/>
        </p:nvSpPr>
        <p:spPr>
          <a:xfrm>
            <a:off x="107504" y="5310412"/>
            <a:ext cx="8914868" cy="738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Did you know?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  <a:cs typeface="Calibri" panose="020F0502020204030204" pitchFamily="34" charset="0"/>
              </a:rPr>
              <a:t>Japan currently holds the world record in </a:t>
            </a:r>
            <a:r>
              <a:rPr lang="en-US" sz="2000" b="1" dirty="0">
                <a:latin typeface="Kozuka Gothic Pro B" panose="020B0800000000000000" pitchFamily="34" charset="-128"/>
                <a:ea typeface="Kozuka Gothic Pro B" panose="020B0800000000000000" pitchFamily="34" charset="-128"/>
                <a:cs typeface="Calibri" panose="020F0502020204030204" pitchFamily="34" charset="0"/>
              </a:rPr>
              <a:t>highest speed of crewed train!</a:t>
            </a:r>
            <a:endParaRPr lang="en-US" sz="1600" dirty="0">
              <a:latin typeface="Kozuka Gothic Pro B" panose="020B0800000000000000" pitchFamily="34" charset="-128"/>
              <a:ea typeface="Kozuka Gothic Pro B" panose="020B08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図 2">
            <a:extLst>
              <a:ext uri="{FF2B5EF4-FFF2-40B4-BE49-F238E27FC236}">
                <a16:creationId xmlns:a16="http://schemas.microsoft.com/office/drawing/2014/main" id="{FD454AA0-D543-9C36-6397-D24F026D4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41"/>
          <a:stretch/>
        </p:blipFill>
        <p:spPr>
          <a:xfrm>
            <a:off x="4680012" y="1846035"/>
            <a:ext cx="4046996" cy="2537257"/>
          </a:xfrm>
          <a:prstGeom prst="roundRect">
            <a:avLst>
              <a:gd name="adj" fmla="val 11744"/>
            </a:avLst>
          </a:prstGeom>
          <a:ln w="31750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358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1A61DE-97C0-D719-6F84-5A09486C183A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622" y="239538"/>
            <a:ext cx="7263705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/>
                <a:ea typeface="Kozuka Gothic Pro B"/>
              </a:rPr>
              <a:t>How they use Magnets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10161-2152-32C1-923C-A1B69D2C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347420"/>
            <a:ext cx="9170097" cy="37405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A089A-0867-84FF-7C74-8DC6CA682BC9}"/>
              </a:ext>
            </a:extLst>
          </p:cNvPr>
          <p:cNvSpPr txBox="1"/>
          <p:nvPr/>
        </p:nvSpPr>
        <p:spPr>
          <a:xfrm>
            <a:off x="453378" y="1554419"/>
            <a:ext cx="8136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lead vehicle (head car) weighs about 35 tons and the middle cars weighs about 25 tons.</a:t>
            </a:r>
          </a:p>
          <a:p>
            <a:endParaRPr kumimoji="1" lang="ja-JP" altLang="en-US" sz="2400" dirty="0">
              <a:solidFill>
                <a:srgbClr val="FF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 order to lift these heavy train cars, strong magnets need to be used.</a:t>
            </a:r>
          </a:p>
          <a:p>
            <a:pPr marL="0" indent="0">
              <a:buNone/>
            </a:pPr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These magnets are known as:</a:t>
            </a:r>
          </a:p>
        </p:txBody>
      </p: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400F5E64-7206-CAF4-7C07-D5200C4D98FA}"/>
              </a:ext>
            </a:extLst>
          </p:cNvPr>
          <p:cNvSpPr txBox="1"/>
          <p:nvPr/>
        </p:nvSpPr>
        <p:spPr>
          <a:xfrm>
            <a:off x="1308176" y="4715959"/>
            <a:ext cx="6768752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ea typeface="HG丸ｺﾞｼｯｸM-PRO" panose="020F0600000000000000" pitchFamily="50" charset="-128"/>
              </a:rPr>
              <a:t>SCM: </a:t>
            </a:r>
            <a:r>
              <a:rPr kumimoji="1" lang="en-US" altLang="ja-JP" sz="3600" b="1" u="sng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S</a:t>
            </a:r>
            <a:r>
              <a:rPr kumimoji="1" lang="en-US" altLang="ja-JP" sz="3600" b="1" dirty="0">
                <a:ea typeface="HG丸ｺﾞｼｯｸM-PRO" panose="020F0600000000000000" pitchFamily="50" charset="-128"/>
              </a:rPr>
              <a:t>uper </a:t>
            </a:r>
            <a:r>
              <a:rPr kumimoji="1" lang="en-US" altLang="ja-JP" sz="3600" b="1" u="sng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C</a:t>
            </a:r>
            <a:r>
              <a:rPr kumimoji="1" lang="en-US" altLang="ja-JP" sz="3600" b="1" dirty="0">
                <a:ea typeface="HG丸ｺﾞｼｯｸM-PRO" panose="020F0600000000000000" pitchFamily="50" charset="-128"/>
              </a:rPr>
              <a:t>onducting </a:t>
            </a:r>
            <a:r>
              <a:rPr kumimoji="1" lang="en-US" altLang="ja-JP" sz="3600" b="1" u="sng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M</a:t>
            </a:r>
            <a:r>
              <a:rPr kumimoji="1" lang="en-US" altLang="ja-JP" sz="3600" b="1" dirty="0">
                <a:ea typeface="HG丸ｺﾞｼｯｸM-PRO" panose="020F0600000000000000" pitchFamily="50" charset="-128"/>
              </a:rPr>
              <a:t>agnets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91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3AEA50-98A8-D75B-3506-B691D6A4D1F6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531925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Kristen ITC"/>
                <a:ea typeface="Kozuka Gothic Pro B"/>
              </a:rPr>
              <a:t>Electromagnets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10161-2152-32C1-923C-A1B69D2C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47420"/>
            <a:ext cx="871296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3B0BA-46B3-9258-5B83-50F44B031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5"/>
          <a:stretch/>
        </p:blipFill>
        <p:spPr>
          <a:xfrm>
            <a:off x="611560" y="2396665"/>
            <a:ext cx="3783618" cy="2321892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2A632-1F8B-7466-FB19-C11FF4880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17" y="2396665"/>
            <a:ext cx="3489181" cy="2321892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412551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3CAB1C-0198-8EC3-BB41-4EDFA6798642}"/>
              </a:ext>
            </a:extLst>
          </p:cNvPr>
          <p:cNvSpPr/>
          <p:nvPr/>
        </p:nvSpPr>
        <p:spPr>
          <a:xfrm>
            <a:off x="-26097" y="6237312"/>
            <a:ext cx="9170097" cy="640717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0470" y="219913"/>
            <a:ext cx="7191448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Kristen ITC"/>
                <a:ea typeface="Kozuka Gothic Pro B"/>
              </a:rPr>
              <a:t>Current in a wire creates a magnetic field!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143174-3B82-918B-F792-F7F40C29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444726"/>
            <a:ext cx="8964488" cy="24500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Original materials by Central Japan Railway Company, adapted by Dylan Elliot Gentry in collaboration with The Japan Society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94DF3-2696-715F-7C8E-07FB901044A4}"/>
              </a:ext>
            </a:extLst>
          </p:cNvPr>
          <p:cNvSpPr txBox="1"/>
          <p:nvPr/>
        </p:nvSpPr>
        <p:spPr>
          <a:xfrm>
            <a:off x="3768230" y="1964033"/>
            <a:ext cx="4614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When </a:t>
            </a:r>
            <a:r>
              <a:rPr lang="en-GB" sz="2400" b="1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current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flows through a wire, the current generates a </a:t>
            </a:r>
            <a:r>
              <a:rPr lang="en-GB" sz="2400" b="1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magnetic field</a:t>
            </a:r>
            <a:r>
              <a:rPr lang="en-GB" sz="2400" b="1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 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around the wire!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66705-E62F-220F-4ADF-398545E8BF15}"/>
              </a:ext>
            </a:extLst>
          </p:cNvPr>
          <p:cNvSpPr txBox="1"/>
          <p:nvPr/>
        </p:nvSpPr>
        <p:spPr>
          <a:xfrm>
            <a:off x="305547" y="4533902"/>
            <a:ext cx="6123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direction of the current determines </a:t>
            </a:r>
          </a:p>
          <a:p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direction of the poles.</a:t>
            </a:r>
          </a:p>
          <a:p>
            <a:r>
              <a:rPr lang="en-US" sz="2400" b="1" u="sng" dirty="0">
                <a:solidFill>
                  <a:srgbClr val="FFC000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Ampere’s right-hand rule!</a:t>
            </a:r>
            <a:endParaRPr lang="en-GB" sz="2400" b="1" u="sng" dirty="0">
              <a:solidFill>
                <a:srgbClr val="FFC000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B82BDE-E6F1-2B45-E861-C30A56F1B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13"/>
          <a:stretch/>
        </p:blipFill>
        <p:spPr>
          <a:xfrm>
            <a:off x="560376" y="1749820"/>
            <a:ext cx="3044150" cy="22519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08D7942-E8B0-72B4-4939-EA868FBC3479}"/>
              </a:ext>
            </a:extLst>
          </p:cNvPr>
          <p:cNvGrpSpPr/>
          <p:nvPr/>
        </p:nvGrpSpPr>
        <p:grpSpPr>
          <a:xfrm>
            <a:off x="5724128" y="3664811"/>
            <a:ext cx="2520280" cy="2334451"/>
            <a:chOff x="6559556" y="3754130"/>
            <a:chExt cx="2441517" cy="2035682"/>
          </a:xfrm>
        </p:grpSpPr>
        <p:grpSp>
          <p:nvGrpSpPr>
            <p:cNvPr id="22" name="グループ化 9">
              <a:extLst>
                <a:ext uri="{FF2B5EF4-FFF2-40B4-BE49-F238E27FC236}">
                  <a16:creationId xmlns:a16="http://schemas.microsoft.com/office/drawing/2014/main" id="{91A0DF8B-BCC6-9095-B4F7-9A11384A5337}"/>
                </a:ext>
              </a:extLst>
            </p:cNvPr>
            <p:cNvGrpSpPr/>
            <p:nvPr/>
          </p:nvGrpSpPr>
          <p:grpSpPr>
            <a:xfrm>
              <a:off x="6900016" y="3837264"/>
              <a:ext cx="1854779" cy="1841500"/>
              <a:chOff x="6683378" y="4402667"/>
              <a:chExt cx="2473039" cy="2455333"/>
            </a:xfrm>
          </p:grpSpPr>
          <p:pic>
            <p:nvPicPr>
              <p:cNvPr id="25" name="図 28">
                <a:extLst>
                  <a:ext uri="{FF2B5EF4-FFF2-40B4-BE49-F238E27FC236}">
                    <a16:creationId xmlns:a16="http://schemas.microsoft.com/office/drawing/2014/main" id="{BC130D5E-C40E-4081-628E-FDFC3C5FA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2377" y="4579620"/>
                <a:ext cx="1844040" cy="2278380"/>
              </a:xfrm>
              <a:prstGeom prst="rect">
                <a:avLst/>
              </a:prstGeom>
            </p:spPr>
          </p:pic>
          <p:sp>
            <p:nvSpPr>
              <p:cNvPr id="26" name="フリーフォーム: 図形 29">
                <a:extLst>
                  <a:ext uri="{FF2B5EF4-FFF2-40B4-BE49-F238E27FC236}">
                    <a16:creationId xmlns:a16="http://schemas.microsoft.com/office/drawing/2014/main" id="{12641194-B89E-40AB-5CF1-E670142EB4CA}"/>
                  </a:ext>
                </a:extLst>
              </p:cNvPr>
              <p:cNvSpPr/>
              <p:nvPr/>
            </p:nvSpPr>
            <p:spPr>
              <a:xfrm>
                <a:off x="6683378" y="5878312"/>
                <a:ext cx="660043" cy="575700"/>
              </a:xfrm>
              <a:custGeom>
                <a:avLst/>
                <a:gdLst>
                  <a:gd name="connsiteX0" fmla="*/ 1300029 w 1300029"/>
                  <a:gd name="connsiteY0" fmla="*/ 0 h 2765778"/>
                  <a:gd name="connsiteX1" fmla="*/ 238874 w 1300029"/>
                  <a:gd name="connsiteY1" fmla="*/ 485422 h 2765778"/>
                  <a:gd name="connsiteX2" fmla="*/ 24385 w 1300029"/>
                  <a:gd name="connsiteY2" fmla="*/ 1004711 h 2765778"/>
                  <a:gd name="connsiteX3" fmla="*/ 69540 w 1300029"/>
                  <a:gd name="connsiteY3" fmla="*/ 1930400 h 2765778"/>
                  <a:gd name="connsiteX4" fmla="*/ 600118 w 1300029"/>
                  <a:gd name="connsiteY4" fmla="*/ 2596444 h 2765778"/>
                  <a:gd name="connsiteX5" fmla="*/ 1051674 w 1300029"/>
                  <a:gd name="connsiteY5" fmla="*/ 2765778 h 276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0029" h="2765778">
                    <a:moveTo>
                      <a:pt x="1300029" y="0"/>
                    </a:moveTo>
                    <a:cubicBezTo>
                      <a:pt x="875755" y="158985"/>
                      <a:pt x="451481" y="317970"/>
                      <a:pt x="238874" y="485422"/>
                    </a:cubicBezTo>
                    <a:cubicBezTo>
                      <a:pt x="26267" y="652874"/>
                      <a:pt x="52607" y="763881"/>
                      <a:pt x="24385" y="1004711"/>
                    </a:cubicBezTo>
                    <a:cubicBezTo>
                      <a:pt x="-3837" y="1245541"/>
                      <a:pt x="-26415" y="1665111"/>
                      <a:pt x="69540" y="1930400"/>
                    </a:cubicBezTo>
                    <a:cubicBezTo>
                      <a:pt x="165495" y="2195689"/>
                      <a:pt x="436429" y="2457214"/>
                      <a:pt x="600118" y="2596444"/>
                    </a:cubicBezTo>
                    <a:cubicBezTo>
                      <a:pt x="763807" y="2735674"/>
                      <a:pt x="907740" y="2750726"/>
                      <a:pt x="1051674" y="2765778"/>
                    </a:cubicBezTo>
                  </a:path>
                </a:pathLst>
              </a:custGeom>
              <a:noFill/>
              <a:ln w="28575">
                <a:prstDash val="sysDot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cxnSp>
            <p:nvCxnSpPr>
              <p:cNvPr id="27" name="直線矢印コネクタ 30">
                <a:extLst>
                  <a:ext uri="{FF2B5EF4-FFF2-40B4-BE49-F238E27FC236}">
                    <a16:creationId xmlns:a16="http://schemas.microsoft.com/office/drawing/2014/main" id="{FC75773A-AE82-BED3-B0C6-14A9FE49BE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01285" y="4402667"/>
                <a:ext cx="0" cy="106861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79A2821-A3A6-45D1-FE8B-5FDC9F1B7605}"/>
                </a:ext>
              </a:extLst>
            </p:cNvPr>
            <p:cNvSpPr txBox="1"/>
            <p:nvPr/>
          </p:nvSpPr>
          <p:spPr>
            <a:xfrm rot="5400000">
              <a:off x="7900844" y="4554277"/>
              <a:ext cx="190037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Direction of current</a:t>
              </a:r>
              <a:endParaRPr lang="en-GB" sz="1350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  <p:sp>
          <p:nvSpPr>
            <p:cNvPr id="24" name="テキスト ボックス 22">
              <a:extLst>
                <a:ext uri="{FF2B5EF4-FFF2-40B4-BE49-F238E27FC236}">
                  <a16:creationId xmlns:a16="http://schemas.microsoft.com/office/drawing/2014/main" id="{861342AC-5D1D-166E-AE09-66D912A1F3C8}"/>
                </a:ext>
              </a:extLst>
            </p:cNvPr>
            <p:cNvSpPr txBox="1"/>
            <p:nvPr/>
          </p:nvSpPr>
          <p:spPr>
            <a:xfrm>
              <a:off x="6559556" y="5528135"/>
              <a:ext cx="2195238" cy="26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Direction of Magnetic field</a:t>
              </a:r>
              <a:endParaRPr lang="en-GB" sz="1350" dirty="0"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20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5B018323F8642A5467299A1B9FAE8" ma:contentTypeVersion="15" ma:contentTypeDescription="Create a new document." ma:contentTypeScope="" ma:versionID="8b58ad9469aae99e0dd46aa46ead7bf4">
  <xsd:schema xmlns:xsd="http://www.w3.org/2001/XMLSchema" xmlns:xs="http://www.w3.org/2001/XMLSchema" xmlns:p="http://schemas.microsoft.com/office/2006/metadata/properties" xmlns:ns2="d8b6db6b-d518-46de-a133-ecec48f9032d" xmlns:ns3="22c91556-46bc-4590-bcd5-90c67e4b91fa" targetNamespace="http://schemas.microsoft.com/office/2006/metadata/properties" ma:root="true" ma:fieldsID="6566659c123c6b314a9db4f2be310794" ns2:_="" ns3:_="">
    <xsd:import namespace="d8b6db6b-d518-46de-a133-ecec48f9032d"/>
    <xsd:import namespace="22c91556-46bc-4590-bcd5-90c67e4b91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6db6b-d518-46de-a133-ecec48f90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7f363ac-60c5-4dbc-b4e3-f2fa88278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91556-46bc-4590-bcd5-90c67e4b91f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38fdc1c-08e9-4115-8215-a2101e22a682}" ma:internalName="TaxCatchAll" ma:showField="CatchAllData" ma:web="22c91556-46bc-4590-bcd5-90c67e4b9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91556-46bc-4590-bcd5-90c67e4b91fa" xsi:nil="true"/>
    <lcf76f155ced4ddcb4097134ff3c332f xmlns="d8b6db6b-d518-46de-a133-ecec48f903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8D8C9E-A9AA-4236-9A0B-AD9B140DE2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59E3AA-ECA5-4EE6-BE64-9393F087F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6db6b-d518-46de-a133-ecec48f9032d"/>
    <ds:schemaRef ds:uri="22c91556-46bc-4590-bcd5-90c67e4b9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ABDCA-E441-45EF-9EFE-9D02818A3124}">
  <ds:schemaRefs>
    <ds:schemaRef ds:uri="http://schemas.microsoft.com/office/2006/metadata/properties"/>
    <ds:schemaRef ds:uri="d8b6db6b-d518-46de-a133-ecec48f9032d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2c91556-46bc-4590-bcd5-90c67e4b91f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2485</Words>
  <Application>Microsoft Office PowerPoint</Application>
  <PresentationFormat>On-screen Show (4:3)</PresentationFormat>
  <Paragraphs>344</Paragraphs>
  <Slides>51</Slides>
  <Notes>49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ＤＨＰ特太ゴシック体</vt:lpstr>
      <vt:lpstr>HG丸ｺﾞｼｯｸM-PRO</vt:lpstr>
      <vt:lpstr>Kozuka Gothic Pro B</vt:lpstr>
      <vt:lpstr>Kozuka Gothic Pro R</vt:lpstr>
      <vt:lpstr>Arial</vt:lpstr>
      <vt:lpstr>Calibri</vt:lpstr>
      <vt:lpstr>Kristen ITC</vt:lpstr>
      <vt:lpstr>Lato</vt:lpstr>
      <vt:lpstr>Segoe UI</vt:lpstr>
      <vt:lpstr>Office Theme</vt:lpstr>
      <vt:lpstr>Electromagnets and their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 Turner</cp:lastModifiedBy>
  <cp:revision>1218</cp:revision>
  <cp:lastPrinted>2024-02-19T09:44:47Z</cp:lastPrinted>
  <dcterms:created xsi:type="dcterms:W3CDTF">2017-05-31T10:45:44Z</dcterms:created>
  <dcterms:modified xsi:type="dcterms:W3CDTF">2024-03-01T12:31:20Z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0x0101004855B018323F8642A5467299A1B9FAE8</vt:lpwstr>
  </property>
  <property fmtid="{D5CDD505-2E9C-101B-9397-08002B2CF9AE}" pid="3" name="MediaServiceImageTags">
    <vt:lpwstr/>
  </property>
</Properties>
</file>