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0" r:id="rId2"/>
    <p:sldId id="275" r:id="rId3"/>
    <p:sldId id="271" r:id="rId4"/>
    <p:sldId id="276" r:id="rId5"/>
    <p:sldId id="281" r:id="rId6"/>
    <p:sldId id="269" r:id="rId7"/>
    <p:sldId id="266" r:id="rId8"/>
    <p:sldId id="279" r:id="rId9"/>
    <p:sldId id="274" r:id="rId10"/>
    <p:sldId id="282" r:id="rId11"/>
    <p:sldId id="25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 id="1" name="Alys Turner" initials="A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08080"/>
    <a:srgbClr val="993399"/>
    <a:srgbClr val="0099FF"/>
    <a:srgbClr val="9B3333"/>
    <a:srgbClr val="2E3092"/>
    <a:srgbClr val="FF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81019" autoAdjust="0"/>
  </p:normalViewPr>
  <p:slideViewPr>
    <p:cSldViewPr>
      <p:cViewPr varScale="1">
        <p:scale>
          <a:sx n="69" d="100"/>
          <a:sy n="69" d="100"/>
        </p:scale>
        <p:origin x="2584" y="176"/>
      </p:cViewPr>
      <p:guideLst>
        <p:guide orient="horz" pos="2160"/>
        <p:guide orient="horz" pos="1797"/>
        <p:guide pos="2880"/>
        <p:guide pos="249"/>
        <p:guide pos="5511"/>
        <p:guide pos="396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0" d="100"/>
          <a:sy n="40" d="100"/>
        </p:scale>
        <p:origin x="-22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15/03/2021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XqZsoesa55w"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nhs.uk/10-minute-shake-up/shake-ups" TargetMode="External"/><Relationship Id="rId4" Type="http://schemas.openxmlformats.org/officeDocument/2006/relationships/hyperlink" Target="http://www.wakeupshakeup.com/how-it-work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hOBZDNFnSV8"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GEI5LxkPi-4&amp;t=34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Kristen ITC" panose="03050502040202030202" pitchFamily="66" charset="0"/>
              </a:rPr>
              <a:t>Theme: Exploring the links between physical and mental health</a:t>
            </a:r>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3550254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9D1BBD79-A804-45E9-B8E3-9A16A3218D6A}" type="slidenum">
              <a:rPr lang="en-GB" smtClean="0"/>
              <a:t>10</a:t>
            </a:fld>
            <a:endParaRPr lang="en-GB"/>
          </a:p>
        </p:txBody>
      </p:sp>
    </p:spTree>
    <p:extLst>
      <p:ext uri="{BB962C8B-B14F-4D97-AF65-F5344CB8AC3E}">
        <p14:creationId xmlns:p14="http://schemas.microsoft.com/office/powerpoint/2010/main" val="3219401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1834743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Teachers should choose an appropriate video/short workout for the students to engage in at the beginning of the lesson. Some ideas are:-</a:t>
            </a:r>
          </a:p>
          <a:p>
            <a:pPr marL="285750" indent="-285750">
              <a:buClr>
                <a:srgbClr val="339933"/>
              </a:buClr>
              <a:buFont typeface="Wingdings" panose="05000000000000000000" pitchFamily="2" charset="2"/>
              <a:buChar char="Ø"/>
            </a:pPr>
            <a:r>
              <a:rPr lang="en-GB" sz="1200" dirty="0">
                <a:hlinkClick r:id="rId3"/>
              </a:rPr>
              <a:t>Baby shark video</a:t>
            </a:r>
            <a:r>
              <a:rPr lang="en-GB" sz="1200" dirty="0"/>
              <a:t> https://www.youtube.com/watch?v=XqZsoesa55w</a:t>
            </a:r>
          </a:p>
          <a:p>
            <a:pPr marL="285750" indent="-285750">
              <a:buClr>
                <a:srgbClr val="339933"/>
              </a:buClr>
              <a:buFont typeface="Wingdings" panose="05000000000000000000" pitchFamily="2" charset="2"/>
              <a:buChar char="Ø"/>
            </a:pPr>
            <a:r>
              <a:rPr lang="en-GB" sz="1200" dirty="0">
                <a:hlinkClick r:id="rId4"/>
              </a:rPr>
              <a:t>Wake-up shake up activities</a:t>
            </a:r>
            <a:r>
              <a:rPr lang="en-GB" sz="1200" dirty="0"/>
              <a:t> http://www.wakeupshakeup.com/how-it-works/</a:t>
            </a:r>
          </a:p>
          <a:p>
            <a:pPr marL="285750" indent="-285750">
              <a:buClr>
                <a:srgbClr val="339933"/>
              </a:buClr>
              <a:buFont typeface="Wingdings" panose="05000000000000000000" pitchFamily="2" charset="2"/>
              <a:buChar char="Ø"/>
            </a:pPr>
            <a:r>
              <a:rPr lang="en-GB" sz="1200" dirty="0">
                <a:hlinkClick r:id="rId5"/>
              </a:rPr>
              <a:t>Change4life warm-up games </a:t>
            </a:r>
            <a:r>
              <a:rPr lang="en-GB" sz="1200" dirty="0"/>
              <a:t>https://www.nhs.uk/10-minute-shake-up/shake-ups</a:t>
            </a:r>
          </a:p>
          <a:p>
            <a:pPr marL="285750" indent="-285750">
              <a:buClr>
                <a:srgbClr val="339933"/>
              </a:buClr>
              <a:buFont typeface="Wingdings" panose="05000000000000000000" pitchFamily="2" charset="2"/>
              <a:buChar char="Ø"/>
            </a:pPr>
            <a:r>
              <a:rPr lang="en-GB" sz="1200" dirty="0"/>
              <a:t>Any other established activity you have in school</a:t>
            </a:r>
          </a:p>
        </p:txBody>
      </p:sp>
      <p:sp>
        <p:nvSpPr>
          <p:cNvPr id="4" name="Slide Number Placeholder 3"/>
          <p:cNvSpPr>
            <a:spLocks noGrp="1"/>
          </p:cNvSpPr>
          <p:nvPr>
            <p:ph type="sldNum" sz="quarter" idx="10"/>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375921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Ask</a:t>
            </a:r>
            <a:r>
              <a:rPr lang="en-US" sz="1200" kern="1200" baseline="0" dirty="0">
                <a:solidFill>
                  <a:schemeClr val="tx1"/>
                </a:solidFill>
                <a:effectLst/>
                <a:latin typeface="+mn-lt"/>
                <a:ea typeface="+mn-ea"/>
                <a:cs typeface="+mn-cs"/>
              </a:rPr>
              <a:t> the students how they feel.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they are smiling and laughing then talk about why that might be. Explain that when we exercise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something called an endorphin goes around our body and makes us feel happy.</a:t>
            </a:r>
          </a:p>
        </p:txBody>
      </p:sp>
      <p:sp>
        <p:nvSpPr>
          <p:cNvPr id="4" name="Slide Number Placeholder 3"/>
          <p:cNvSpPr>
            <a:spLocks noGrp="1"/>
          </p:cNvSpPr>
          <p:nvPr>
            <p:ph type="sldNum" sz="quarter" idx="10"/>
          </p:nvPr>
        </p:nvSpPr>
        <p:spPr/>
        <p:txBody>
          <a:bodyPr/>
          <a:lstStyle/>
          <a:p>
            <a:fld id="{9D1BBD79-A804-45E9-B8E3-9A16A3218D6A}" type="slidenum">
              <a:rPr lang="en-GB" smtClean="0"/>
              <a:t>4</a:t>
            </a:fld>
            <a:endParaRPr lang="en-GB"/>
          </a:p>
        </p:txBody>
      </p:sp>
    </p:spTree>
    <p:extLst>
      <p:ext uri="{BB962C8B-B14F-4D97-AF65-F5344CB8AC3E}">
        <p14:creationId xmlns:p14="http://schemas.microsoft.com/office/powerpoint/2010/main" val="985599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Ask students</a:t>
            </a:r>
          </a:p>
          <a:p>
            <a:r>
              <a:rPr lang="en-GB" b="0" baseline="0" dirty="0"/>
              <a:t>What effects does exercise have on the body?</a:t>
            </a:r>
          </a:p>
          <a:p>
            <a:pPr marL="171450" indent="-171450">
              <a:buFont typeface="Arial" panose="020B0604020202020204" pitchFamily="34" charset="0"/>
              <a:buChar char="•"/>
            </a:pPr>
            <a:r>
              <a:rPr lang="en-GB" dirty="0"/>
              <a:t>Go through</a:t>
            </a:r>
            <a:r>
              <a:rPr lang="en-GB" baseline="0" dirty="0"/>
              <a:t> the information on the slide</a:t>
            </a:r>
          </a:p>
          <a:p>
            <a:pPr marL="171450" indent="-171450">
              <a:buFont typeface="Arial" panose="020B0604020202020204" pitchFamily="34" charset="0"/>
              <a:buChar char="•"/>
            </a:pPr>
            <a:r>
              <a:rPr lang="en-GB" dirty="0"/>
              <a:t>Exercise also gives us more energy and concentrating on exercise helps us take our mind off things we might be worrying about. </a:t>
            </a:r>
          </a:p>
          <a:p>
            <a:pPr marL="171450" indent="-171450">
              <a:buFont typeface="Arial" panose="020B0604020202020204" pitchFamily="34" charset="0"/>
              <a:buChar char="•"/>
            </a:pPr>
            <a:r>
              <a:rPr lang="en-GB" dirty="0"/>
              <a:t>Link this to the 5 Ways to Wellbeing – Be Active. </a:t>
            </a:r>
          </a:p>
        </p:txBody>
      </p:sp>
      <p:sp>
        <p:nvSpPr>
          <p:cNvPr id="4" name="Slide Number Placeholder 3"/>
          <p:cNvSpPr>
            <a:spLocks noGrp="1"/>
          </p:cNvSpPr>
          <p:nvPr>
            <p:ph type="sldNum" sz="quarter" idx="10"/>
          </p:nvPr>
        </p:nvSpPr>
        <p:spPr/>
        <p:txBody>
          <a:bodyPr/>
          <a:lstStyle/>
          <a:p>
            <a:fld id="{9D1BBD79-A804-45E9-B8E3-9A16A3218D6A}" type="slidenum">
              <a:rPr lang="en-GB" smtClean="0"/>
              <a:t>5</a:t>
            </a:fld>
            <a:endParaRPr lang="en-GB"/>
          </a:p>
        </p:txBody>
      </p:sp>
    </p:spTree>
    <p:extLst>
      <p:ext uri="{BB962C8B-B14F-4D97-AF65-F5344CB8AC3E}">
        <p14:creationId xmlns:p14="http://schemas.microsoft.com/office/powerpoint/2010/main" val="41416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Tell students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Taiso</a:t>
            </a:r>
            <a:r>
              <a:rPr lang="en-GB" baseline="0" dirty="0"/>
              <a:t> means exercise in Japanese. So ‘Radio </a:t>
            </a:r>
            <a:r>
              <a:rPr lang="en-GB" baseline="0" dirty="0" err="1"/>
              <a:t>Taiso</a:t>
            </a:r>
            <a:r>
              <a:rPr lang="en-GB" baseline="0" dirty="0"/>
              <a:t>’ means radio exercises. </a:t>
            </a:r>
            <a:r>
              <a:rPr lang="en-GB" sz="1200" dirty="0">
                <a:latin typeface="Kozuka Gothic Pro R" pitchFamily="34" charset="-128"/>
                <a:ea typeface="Kozuka Gothic Pro R" pitchFamily="34" charset="-128"/>
              </a:rPr>
              <a:t>Radio </a:t>
            </a:r>
            <a:r>
              <a:rPr lang="en-GB" sz="1200" dirty="0" err="1">
                <a:latin typeface="Kozuka Gothic Pro R" pitchFamily="34" charset="-128"/>
                <a:ea typeface="Kozuka Gothic Pro R" pitchFamily="34" charset="-128"/>
              </a:rPr>
              <a:t>Taiso</a:t>
            </a:r>
            <a:r>
              <a:rPr lang="en-GB" sz="1200" dirty="0">
                <a:latin typeface="Kozuka Gothic Pro R" pitchFamily="34" charset="-128"/>
                <a:ea typeface="Kozuka Gothic Pro R" pitchFamily="34" charset="-128"/>
              </a:rPr>
              <a:t> is almost 100 years old!</a:t>
            </a:r>
            <a:endParaRPr lang="en-GB" baseline="0" dirty="0"/>
          </a:p>
          <a:p>
            <a:endParaRPr lang="en-GB" b="1" dirty="0"/>
          </a:p>
          <a:p>
            <a:r>
              <a:rPr lang="en-GB" b="1" dirty="0"/>
              <a:t>Teacher Notes</a:t>
            </a:r>
          </a:p>
          <a:p>
            <a:r>
              <a:rPr lang="en-GB" dirty="0"/>
              <a:t>You might want to</a:t>
            </a:r>
            <a:r>
              <a:rPr lang="en-GB" baseline="0" dirty="0"/>
              <a:t> show a </a:t>
            </a:r>
            <a:r>
              <a:rPr lang="en-GB" dirty="0"/>
              <a:t>clip of Radio </a:t>
            </a:r>
            <a:r>
              <a:rPr lang="en-GB" dirty="0" err="1"/>
              <a:t>Taiso</a:t>
            </a:r>
            <a:r>
              <a:rPr lang="en-GB" dirty="0"/>
              <a:t> in context.</a:t>
            </a:r>
            <a:r>
              <a:rPr lang="en-GB" baseline="0" dirty="0"/>
              <a:t> See below for suggestions (external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Students at school performing Radio </a:t>
            </a:r>
            <a:r>
              <a:rPr lang="en-GB" sz="1200" kern="1200" dirty="0" err="1">
                <a:solidFill>
                  <a:schemeClr val="tx1"/>
                </a:solidFill>
                <a:effectLst/>
                <a:latin typeface="+mn-lt"/>
                <a:ea typeface="+mn-ea"/>
                <a:cs typeface="+mn-cs"/>
              </a:rPr>
              <a:t>Taiso</a:t>
            </a:r>
            <a:r>
              <a:rPr lang="en-GB" sz="1200" kern="1200" dirty="0">
                <a:solidFill>
                  <a:schemeClr val="tx1"/>
                </a:solidFill>
                <a:effectLst/>
                <a:latin typeface="+mn-lt"/>
                <a:ea typeface="+mn-ea"/>
                <a:cs typeface="+mn-cs"/>
              </a:rPr>
              <a:t> as a warm up: </a:t>
            </a:r>
            <a:r>
              <a:rPr lang="en-GB" sz="1200" u="sng" kern="1200" dirty="0">
                <a:solidFill>
                  <a:schemeClr val="tx1"/>
                </a:solidFill>
                <a:effectLst/>
                <a:latin typeface="+mn-lt"/>
                <a:ea typeface="+mn-ea"/>
                <a:cs typeface="+mn-cs"/>
                <a:hlinkClick r:id="rId3"/>
              </a:rPr>
              <a:t>https://www.youtube.com/watch?v=hOBZDNFnSV8</a:t>
            </a: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Different</a:t>
            </a:r>
            <a:r>
              <a:rPr lang="en-GB" sz="1200" kern="1200" baseline="0" dirty="0">
                <a:solidFill>
                  <a:schemeClr val="tx1"/>
                </a:solidFill>
                <a:effectLst/>
                <a:latin typeface="+mn-lt"/>
                <a:ea typeface="+mn-ea"/>
                <a:cs typeface="+mn-cs"/>
              </a:rPr>
              <a:t> members of the community performing Radio </a:t>
            </a:r>
            <a:r>
              <a:rPr lang="en-GB" sz="1200" kern="1200" baseline="0" dirty="0" err="1">
                <a:solidFill>
                  <a:schemeClr val="tx1"/>
                </a:solidFill>
                <a:effectLst/>
                <a:latin typeface="+mn-lt"/>
                <a:ea typeface="+mn-ea"/>
                <a:cs typeface="+mn-cs"/>
              </a:rPr>
              <a:t>Taiso</a:t>
            </a:r>
            <a:r>
              <a:rPr lang="en-GB" sz="1200" kern="1200" baseline="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4"/>
              </a:rPr>
              <a:t>https://www.youtube.com/watch?v=GEI5LxkPi-4&amp;t=34s</a:t>
            </a:r>
            <a:endParaRPr lang="en-GB"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6</a:t>
            </a:fld>
            <a:endParaRPr lang="en-GB"/>
          </a:p>
        </p:txBody>
      </p:sp>
    </p:spTree>
    <p:extLst>
      <p:ext uri="{BB962C8B-B14F-4D97-AF65-F5344CB8AC3E}">
        <p14:creationId xmlns:p14="http://schemas.microsoft.com/office/powerpoint/2010/main" val="857372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A3 bodyboard resource per group (available to download</a:t>
            </a:r>
            <a:r>
              <a:rPr lang="en-GB" baseline="0" dirty="0"/>
              <a:t> from lesson resources)</a:t>
            </a:r>
            <a:r>
              <a:rPr lang="en-GB" dirty="0"/>
              <a:t>.</a:t>
            </a:r>
            <a:r>
              <a:rPr lang="en-GB" baseline="0" dirty="0"/>
              <a:t> </a:t>
            </a:r>
          </a:p>
          <a:p>
            <a:r>
              <a:rPr lang="en-GB" dirty="0"/>
              <a:t>Take feedback from a few groups depending on time. </a:t>
            </a:r>
          </a:p>
        </p:txBody>
      </p:sp>
      <p:sp>
        <p:nvSpPr>
          <p:cNvPr id="4" name="Slide Number Placeholder 3"/>
          <p:cNvSpPr>
            <a:spLocks noGrp="1"/>
          </p:cNvSpPr>
          <p:nvPr>
            <p:ph type="sldNum" sz="quarter" idx="10"/>
          </p:nvPr>
        </p:nvSpPr>
        <p:spPr/>
        <p:txBody>
          <a:bodyPr/>
          <a:lstStyle/>
          <a:p>
            <a:fld id="{9D1BBD79-A804-45E9-B8E3-9A16A3218D6A}" type="slidenum">
              <a:rPr lang="en-GB" smtClean="0"/>
              <a:t>7</a:t>
            </a:fld>
            <a:endParaRPr lang="en-GB"/>
          </a:p>
        </p:txBody>
      </p:sp>
    </p:spTree>
    <p:extLst>
      <p:ext uri="{BB962C8B-B14F-4D97-AF65-F5344CB8AC3E}">
        <p14:creationId xmlns:p14="http://schemas.microsoft.com/office/powerpoint/2010/main" val="2467288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do one of both of these activities depending on the time. </a:t>
            </a:r>
          </a:p>
          <a:p>
            <a:r>
              <a:rPr lang="en-GB" dirty="0"/>
              <a:t>The</a:t>
            </a:r>
            <a:r>
              <a:rPr lang="en-GB" baseline="0" dirty="0"/>
              <a:t> Diamond 9</a:t>
            </a:r>
            <a:r>
              <a:rPr lang="en-GB" dirty="0"/>
              <a:t> is designed as the higher-level task for differentiation purposes. </a:t>
            </a:r>
          </a:p>
        </p:txBody>
      </p:sp>
      <p:sp>
        <p:nvSpPr>
          <p:cNvPr id="4" name="Slide Number Placeholder 3"/>
          <p:cNvSpPr>
            <a:spLocks noGrp="1"/>
          </p:cNvSpPr>
          <p:nvPr>
            <p:ph type="sldNum" sz="quarter" idx="10"/>
          </p:nvPr>
        </p:nvSpPr>
        <p:spPr/>
        <p:txBody>
          <a:bodyPr/>
          <a:lstStyle/>
          <a:p>
            <a:fld id="{9D1BBD79-A804-45E9-B8E3-9A16A3218D6A}" type="slidenum">
              <a:rPr lang="en-GB" smtClean="0"/>
              <a:t>8</a:t>
            </a:fld>
            <a:endParaRPr lang="en-GB"/>
          </a:p>
        </p:txBody>
      </p:sp>
    </p:spTree>
    <p:extLst>
      <p:ext uri="{BB962C8B-B14F-4D97-AF65-F5344CB8AC3E}">
        <p14:creationId xmlns:p14="http://schemas.microsoft.com/office/powerpoint/2010/main" val="300360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a:t>
            </a:r>
            <a:r>
              <a:rPr lang="en-GB" b="1" baseline="0" dirty="0"/>
              <a:t> Notes</a:t>
            </a:r>
          </a:p>
          <a:p>
            <a:r>
              <a:rPr lang="en-GB" dirty="0"/>
              <a:t>As part of this discussion talk about how the government recommends 2 hours weekly PE but also 60 minutes physical activity a day. </a:t>
            </a:r>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9</a:t>
            </a:fld>
            <a:endParaRPr lang="en-GB"/>
          </a:p>
        </p:txBody>
      </p:sp>
    </p:spTree>
    <p:extLst>
      <p:ext uri="{BB962C8B-B14F-4D97-AF65-F5344CB8AC3E}">
        <p14:creationId xmlns:p14="http://schemas.microsoft.com/office/powerpoint/2010/main" val="69074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6363022-64B0-4C70-8BAA-F4E4FBE7F1E3}" type="datetime1">
              <a:rPr lang="en-GB" smtClean="0"/>
              <a:t>15/03/2021</a:t>
            </a:fld>
            <a:endParaRPr lang="en-GB"/>
          </a:p>
        </p:txBody>
      </p:sp>
      <p:sp>
        <p:nvSpPr>
          <p:cNvPr id="5" name="Footer Placeholder 4"/>
          <p:cNvSpPr>
            <a:spLocks noGrp="1"/>
          </p:cNvSpPr>
          <p:nvPr>
            <p:ph type="ftr" sz="quarter" idx="11"/>
          </p:nvPr>
        </p:nvSpPr>
        <p:spPr/>
        <p:txBody>
          <a:bodyPr/>
          <a:lstStyle/>
          <a:p>
            <a:r>
              <a:rPr lang="en-GB"/>
              <a:t>©Kimberley Evans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0690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89E8A-D830-48E9-82AD-6DE254EC2B67}" type="datetime1">
              <a:rPr lang="en-GB" smtClean="0"/>
              <a:t>15/03/2021</a:t>
            </a:fld>
            <a:endParaRPr lang="en-GB"/>
          </a:p>
        </p:txBody>
      </p:sp>
      <p:sp>
        <p:nvSpPr>
          <p:cNvPr id="5" name="Footer Placeholder 4"/>
          <p:cNvSpPr>
            <a:spLocks noGrp="1"/>
          </p:cNvSpPr>
          <p:nvPr>
            <p:ph type="ftr" sz="quarter" idx="11"/>
          </p:nvPr>
        </p:nvSpPr>
        <p:spPr/>
        <p:txBody>
          <a:bodyPr/>
          <a:lstStyle/>
          <a:p>
            <a:r>
              <a:rPr lang="en-GB"/>
              <a:t>©Kimberley Evans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C4685E-D365-40B5-A446-521A4C895FAD}" type="datetime1">
              <a:rPr lang="en-GB" smtClean="0"/>
              <a:t>15/03/2021</a:t>
            </a:fld>
            <a:endParaRPr lang="en-GB"/>
          </a:p>
        </p:txBody>
      </p:sp>
      <p:sp>
        <p:nvSpPr>
          <p:cNvPr id="5" name="Footer Placeholder 4"/>
          <p:cNvSpPr>
            <a:spLocks noGrp="1"/>
          </p:cNvSpPr>
          <p:nvPr>
            <p:ph type="ftr" sz="quarter" idx="11"/>
          </p:nvPr>
        </p:nvSpPr>
        <p:spPr/>
        <p:txBody>
          <a:bodyPr/>
          <a:lstStyle/>
          <a:p>
            <a:r>
              <a:rPr lang="en-GB"/>
              <a:t>©Kimberley Evans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5CC3DF-4EC5-4D37-9159-76EFE2FFAA1C}" type="datetime1">
              <a:rPr lang="en-GB" smtClean="0"/>
              <a:t>15/03/2021</a:t>
            </a:fld>
            <a:endParaRPr lang="en-GB"/>
          </a:p>
        </p:txBody>
      </p:sp>
      <p:sp>
        <p:nvSpPr>
          <p:cNvPr id="5" name="Footer Placeholder 4"/>
          <p:cNvSpPr>
            <a:spLocks noGrp="1"/>
          </p:cNvSpPr>
          <p:nvPr>
            <p:ph type="ftr" sz="quarter" idx="11"/>
          </p:nvPr>
        </p:nvSpPr>
        <p:spPr/>
        <p:txBody>
          <a:bodyPr/>
          <a:lstStyle/>
          <a:p>
            <a:r>
              <a:rPr lang="en-GB"/>
              <a:t>©Kimberley Evans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8162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6588A3-275C-4FC3-9381-45FB89FCD648}" type="datetime1">
              <a:rPr lang="en-GB" smtClean="0"/>
              <a:t>15/03/2021</a:t>
            </a:fld>
            <a:endParaRPr lang="en-GB"/>
          </a:p>
        </p:txBody>
      </p:sp>
      <p:sp>
        <p:nvSpPr>
          <p:cNvPr id="5" name="Footer Placeholder 4"/>
          <p:cNvSpPr>
            <a:spLocks noGrp="1"/>
          </p:cNvSpPr>
          <p:nvPr>
            <p:ph type="ftr" sz="quarter" idx="11"/>
          </p:nvPr>
        </p:nvSpPr>
        <p:spPr/>
        <p:txBody>
          <a:bodyPr/>
          <a:lstStyle/>
          <a:p>
            <a:r>
              <a:rPr lang="en-GB"/>
              <a:t>©Kimberley Evans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93117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D12871F-CC3B-4494-ABB8-67EE93F87AB1}" type="datetime1">
              <a:rPr lang="en-GB" smtClean="0"/>
              <a:t>15/03/2021</a:t>
            </a:fld>
            <a:endParaRPr lang="en-GB"/>
          </a:p>
        </p:txBody>
      </p:sp>
      <p:sp>
        <p:nvSpPr>
          <p:cNvPr id="6" name="Footer Placeholder 5"/>
          <p:cNvSpPr>
            <a:spLocks noGrp="1"/>
          </p:cNvSpPr>
          <p:nvPr>
            <p:ph type="ftr" sz="quarter" idx="11"/>
          </p:nvPr>
        </p:nvSpPr>
        <p:spPr/>
        <p:txBody>
          <a:bodyPr/>
          <a:lstStyle/>
          <a:p>
            <a:r>
              <a:rPr lang="en-GB"/>
              <a:t>©Kimberley Evans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58643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765BFCD-C7E0-4F12-9EC4-95EA3C415F46}" type="datetime1">
              <a:rPr lang="en-GB" smtClean="0"/>
              <a:t>15/03/2021</a:t>
            </a:fld>
            <a:endParaRPr lang="en-GB"/>
          </a:p>
        </p:txBody>
      </p:sp>
      <p:sp>
        <p:nvSpPr>
          <p:cNvPr id="8" name="Footer Placeholder 7"/>
          <p:cNvSpPr>
            <a:spLocks noGrp="1"/>
          </p:cNvSpPr>
          <p:nvPr>
            <p:ph type="ftr" sz="quarter" idx="11"/>
          </p:nvPr>
        </p:nvSpPr>
        <p:spPr/>
        <p:txBody>
          <a:bodyPr/>
          <a:lstStyle/>
          <a:p>
            <a:r>
              <a:rPr lang="en-GB"/>
              <a:t>©Kimberley Evans with The Japan Society</a:t>
            </a:r>
          </a:p>
        </p:txBody>
      </p:sp>
      <p:sp>
        <p:nvSpPr>
          <p:cNvPr id="9" name="Slide Number Placeholder 8"/>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922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2664C0-9240-40AA-B4E1-628007970153}" type="datetime1">
              <a:rPr lang="en-GB" smtClean="0"/>
              <a:t>15/03/2021</a:t>
            </a:fld>
            <a:endParaRPr lang="en-GB"/>
          </a:p>
        </p:txBody>
      </p:sp>
      <p:sp>
        <p:nvSpPr>
          <p:cNvPr id="4" name="Footer Placeholder 3"/>
          <p:cNvSpPr>
            <a:spLocks noGrp="1"/>
          </p:cNvSpPr>
          <p:nvPr>
            <p:ph type="ftr" sz="quarter" idx="11"/>
          </p:nvPr>
        </p:nvSpPr>
        <p:spPr/>
        <p:txBody>
          <a:bodyPr/>
          <a:lstStyle/>
          <a:p>
            <a:r>
              <a:rPr lang="en-GB"/>
              <a:t>©Kimberley Evans with The Japan Society</a:t>
            </a:r>
          </a:p>
        </p:txBody>
      </p:sp>
      <p:sp>
        <p:nvSpPr>
          <p:cNvPr id="5" name="Slide Number Placeholder 4"/>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A3D86-9D1A-4F18-9BB2-924DC5A51854}" type="datetime1">
              <a:rPr lang="en-GB" smtClean="0"/>
              <a:t>15/03/2021</a:t>
            </a:fld>
            <a:endParaRPr lang="en-GB"/>
          </a:p>
        </p:txBody>
      </p:sp>
      <p:sp>
        <p:nvSpPr>
          <p:cNvPr id="3" name="Footer Placeholder 2"/>
          <p:cNvSpPr>
            <a:spLocks noGrp="1"/>
          </p:cNvSpPr>
          <p:nvPr>
            <p:ph type="ftr" sz="quarter" idx="11"/>
          </p:nvPr>
        </p:nvSpPr>
        <p:spPr/>
        <p:txBody>
          <a:bodyPr/>
          <a:lstStyle/>
          <a:p>
            <a:r>
              <a:rPr lang="en-GB"/>
              <a:t>©Kimberley Evans with The Japan Society</a:t>
            </a:r>
          </a:p>
        </p:txBody>
      </p:sp>
      <p:sp>
        <p:nvSpPr>
          <p:cNvPr id="4" name="Slide Number Placeholder 3"/>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62B828-493C-4E53-88B5-0118A6B18E08}" type="datetime1">
              <a:rPr lang="en-GB" smtClean="0"/>
              <a:t>15/03/2021</a:t>
            </a:fld>
            <a:endParaRPr lang="en-GB"/>
          </a:p>
        </p:txBody>
      </p:sp>
      <p:sp>
        <p:nvSpPr>
          <p:cNvPr id="6" name="Footer Placeholder 5"/>
          <p:cNvSpPr>
            <a:spLocks noGrp="1"/>
          </p:cNvSpPr>
          <p:nvPr>
            <p:ph type="ftr" sz="quarter" idx="11"/>
          </p:nvPr>
        </p:nvSpPr>
        <p:spPr/>
        <p:txBody>
          <a:bodyPr/>
          <a:lstStyle/>
          <a:p>
            <a:r>
              <a:rPr lang="en-GB"/>
              <a:t>©Kimberley Evans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58F6F0-8B88-4613-9A42-B1F712BFBC54}" type="datetime1">
              <a:rPr lang="en-GB" smtClean="0"/>
              <a:t>15/03/2021</a:t>
            </a:fld>
            <a:endParaRPr lang="en-GB"/>
          </a:p>
        </p:txBody>
      </p:sp>
      <p:sp>
        <p:nvSpPr>
          <p:cNvPr id="6" name="Footer Placeholder 5"/>
          <p:cNvSpPr>
            <a:spLocks noGrp="1"/>
          </p:cNvSpPr>
          <p:nvPr>
            <p:ph type="ftr" sz="quarter" idx="11"/>
          </p:nvPr>
        </p:nvSpPr>
        <p:spPr/>
        <p:txBody>
          <a:bodyPr/>
          <a:lstStyle/>
          <a:p>
            <a:r>
              <a:rPr lang="en-GB"/>
              <a:t>©Kimberley Evans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D7479-A185-4649-AFF2-D8412C5B66B9}" type="datetime1">
              <a:rPr lang="en-GB" smtClean="0"/>
              <a:t>15/03/2021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©Kimberley Evans with The Japan Society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D4DA-CA93-4100-9923-91CA0C97AC6D}" type="slidenum">
              <a:rPr lang="en-GB" smtClean="0"/>
              <a:t>‹#›</a:t>
            </a:fld>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youtube.com/watch?v=0xfDmrcI7OI&amp;feature=youtu.b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202" b="1728"/>
          <a:stretch/>
        </p:blipFill>
        <p:spPr>
          <a:xfrm>
            <a:off x="431553" y="0"/>
            <a:ext cx="8496917" cy="646665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4869160"/>
            <a:ext cx="1233488" cy="1233488"/>
          </a:xfrm>
          <a:prstGeom prst="rect">
            <a:avLst/>
          </a:prstGeom>
        </p:spPr>
      </p:pic>
      <p:sp>
        <p:nvSpPr>
          <p:cNvPr id="6" name="Slide Number Placeholder 5"/>
          <p:cNvSpPr>
            <a:spLocks noGrp="1"/>
          </p:cNvSpPr>
          <p:nvPr>
            <p:ph type="sldNum" sz="quarter" idx="12"/>
          </p:nvPr>
        </p:nvSpPr>
        <p:spPr/>
        <p:txBody>
          <a:bodyPr/>
          <a:lstStyle/>
          <a:p>
            <a:fld id="{7627D4DA-CA93-4100-9923-91CA0C97AC6D}" type="slidenum">
              <a:rPr lang="en-GB" smtClean="0"/>
              <a:t>1</a:t>
            </a:fld>
            <a:endParaRPr lang="en-GB"/>
          </a:p>
        </p:txBody>
      </p:sp>
      <p:sp>
        <p:nvSpPr>
          <p:cNvPr id="9" name="Rectangle 8"/>
          <p:cNvSpPr/>
          <p:nvPr/>
        </p:nvSpPr>
        <p:spPr>
          <a:xfrm>
            <a:off x="0" y="6368782"/>
            <a:ext cx="9144000" cy="48921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Footer Placeholder 7"/>
          <p:cNvSpPr>
            <a:spLocks noGrp="1"/>
          </p:cNvSpPr>
          <p:nvPr>
            <p:ph type="ftr" sz="quarter" idx="11"/>
          </p:nvPr>
        </p:nvSpPr>
        <p:spPr>
          <a:xfrm>
            <a:off x="0" y="6430828"/>
            <a:ext cx="9143999" cy="365125"/>
          </a:xfrm>
        </p:spPr>
        <p:txBody>
          <a:bodyPr/>
          <a:lstStyle/>
          <a:p>
            <a:r>
              <a:rPr lang="en-GB" dirty="0">
                <a:solidFill>
                  <a:schemeClr val="bg1">
                    <a:lumMod val="95000"/>
                  </a:schemeClr>
                </a:solidFill>
              </a:rPr>
              <a:t>©Kimberley Evans with The Japan Society</a:t>
            </a:r>
          </a:p>
        </p:txBody>
      </p:sp>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dirty="0"/>
          </a:p>
        </p:txBody>
      </p:sp>
      <p:sp>
        <p:nvSpPr>
          <p:cNvPr id="14" name="TextBox 13"/>
          <p:cNvSpPr txBox="1"/>
          <p:nvPr/>
        </p:nvSpPr>
        <p:spPr>
          <a:xfrm>
            <a:off x="4860032" y="2409945"/>
            <a:ext cx="3924436" cy="1446550"/>
          </a:xfrm>
          <a:prstGeom prst="rect">
            <a:avLst/>
          </a:prstGeom>
          <a:solidFill>
            <a:schemeClr val="bg1"/>
          </a:solidFill>
          <a:ln w="38100">
            <a:solidFill>
              <a:schemeClr val="tx1"/>
            </a:solidFill>
          </a:ln>
        </p:spPr>
        <p:txBody>
          <a:bodyPr wrap="square" rtlCol="0">
            <a:spAutoFit/>
          </a:bodyPr>
          <a:lstStyle/>
          <a:p>
            <a:pPr algn="ctr"/>
            <a:r>
              <a:rPr lang="en-GB" sz="4400" b="1" dirty="0">
                <a:solidFill>
                  <a:srgbClr val="FF0000"/>
                </a:solidFill>
                <a:latin typeface="Kristen ITC" panose="03050502040202030202" pitchFamily="66" charset="0"/>
                <a:ea typeface="Kozuka Gothic Pro B" pitchFamily="34" charset="-128"/>
              </a:rPr>
              <a:t>Feeling good, moving more</a:t>
            </a:r>
          </a:p>
        </p:txBody>
      </p:sp>
      <p:sp>
        <p:nvSpPr>
          <p:cNvPr id="3" name="TextBox 2"/>
          <p:cNvSpPr txBox="1"/>
          <p:nvPr/>
        </p:nvSpPr>
        <p:spPr>
          <a:xfrm>
            <a:off x="539552" y="836712"/>
            <a:ext cx="2736304" cy="369332"/>
          </a:xfrm>
          <a:prstGeom prst="rect">
            <a:avLst/>
          </a:prstGeom>
          <a:noFill/>
        </p:spPr>
        <p:txBody>
          <a:bodyPr wrap="square" rtlCol="0">
            <a:spAutoFit/>
          </a:bodyPr>
          <a:lstStyle/>
          <a:p>
            <a:r>
              <a:rPr lang="en-GB" dirty="0">
                <a:solidFill>
                  <a:schemeClr val="bg1"/>
                </a:solidFill>
              </a:rPr>
              <a:t> </a:t>
            </a:r>
          </a:p>
        </p:txBody>
      </p:sp>
    </p:spTree>
    <p:extLst>
      <p:ext uri="{BB962C8B-B14F-4D97-AF65-F5344CB8AC3E}">
        <p14:creationId xmlns:p14="http://schemas.microsoft.com/office/powerpoint/2010/main" val="98997525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10</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425136"/>
            <a:ext cx="9033728" cy="365125"/>
          </a:xfrm>
        </p:spPr>
        <p:txBody>
          <a:bodyPr/>
          <a:lstStyle/>
          <a:p>
            <a:r>
              <a:rPr lang="en-GB">
                <a:solidFill>
                  <a:schemeClr val="bg1"/>
                </a:solidFill>
              </a:rPr>
              <a:t>©Kimberley Evans with The Japan Society</a:t>
            </a:r>
            <a:endParaRPr lang="en-GB" dirty="0">
              <a:solidFill>
                <a:schemeClr val="bg1"/>
              </a:solidFill>
            </a:endParaRPr>
          </a:p>
        </p:txBody>
      </p:sp>
      <p:sp>
        <p:nvSpPr>
          <p:cNvPr id="9" name="TextBox 8"/>
          <p:cNvSpPr txBox="1"/>
          <p:nvPr/>
        </p:nvSpPr>
        <p:spPr>
          <a:xfrm>
            <a:off x="611560" y="546990"/>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Wellbeing in school</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740352" y="450339"/>
            <a:ext cx="850900" cy="850900"/>
          </a:xfrm>
          <a:prstGeom prst="rect">
            <a:avLst/>
          </a:prstGeom>
        </p:spPr>
      </p:pic>
      <p:sp>
        <p:nvSpPr>
          <p:cNvPr id="4" name="TextBox 3">
            <a:extLst>
              <a:ext uri="{FF2B5EF4-FFF2-40B4-BE49-F238E27FC236}">
                <a16:creationId xmlns:a16="http://schemas.microsoft.com/office/drawing/2014/main" id="{E55B691F-09B2-4E61-8EDA-764793B6C8D4}"/>
              </a:ext>
            </a:extLst>
          </p:cNvPr>
          <p:cNvSpPr txBox="1"/>
          <p:nvPr/>
        </p:nvSpPr>
        <p:spPr>
          <a:xfrm>
            <a:off x="611560" y="1916832"/>
            <a:ext cx="7979692" cy="2185214"/>
          </a:xfrm>
          <a:prstGeom prst="rect">
            <a:avLst/>
          </a:prstGeom>
          <a:noFill/>
        </p:spPr>
        <p:txBody>
          <a:bodyPr wrap="square" rtlCol="0">
            <a:spAutoFit/>
          </a:bodyPr>
          <a:lstStyle/>
          <a:p>
            <a:r>
              <a:rPr lang="en-GB" sz="2000" i="1" dirty="0"/>
              <a:t>Teachers should use this slide to signpost to any provision they have in school i.e. school counsellor, worry box, teachers etc.</a:t>
            </a:r>
          </a:p>
          <a:p>
            <a:endParaRPr lang="en-GB" sz="2000" i="1" dirty="0"/>
          </a:p>
          <a:p>
            <a:r>
              <a:rPr lang="en-GB" sz="2000" i="1" dirty="0"/>
              <a:t>Whilst it is normal for us to have ups and down, if pupils are feeling sad and the feeling does not go away then they should talk to someone they trust. </a:t>
            </a:r>
          </a:p>
          <a:p>
            <a:endParaRPr lang="en-GB" dirty="0"/>
          </a:p>
          <a:p>
            <a:endParaRPr lang="en-GB" dirty="0"/>
          </a:p>
        </p:txBody>
      </p:sp>
    </p:spTree>
    <p:extLst>
      <p:ext uri="{BB962C8B-B14F-4D97-AF65-F5344CB8AC3E}">
        <p14:creationId xmlns:p14="http://schemas.microsoft.com/office/powerpoint/2010/main" val="2889056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
        <p:nvSpPr>
          <p:cNvPr id="3" name="Rectangle 2"/>
          <p:cNvSpPr/>
          <p:nvPr/>
        </p:nvSpPr>
        <p:spPr>
          <a:xfrm>
            <a:off x="2741603" y="2060848"/>
            <a:ext cx="6120929" cy="2492990"/>
          </a:xfrm>
          <a:prstGeom prst="rect">
            <a:avLst/>
          </a:prstGeom>
        </p:spPr>
        <p:txBody>
          <a:bodyPr wrap="square" lIns="0" tIns="0" rIns="0" bIns="0">
            <a:spAutoFit/>
          </a:bodyPr>
          <a:lstStyle/>
          <a:p>
            <a:r>
              <a:rPr lang="en-GB" dirty="0">
                <a:latin typeface="Kozuka Gothic Pro B" pitchFamily="34" charset="-128"/>
                <a:ea typeface="Kozuka Gothic Pro B" pitchFamily="34" charset="-128"/>
              </a:rPr>
              <a:t>This resource was designed by Kimberley Evans with the Japan Society.</a:t>
            </a:r>
            <a:endParaRPr lang="en-US" dirty="0">
              <a:solidFill>
                <a:srgbClr val="FF0000"/>
              </a:solidFill>
              <a:latin typeface="Kozuka Gothic Pro R" pitchFamily="34" charset="-128"/>
              <a:ea typeface="Kozuka Gothic Pro R" pitchFamily="34" charset="-128"/>
            </a:endParaRPr>
          </a:p>
          <a:p>
            <a:endParaRPr lang="en-GB" dirty="0">
              <a:solidFill>
                <a:srgbClr val="FF0000"/>
              </a:solidFill>
              <a:latin typeface="Kozuka Gothic Pro R" pitchFamily="34" charset="-128"/>
              <a:ea typeface="Kozuka Gothic Pro R" pitchFamily="34" charset="-128"/>
            </a:endParaRPr>
          </a:p>
          <a:p>
            <a:r>
              <a:rPr lang="en-GB" dirty="0">
                <a:solidFill>
                  <a:srgbClr val="FF0000"/>
                </a:solidFill>
                <a:latin typeface="Kozuka Gothic Pro B" pitchFamily="34" charset="-128"/>
                <a:ea typeface="Kozuka Gothic Pro B" pitchFamily="34" charset="-128"/>
              </a:rPr>
              <a:t>The Japan Society</a:t>
            </a:r>
            <a:br>
              <a:rPr lang="en-GB" dirty="0">
                <a:latin typeface="Kozuka Gothic Pro R" pitchFamily="34" charset="-128"/>
                <a:ea typeface="Kozuka Gothic Pro R" pitchFamily="34" charset="-128"/>
              </a:rPr>
            </a:br>
            <a:r>
              <a:rPr lang="en-GB" dirty="0">
                <a:latin typeface="Kozuka Gothic Pro R" pitchFamily="34" charset="-128"/>
                <a:ea typeface="Kozuka Gothic Pro R" pitchFamily="34" charset="-128"/>
              </a:rPr>
              <a:t>13/14 Cornwall Terrace, London NW1 4QP</a:t>
            </a:r>
          </a:p>
          <a:p>
            <a:r>
              <a:rPr lang="en-GB" dirty="0">
                <a:latin typeface="Kozuka Gothic Pro R" pitchFamily="34" charset="-128"/>
                <a:ea typeface="Kozuka Gothic Pro R" pitchFamily="34" charset="-128"/>
              </a:rPr>
              <a:t>Tel: 020 7935 0475   </a:t>
            </a:r>
          </a:p>
          <a:p>
            <a:r>
              <a:rPr lang="en-GB" dirty="0">
                <a:latin typeface="Kozuka Gothic Pro R" pitchFamily="34" charset="-128"/>
                <a:ea typeface="Kozuka Gothic Pro R" pitchFamily="34" charset="-128"/>
              </a:rPr>
              <a:t>Email: education@japansociety.org.uk    </a:t>
            </a:r>
          </a:p>
          <a:p>
            <a:endParaRPr lang="en-GB" dirty="0">
              <a:latin typeface="Kozuka Gothic Pro R" pitchFamily="34" charset="-128"/>
              <a:ea typeface="Kozuka Gothic Pro R" pitchFamily="34" charset="-128"/>
            </a:endParaRPr>
          </a:p>
          <a:p>
            <a:r>
              <a:rPr lang="en-GB" dirty="0">
                <a:latin typeface="Kozuka Gothic Pro B" pitchFamily="34" charset="-128"/>
                <a:ea typeface="Kozuka Gothic Pro B" pitchFamily="34" charset="-128"/>
              </a:rPr>
              <a:t>www.japansociety.org.uk</a:t>
            </a:r>
          </a:p>
        </p:txBody>
      </p:sp>
      <p:sp>
        <p:nvSpPr>
          <p:cNvPr id="23" name="Rectangle 22"/>
          <p:cNvSpPr/>
          <p:nvPr/>
        </p:nvSpPr>
        <p:spPr>
          <a:xfrm>
            <a:off x="2824662" y="5099473"/>
            <a:ext cx="3160975" cy="276999"/>
          </a:xfrm>
          <a:prstGeom prst="rect">
            <a:avLst/>
          </a:prstGeom>
        </p:spPr>
        <p:txBody>
          <a:bodyPr wrap="square" lIns="0" tIns="0" rIns="0" bIns="0">
            <a:spAutoFit/>
          </a:bodyPr>
          <a:lstStyle/>
          <a:p>
            <a:r>
              <a:rPr lang="en-GB" dirty="0">
                <a:solidFill>
                  <a:srgbClr val="808080"/>
                </a:solidFill>
                <a:latin typeface="Kozuka Gothic Pro B" pitchFamily="34" charset="-128"/>
                <a:ea typeface="Kozuka Gothic Pro B" pitchFamily="34" charset="-128"/>
              </a:rPr>
              <a:t>Follow us on:</a:t>
            </a:r>
            <a:endParaRPr lang="en-GB" dirty="0">
              <a:latin typeface="Kozuka Gothic Pro B" pitchFamily="34" charset="-128"/>
              <a:ea typeface="Kozuka Gothic Pro B" pitchFamily="34" charset="-128"/>
            </a:endParaRPr>
          </a:p>
        </p:txBody>
      </p:sp>
      <p:pic>
        <p:nvPicPr>
          <p:cNvPr id="14" name="Picture 13"/>
          <p:cNvPicPr preferRelativeResize="0">
            <a:picLocks/>
          </p:cNvPicPr>
          <p:nvPr/>
        </p:nvPicPr>
        <p:blipFill rotWithShape="1">
          <a:blip r:embed="rId3" cstate="print">
            <a:extLst>
              <a:ext uri="{28A0092B-C50C-407E-A947-70E740481C1C}">
                <a14:useLocalDpi xmlns:a14="http://schemas.microsoft.com/office/drawing/2010/main" val="0"/>
              </a:ext>
            </a:extLst>
          </a:blip>
          <a:srcRect l="2297" t="15930" r="83462" b="15411"/>
          <a:stretch/>
        </p:blipFill>
        <p:spPr>
          <a:xfrm>
            <a:off x="2844747" y="5445143"/>
            <a:ext cx="360000" cy="360000"/>
          </a:xfrm>
          <a:prstGeom prst="rect">
            <a:avLst/>
          </a:prstGeom>
        </p:spPr>
      </p:pic>
      <p:sp>
        <p:nvSpPr>
          <p:cNvPr id="24" name="Rectangle 23"/>
          <p:cNvSpPr/>
          <p:nvPr/>
        </p:nvSpPr>
        <p:spPr>
          <a:xfrm>
            <a:off x="3275856" y="5502033"/>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a:t>
            </a:r>
            <a:r>
              <a:rPr lang="en-GB" sz="1600" dirty="0" err="1">
                <a:latin typeface="Kozuka Gothic Pro B" pitchFamily="34" charset="-128"/>
                <a:ea typeface="Kozuka Gothic Pro B" pitchFamily="34" charset="-128"/>
              </a:rPr>
              <a:t>japansocietylon</a:t>
            </a:r>
            <a:endParaRPr lang="en-GB" sz="1600" dirty="0">
              <a:latin typeface="Kozuka Gothic Pro B" pitchFamily="34" charset="-128"/>
              <a:ea typeface="Kozuka Gothic Pro B" pitchFamily="34" charset="-128"/>
            </a:endParaRPr>
          </a:p>
        </p:txBody>
      </p:sp>
      <p:pic>
        <p:nvPicPr>
          <p:cNvPr id="10" name="Picture 9"/>
          <p:cNvPicPr preferRelativeResize="0">
            <a:picLocks/>
          </p:cNvPicPr>
          <p:nvPr/>
        </p:nvPicPr>
        <p:blipFill rotWithShape="1">
          <a:blip r:embed="rId4" cstate="print">
            <a:extLst>
              <a:ext uri="{28A0092B-C50C-407E-A947-70E740481C1C}">
                <a14:useLocalDpi xmlns:a14="http://schemas.microsoft.com/office/drawing/2010/main" val="0"/>
              </a:ext>
            </a:extLst>
          </a:blip>
          <a:srcRect t="10805" r="83495" b="10463"/>
          <a:stretch/>
        </p:blipFill>
        <p:spPr>
          <a:xfrm>
            <a:off x="5442068" y="5445143"/>
            <a:ext cx="360000" cy="360000"/>
          </a:xfrm>
          <a:prstGeom prst="rect">
            <a:avLst/>
          </a:prstGeom>
        </p:spPr>
      </p:pic>
      <p:sp>
        <p:nvSpPr>
          <p:cNvPr id="25" name="Rectangle 24"/>
          <p:cNvSpPr/>
          <p:nvPr/>
        </p:nvSpPr>
        <p:spPr>
          <a:xfrm>
            <a:off x="5868144" y="5502033"/>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a:t>
            </a:r>
            <a:r>
              <a:rPr lang="en-GB" sz="1600" dirty="0" err="1">
                <a:latin typeface="Kozuka Gothic Pro B" pitchFamily="34" charset="-128"/>
                <a:ea typeface="Kozuka Gothic Pro B" pitchFamily="34" charset="-128"/>
              </a:rPr>
              <a:t>JapanSocietyLondon</a:t>
            </a:r>
            <a:endParaRPr lang="en-GB" sz="1600" dirty="0">
              <a:latin typeface="Kozuka Gothic Pro B" pitchFamily="34" charset="-128"/>
              <a:ea typeface="Kozuka Gothic Pro B" pitchFamily="34" charset="-128"/>
            </a:endParaRPr>
          </a:p>
        </p:txBody>
      </p:sp>
      <p:pic>
        <p:nvPicPr>
          <p:cNvPr id="1026" name="Picture 2" descr="\\js_sql\data\former long term staff\William\Booklet design\Japan_Society_Illustration\Characters\characters_jpg\character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877043"/>
            <a:ext cx="2418075"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49710"/>
          <a:stretch/>
        </p:blipFill>
        <p:spPr>
          <a:xfrm rot="5400000">
            <a:off x="894640" y="-886930"/>
            <a:ext cx="1796876" cy="3573016"/>
          </a:xfrm>
          <a:prstGeom prst="rect">
            <a:avLst/>
          </a:prstGeom>
        </p:spPr>
      </p:pic>
      <p:sp>
        <p:nvSpPr>
          <p:cNvPr id="5" name="Footer Placeholder 4"/>
          <p:cNvSpPr>
            <a:spLocks noGrp="1"/>
          </p:cNvSpPr>
          <p:nvPr>
            <p:ph type="ftr" sz="quarter" idx="11"/>
          </p:nvPr>
        </p:nvSpPr>
        <p:spPr>
          <a:xfrm>
            <a:off x="3124200" y="6414856"/>
            <a:ext cx="2895600" cy="365125"/>
          </a:xfrm>
        </p:spPr>
        <p:txBody>
          <a:bodyPr/>
          <a:lstStyle/>
          <a:p>
            <a:r>
              <a:rPr lang="en-GB" dirty="0">
                <a:solidFill>
                  <a:schemeClr val="bg1"/>
                </a:solidFill>
              </a:rPr>
              <a:t>©Kimberley Evans with The Japan Society</a:t>
            </a:r>
          </a:p>
        </p:txBody>
      </p:sp>
    </p:spTree>
    <p:extLst>
      <p:ext uri="{BB962C8B-B14F-4D97-AF65-F5344CB8AC3E}">
        <p14:creationId xmlns:p14="http://schemas.microsoft.com/office/powerpoint/2010/main" val="425796250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2</a:t>
            </a:fld>
            <a:endParaRPr lang="en-GB"/>
          </a:p>
        </p:txBody>
      </p:sp>
      <p:sp>
        <p:nvSpPr>
          <p:cNvPr id="9" name="Rectangle 8"/>
          <p:cNvSpPr/>
          <p:nvPr/>
        </p:nvSpPr>
        <p:spPr>
          <a:xfrm>
            <a:off x="0" y="6368782"/>
            <a:ext cx="9144000" cy="48921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Footer Placeholder 7"/>
          <p:cNvSpPr>
            <a:spLocks noGrp="1"/>
          </p:cNvSpPr>
          <p:nvPr>
            <p:ph type="ftr" sz="quarter" idx="11"/>
          </p:nvPr>
        </p:nvSpPr>
        <p:spPr>
          <a:xfrm>
            <a:off x="0" y="6356350"/>
            <a:ext cx="9143999" cy="365125"/>
          </a:xfrm>
        </p:spPr>
        <p:txBody>
          <a:bodyPr/>
          <a:lstStyle/>
          <a:p>
            <a:r>
              <a:rPr lang="en-GB">
                <a:solidFill>
                  <a:schemeClr val="bg1">
                    <a:lumMod val="95000"/>
                  </a:schemeClr>
                </a:solidFill>
              </a:rPr>
              <a:t>©Kimberley Evans with The Japan Society</a:t>
            </a:r>
            <a:endParaRPr lang="en-GB" dirty="0">
              <a:solidFill>
                <a:schemeClr val="bg1">
                  <a:lumMod val="95000"/>
                </a:schemeClr>
              </a:solidFill>
            </a:endParaRPr>
          </a:p>
        </p:txBody>
      </p:sp>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dirty="0"/>
          </a:p>
        </p:txBody>
      </p:sp>
      <p:sp>
        <p:nvSpPr>
          <p:cNvPr id="14" name="TextBox 13"/>
          <p:cNvSpPr txBox="1"/>
          <p:nvPr/>
        </p:nvSpPr>
        <p:spPr>
          <a:xfrm>
            <a:off x="395286" y="345745"/>
            <a:ext cx="6696994" cy="769441"/>
          </a:xfrm>
          <a:prstGeom prst="rect">
            <a:avLst/>
          </a:prstGeom>
          <a:solidFill>
            <a:schemeClr val="bg1"/>
          </a:solidFill>
          <a:ln w="38100">
            <a:solidFill>
              <a:schemeClr val="tx1"/>
            </a:solidFill>
          </a:ln>
        </p:spPr>
        <p:txBody>
          <a:bodyPr wrap="square" rtlCol="0">
            <a:spAutoFit/>
          </a:bodyPr>
          <a:lstStyle/>
          <a:p>
            <a:pPr algn="ctr"/>
            <a:r>
              <a:rPr lang="en-GB" sz="4400" b="1" dirty="0">
                <a:solidFill>
                  <a:srgbClr val="FF0000"/>
                </a:solidFill>
                <a:latin typeface="Kristen ITC" panose="03050502040202030202" pitchFamily="66" charset="0"/>
                <a:ea typeface="Kozuka Gothic Pro B" pitchFamily="34" charset="-128"/>
              </a:rPr>
              <a:t>Learning Objectives</a:t>
            </a:r>
          </a:p>
        </p:txBody>
      </p:sp>
      <p:sp>
        <p:nvSpPr>
          <p:cNvPr id="3" name="TextBox 2">
            <a:extLst>
              <a:ext uri="{FF2B5EF4-FFF2-40B4-BE49-F238E27FC236}">
                <a16:creationId xmlns:a16="http://schemas.microsoft.com/office/drawing/2014/main" id="{F2D40609-56AC-4E6E-8C53-EC11C6B64C5D}"/>
              </a:ext>
            </a:extLst>
          </p:cNvPr>
          <p:cNvSpPr txBox="1"/>
          <p:nvPr/>
        </p:nvSpPr>
        <p:spPr>
          <a:xfrm>
            <a:off x="251520" y="1682659"/>
            <a:ext cx="8202314" cy="2677656"/>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r>
              <a:rPr lang="en-GB" sz="2800" dirty="0">
                <a:latin typeface="Kozuka Gothic Pro R" pitchFamily="34" charset="-128"/>
                <a:ea typeface="Kozuka Gothic Pro R" pitchFamily="34" charset="-128"/>
              </a:rPr>
              <a:t>I can describe a healthy person</a:t>
            </a:r>
          </a:p>
          <a:p>
            <a:pPr marL="457200" indent="-457200">
              <a:buClr>
                <a:srgbClr val="339933"/>
              </a:buClr>
              <a:buFont typeface="Wingdings" panose="05000000000000000000" pitchFamily="2" charset="2"/>
              <a:buChar char="Ø"/>
            </a:pPr>
            <a:endParaRPr lang="en-GB" sz="2800" dirty="0">
              <a:latin typeface="Kozuka Gothic Pro R" pitchFamily="34" charset="-128"/>
              <a:ea typeface="Kozuka Gothic Pro R" pitchFamily="34" charset="-128"/>
            </a:endParaRPr>
          </a:p>
          <a:p>
            <a:pPr marL="457200" indent="-457200">
              <a:buClr>
                <a:srgbClr val="339933"/>
              </a:buClr>
              <a:buFont typeface="Wingdings" panose="05000000000000000000" pitchFamily="2" charset="2"/>
              <a:buChar char="Ø"/>
            </a:pPr>
            <a:r>
              <a:rPr lang="en-GB" sz="2800" dirty="0">
                <a:latin typeface="Kozuka Gothic Pro R" pitchFamily="34" charset="-128"/>
                <a:ea typeface="Kozuka Gothic Pro R" pitchFamily="34" charset="-128"/>
              </a:rPr>
              <a:t>I can identify activities that make me feel good</a:t>
            </a:r>
          </a:p>
          <a:p>
            <a:pPr marL="457200" indent="-457200">
              <a:buClr>
                <a:srgbClr val="339933"/>
              </a:buClr>
              <a:buFont typeface="Wingdings" panose="05000000000000000000" pitchFamily="2" charset="2"/>
              <a:buChar char="Ø"/>
            </a:pPr>
            <a:endParaRPr lang="en-GB" sz="2800" dirty="0">
              <a:latin typeface="Kozuka Gothic Pro R" pitchFamily="34" charset="-128"/>
              <a:ea typeface="Kozuka Gothic Pro R" pitchFamily="34" charset="-128"/>
            </a:endParaRPr>
          </a:p>
          <a:p>
            <a:pPr marL="457200" indent="-457200">
              <a:buClr>
                <a:srgbClr val="339933"/>
              </a:buClr>
              <a:buFont typeface="Wingdings" panose="05000000000000000000" pitchFamily="2" charset="2"/>
              <a:buChar char="Ø"/>
            </a:pPr>
            <a:r>
              <a:rPr lang="en-GB" sz="2800" dirty="0">
                <a:latin typeface="Kozuka Gothic Pro R" pitchFamily="34" charset="-128"/>
                <a:ea typeface="Kozuka Gothic Pro R" pitchFamily="34" charset="-128"/>
              </a:rPr>
              <a:t>I can develop ways to become more physically active within school </a:t>
            </a:r>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8028384" y="248245"/>
            <a:ext cx="850900" cy="850900"/>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4664414"/>
            <a:ext cx="5093994" cy="1574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691064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7627D4DA-CA93-4100-9923-91CA0C97AC6D}" type="slidenum">
              <a:rPr lang="en-GB" smtClean="0"/>
              <a:t>3</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a:solidFill>
                  <a:schemeClr val="bg1">
                    <a:lumMod val="95000"/>
                  </a:schemeClr>
                </a:solidFill>
              </a:rPr>
              <a:t>©Kimberley Evans with The Japan Society</a:t>
            </a:r>
            <a:endParaRPr lang="en-GB" dirty="0">
              <a:solidFill>
                <a:schemeClr val="bg1">
                  <a:lumMod val="95000"/>
                </a:schemeClr>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8028384" y="248245"/>
            <a:ext cx="850900" cy="850900"/>
          </a:xfrm>
          <a:prstGeom prst="rect">
            <a:avLst/>
          </a:prstGeom>
        </p:spPr>
      </p:pic>
      <p:sp>
        <p:nvSpPr>
          <p:cNvPr id="12" name="TextBox 11">
            <a:extLst>
              <a:ext uri="{FF2B5EF4-FFF2-40B4-BE49-F238E27FC236}">
                <a16:creationId xmlns:a16="http://schemas.microsoft.com/office/drawing/2014/main" id="{96E85191-4480-4C4D-A335-BAE5823B4BFA}"/>
              </a:ext>
            </a:extLst>
          </p:cNvPr>
          <p:cNvSpPr txBox="1"/>
          <p:nvPr/>
        </p:nvSpPr>
        <p:spPr>
          <a:xfrm>
            <a:off x="264716" y="332656"/>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Let’s get moving…</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564" y="1772816"/>
            <a:ext cx="7812360" cy="3751560"/>
          </a:xfrm>
          <a:prstGeom prst="rect">
            <a:avLst/>
          </a:prstGeom>
        </p:spPr>
      </p:pic>
    </p:spTree>
    <p:extLst>
      <p:ext uri="{BB962C8B-B14F-4D97-AF65-F5344CB8AC3E}">
        <p14:creationId xmlns:p14="http://schemas.microsoft.com/office/powerpoint/2010/main" val="53277821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251520" y="568583"/>
            <a:ext cx="6804245"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Class discussion</a:t>
            </a:r>
          </a:p>
        </p:txBody>
      </p:sp>
      <p:sp>
        <p:nvSpPr>
          <p:cNvPr id="3" name="Slide Number Placeholder 2"/>
          <p:cNvSpPr>
            <a:spLocks noGrp="1"/>
          </p:cNvSpPr>
          <p:nvPr>
            <p:ph type="sldNum" sz="quarter" idx="12"/>
          </p:nvPr>
        </p:nvSpPr>
        <p:spPr/>
        <p:txBody>
          <a:bodyPr/>
          <a:lstStyle/>
          <a:p>
            <a:fld id="{7627D4DA-CA93-4100-9923-91CA0C97AC6D}" type="slidenum">
              <a:rPr lang="en-GB" smtClean="0"/>
              <a:t>4</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a:solidFill>
                  <a:schemeClr val="bg1">
                    <a:lumMod val="95000"/>
                  </a:schemeClr>
                </a:solidFill>
              </a:rPr>
              <a:t>©Kimberley Evans with The Japan Society</a:t>
            </a:r>
            <a:endParaRPr lang="en-GB" dirty="0">
              <a:solidFill>
                <a:schemeClr val="bg1">
                  <a:lumMod val="95000"/>
                </a:schemeClr>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77770" y="404664"/>
            <a:ext cx="850900" cy="850900"/>
          </a:xfrm>
          <a:prstGeom prst="rect">
            <a:avLst/>
          </a:prstGeom>
        </p:spPr>
      </p:pic>
      <p:sp>
        <p:nvSpPr>
          <p:cNvPr id="4" name="TextBox 3">
            <a:extLst>
              <a:ext uri="{FF2B5EF4-FFF2-40B4-BE49-F238E27FC236}">
                <a16:creationId xmlns:a16="http://schemas.microsoft.com/office/drawing/2014/main" id="{FD78024A-E142-456A-9362-B69446285DFA}"/>
              </a:ext>
            </a:extLst>
          </p:cNvPr>
          <p:cNvSpPr txBox="1"/>
          <p:nvPr/>
        </p:nvSpPr>
        <p:spPr>
          <a:xfrm>
            <a:off x="478095" y="2266600"/>
            <a:ext cx="8250575" cy="1877437"/>
          </a:xfrm>
          <a:prstGeom prst="rect">
            <a:avLst/>
          </a:prstGeom>
          <a:noFill/>
        </p:spPr>
        <p:txBody>
          <a:bodyPr wrap="square" rtlCol="0">
            <a:spAutoFit/>
          </a:bodyPr>
          <a:lstStyle/>
          <a:p>
            <a:pPr>
              <a:buClr>
                <a:srgbClr val="339933"/>
              </a:buClr>
            </a:pPr>
            <a:endParaRPr lang="en-GB" sz="3200" dirty="0">
              <a:latin typeface="Kozuka Gothic Pro R" pitchFamily="34" charset="-128"/>
              <a:ea typeface="Kozuka Gothic Pro R" pitchFamily="34" charset="-128"/>
            </a:endParaRPr>
          </a:p>
          <a:p>
            <a:pPr marL="457200" indent="-457200">
              <a:buClr>
                <a:srgbClr val="339933"/>
              </a:buClr>
              <a:buFont typeface="Arial" panose="020B0604020202020204" pitchFamily="34" charset="0"/>
              <a:buChar char="•"/>
            </a:pPr>
            <a:r>
              <a:rPr lang="en-GB" sz="2800" dirty="0">
                <a:latin typeface="Kozuka Gothic Pro R" pitchFamily="34" charset="-128"/>
                <a:ea typeface="Kozuka Gothic Pro R" pitchFamily="34" charset="-128"/>
              </a:rPr>
              <a:t>How does physical activity make us feel?</a:t>
            </a:r>
          </a:p>
          <a:p>
            <a:pPr marL="457200" indent="-457200">
              <a:buClr>
                <a:srgbClr val="339933"/>
              </a:buClr>
              <a:buFont typeface="Arial" panose="020B0604020202020204" pitchFamily="34" charset="0"/>
              <a:buChar char="•"/>
            </a:pPr>
            <a:endParaRPr lang="en-GB" sz="2800" dirty="0">
              <a:latin typeface="Kozuka Gothic Pro R" pitchFamily="34" charset="-128"/>
              <a:ea typeface="Kozuka Gothic Pro R" pitchFamily="34" charset="-128"/>
            </a:endParaRPr>
          </a:p>
          <a:p>
            <a:pPr marL="457200" indent="-457200">
              <a:buClr>
                <a:srgbClr val="339933"/>
              </a:buClr>
              <a:buFont typeface="Arial" panose="020B0604020202020204" pitchFamily="34" charset="0"/>
              <a:buChar char="•"/>
            </a:pPr>
            <a:r>
              <a:rPr lang="en-GB" sz="2800" dirty="0">
                <a:latin typeface="Kozuka Gothic Pro R" pitchFamily="34" charset="-128"/>
                <a:ea typeface="Kozuka Gothic Pro R" pitchFamily="34" charset="-128"/>
              </a:rPr>
              <a:t>What happens to our bodies when we exercise?</a:t>
            </a:r>
          </a:p>
        </p:txBody>
      </p:sp>
      <p:sp>
        <p:nvSpPr>
          <p:cNvPr id="5" name="TextBox 4"/>
          <p:cNvSpPr txBox="1"/>
          <p:nvPr/>
        </p:nvSpPr>
        <p:spPr>
          <a:xfrm>
            <a:off x="256213" y="1807591"/>
            <a:ext cx="8472457" cy="523220"/>
          </a:xfrm>
          <a:prstGeom prst="rect">
            <a:avLst/>
          </a:prstGeom>
          <a:noFill/>
        </p:spPr>
        <p:txBody>
          <a:bodyPr wrap="square" rtlCol="0">
            <a:spAutoFit/>
          </a:bodyPr>
          <a:lstStyle/>
          <a:p>
            <a:pPr algn="ctr"/>
            <a:r>
              <a:rPr lang="en-GB" sz="2800" dirty="0">
                <a:latin typeface="Kozuka Gothic Pro R" pitchFamily="34" charset="-128"/>
                <a:ea typeface="Kozuka Gothic Pro R" pitchFamily="34" charset="-128"/>
              </a:rPr>
              <a:t>Think about the warm-up activity...</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8576"/>
          <a:stretch/>
        </p:blipFill>
        <p:spPr>
          <a:xfrm>
            <a:off x="2996142" y="4653136"/>
            <a:ext cx="3214480" cy="1411238"/>
          </a:xfrm>
          <a:prstGeom prst="rect">
            <a:avLst/>
          </a:prstGeom>
        </p:spPr>
      </p:pic>
    </p:spTree>
    <p:extLst>
      <p:ext uri="{BB962C8B-B14F-4D97-AF65-F5344CB8AC3E}">
        <p14:creationId xmlns:p14="http://schemas.microsoft.com/office/powerpoint/2010/main" val="109833263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0" y="328422"/>
            <a:ext cx="8244408"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Healthy mind, Healthy body </a:t>
            </a:r>
          </a:p>
        </p:txBody>
      </p:sp>
      <p:sp>
        <p:nvSpPr>
          <p:cNvPr id="3" name="Slide Number Placeholder 2"/>
          <p:cNvSpPr>
            <a:spLocks noGrp="1"/>
          </p:cNvSpPr>
          <p:nvPr>
            <p:ph type="sldNum" sz="quarter" idx="12"/>
          </p:nvPr>
        </p:nvSpPr>
        <p:spPr/>
        <p:txBody>
          <a:bodyPr/>
          <a:lstStyle/>
          <a:p>
            <a:fld id="{7627D4DA-CA93-4100-9923-91CA0C97AC6D}" type="slidenum">
              <a:rPr lang="en-GB" smtClean="0"/>
              <a:t>5</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a:solidFill>
                  <a:schemeClr val="bg1">
                    <a:lumMod val="95000"/>
                  </a:schemeClr>
                </a:solidFill>
              </a:rPr>
              <a:t>©Kimberley Evans with The Japan Society</a:t>
            </a:r>
            <a:endParaRPr lang="en-GB" dirty="0">
              <a:solidFill>
                <a:schemeClr val="bg1">
                  <a:lumMod val="95000"/>
                </a:schemeClr>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8050758" y="477709"/>
            <a:ext cx="850900" cy="850900"/>
          </a:xfrm>
          <a:prstGeom prst="rect">
            <a:avLst/>
          </a:prstGeom>
        </p:spPr>
      </p:pic>
      <p:pic>
        <p:nvPicPr>
          <p:cNvPr id="6" name="Picture 5" descr="A drawing of a person&#10;&#10;Description automatically generated">
            <a:extLst>
              <a:ext uri="{FF2B5EF4-FFF2-40B4-BE49-F238E27FC236}">
                <a16:creationId xmlns:a16="http://schemas.microsoft.com/office/drawing/2014/main" id="{248B15BD-92A5-4F8B-A38A-ACCE561EBC7F}"/>
              </a:ext>
            </a:extLst>
          </p:cNvPr>
          <p:cNvPicPr>
            <a:picLocks noChangeAspect="1"/>
          </p:cNvPicPr>
          <p:nvPr/>
        </p:nvPicPr>
        <p:blipFill rotWithShape="1">
          <a:blip r:embed="rId4">
            <a:extLst>
              <a:ext uri="{28A0092B-C50C-407E-A947-70E740481C1C}">
                <a14:useLocalDpi xmlns:a14="http://schemas.microsoft.com/office/drawing/2010/main" val="0"/>
              </a:ext>
            </a:extLst>
          </a:blip>
          <a:srcRect l="4777" t="2829" r="4214" b="2952"/>
          <a:stretch/>
        </p:blipFill>
        <p:spPr>
          <a:xfrm>
            <a:off x="3244010" y="1754963"/>
            <a:ext cx="2780735" cy="3936787"/>
          </a:xfrm>
          <a:prstGeom prst="rect">
            <a:avLst/>
          </a:prstGeom>
        </p:spPr>
      </p:pic>
      <p:sp>
        <p:nvSpPr>
          <p:cNvPr id="7" name="TextBox 6">
            <a:extLst>
              <a:ext uri="{FF2B5EF4-FFF2-40B4-BE49-F238E27FC236}">
                <a16:creationId xmlns:a16="http://schemas.microsoft.com/office/drawing/2014/main" id="{3B563452-7CDA-4E6A-BE46-8C5758F18462}"/>
              </a:ext>
            </a:extLst>
          </p:cNvPr>
          <p:cNvSpPr txBox="1"/>
          <p:nvPr/>
        </p:nvSpPr>
        <p:spPr>
          <a:xfrm>
            <a:off x="475392" y="4976301"/>
            <a:ext cx="2397737" cy="646331"/>
          </a:xfrm>
          <a:prstGeom prst="rect">
            <a:avLst/>
          </a:prstGeom>
          <a:noFill/>
        </p:spPr>
        <p:txBody>
          <a:bodyPr wrap="square" rtlCol="0">
            <a:spAutoFit/>
          </a:bodyPr>
          <a:lstStyle/>
          <a:p>
            <a:pPr algn="ctr"/>
            <a:r>
              <a:rPr lang="en-GB" dirty="0">
                <a:solidFill>
                  <a:srgbClr val="FF0000"/>
                </a:solidFill>
                <a:latin typeface="Kozuka Gothic Pro B" pitchFamily="34" charset="-128"/>
                <a:ea typeface="Kozuka Gothic Pro B" pitchFamily="34" charset="-128"/>
              </a:rPr>
              <a:t>Sweat is made to cool the body down. </a:t>
            </a:r>
          </a:p>
        </p:txBody>
      </p:sp>
      <p:sp>
        <p:nvSpPr>
          <p:cNvPr id="12" name="TextBox 11">
            <a:extLst>
              <a:ext uri="{FF2B5EF4-FFF2-40B4-BE49-F238E27FC236}">
                <a16:creationId xmlns:a16="http://schemas.microsoft.com/office/drawing/2014/main" id="{8D303FCB-56D5-44D8-BEAE-E5E43138567B}"/>
              </a:ext>
            </a:extLst>
          </p:cNvPr>
          <p:cNvSpPr txBox="1"/>
          <p:nvPr/>
        </p:nvSpPr>
        <p:spPr>
          <a:xfrm>
            <a:off x="395536" y="1628800"/>
            <a:ext cx="2569513" cy="923330"/>
          </a:xfrm>
          <a:prstGeom prst="rect">
            <a:avLst/>
          </a:prstGeom>
          <a:noFill/>
        </p:spPr>
        <p:txBody>
          <a:bodyPr wrap="square" rtlCol="0">
            <a:spAutoFit/>
          </a:bodyPr>
          <a:lstStyle/>
          <a:p>
            <a:pPr algn="ctr"/>
            <a:r>
              <a:rPr lang="en-GB" dirty="0">
                <a:solidFill>
                  <a:srgbClr val="339933"/>
                </a:solidFill>
                <a:latin typeface="Kozuka Gothic Pro B" pitchFamily="34" charset="-128"/>
                <a:ea typeface="Kozuka Gothic Pro B" pitchFamily="34" charset="-128"/>
              </a:rPr>
              <a:t>Breathe deeper and more quickly to get more oxygen.</a:t>
            </a:r>
          </a:p>
        </p:txBody>
      </p:sp>
      <p:sp>
        <p:nvSpPr>
          <p:cNvPr id="13" name="TextBox 12">
            <a:extLst>
              <a:ext uri="{FF2B5EF4-FFF2-40B4-BE49-F238E27FC236}">
                <a16:creationId xmlns:a16="http://schemas.microsoft.com/office/drawing/2014/main" id="{A98A0C29-7D35-41C5-ACB5-B6341EA6BF97}"/>
              </a:ext>
            </a:extLst>
          </p:cNvPr>
          <p:cNvSpPr txBox="1"/>
          <p:nvPr/>
        </p:nvSpPr>
        <p:spPr>
          <a:xfrm>
            <a:off x="473437" y="2984692"/>
            <a:ext cx="2527140" cy="1477328"/>
          </a:xfrm>
          <a:prstGeom prst="rect">
            <a:avLst/>
          </a:prstGeom>
          <a:noFill/>
        </p:spPr>
        <p:txBody>
          <a:bodyPr wrap="square" rtlCol="0">
            <a:spAutoFit/>
          </a:bodyPr>
          <a:lstStyle/>
          <a:p>
            <a:pPr algn="ctr"/>
            <a:r>
              <a:rPr lang="en-GB" dirty="0">
                <a:latin typeface="Kozuka Gothic Pro B" pitchFamily="34" charset="-128"/>
                <a:ea typeface="Kozuka Gothic Pro B" pitchFamily="34" charset="-128"/>
              </a:rPr>
              <a:t>Heart beats faster to pump blood and oxygen round the body. This makes the heart get stronger. </a:t>
            </a:r>
          </a:p>
        </p:txBody>
      </p:sp>
      <p:sp>
        <p:nvSpPr>
          <p:cNvPr id="14" name="TextBox 13">
            <a:extLst>
              <a:ext uri="{FF2B5EF4-FFF2-40B4-BE49-F238E27FC236}">
                <a16:creationId xmlns:a16="http://schemas.microsoft.com/office/drawing/2014/main" id="{047997D7-6359-4C29-8F25-B41422569921}"/>
              </a:ext>
            </a:extLst>
          </p:cNvPr>
          <p:cNvSpPr txBox="1"/>
          <p:nvPr/>
        </p:nvSpPr>
        <p:spPr>
          <a:xfrm>
            <a:off x="6372200" y="1628800"/>
            <a:ext cx="2195038" cy="923330"/>
          </a:xfrm>
          <a:prstGeom prst="rect">
            <a:avLst/>
          </a:prstGeom>
          <a:noFill/>
        </p:spPr>
        <p:txBody>
          <a:bodyPr wrap="square" rtlCol="0">
            <a:spAutoFit/>
          </a:bodyPr>
          <a:lstStyle/>
          <a:p>
            <a:pPr algn="ctr"/>
            <a:r>
              <a:rPr lang="en-GB" dirty="0">
                <a:solidFill>
                  <a:srgbClr val="FF0000"/>
                </a:solidFill>
                <a:latin typeface="Kozuka Gothic Pro B" pitchFamily="34" charset="-128"/>
                <a:ea typeface="Kozuka Gothic Pro B" pitchFamily="34" charset="-128"/>
              </a:rPr>
              <a:t>The more we use our muscles, the stronger we get. </a:t>
            </a:r>
          </a:p>
        </p:txBody>
      </p:sp>
      <p:sp>
        <p:nvSpPr>
          <p:cNvPr id="16" name="TextBox 15">
            <a:extLst>
              <a:ext uri="{FF2B5EF4-FFF2-40B4-BE49-F238E27FC236}">
                <a16:creationId xmlns:a16="http://schemas.microsoft.com/office/drawing/2014/main" id="{FD268318-C7BD-4E1C-8E03-0196FFCA1156}"/>
              </a:ext>
            </a:extLst>
          </p:cNvPr>
          <p:cNvSpPr txBox="1"/>
          <p:nvPr/>
        </p:nvSpPr>
        <p:spPr>
          <a:xfrm>
            <a:off x="6372200" y="2974998"/>
            <a:ext cx="2326509" cy="923330"/>
          </a:xfrm>
          <a:prstGeom prst="rect">
            <a:avLst/>
          </a:prstGeom>
          <a:noFill/>
        </p:spPr>
        <p:txBody>
          <a:bodyPr wrap="square" rtlCol="0">
            <a:spAutoFit/>
          </a:bodyPr>
          <a:lstStyle/>
          <a:p>
            <a:pPr algn="ctr"/>
            <a:r>
              <a:rPr lang="en-GB" dirty="0">
                <a:latin typeface="Kozuka Gothic Pro B" pitchFamily="34" charset="-128"/>
                <a:ea typeface="Kozuka Gothic Pro B" pitchFamily="34" charset="-128"/>
              </a:rPr>
              <a:t>The brain makes chemicals that make us feel happy. </a:t>
            </a:r>
          </a:p>
        </p:txBody>
      </p:sp>
      <p:sp>
        <p:nvSpPr>
          <p:cNvPr id="18" name="TextBox 17">
            <a:extLst>
              <a:ext uri="{FF2B5EF4-FFF2-40B4-BE49-F238E27FC236}">
                <a16:creationId xmlns:a16="http://schemas.microsoft.com/office/drawing/2014/main" id="{20FB7FD9-ACFB-4D32-BEEE-879AB78A917E}"/>
              </a:ext>
            </a:extLst>
          </p:cNvPr>
          <p:cNvSpPr txBox="1"/>
          <p:nvPr/>
        </p:nvSpPr>
        <p:spPr>
          <a:xfrm>
            <a:off x="6386252" y="4214422"/>
            <a:ext cx="2373853" cy="1477328"/>
          </a:xfrm>
          <a:prstGeom prst="rect">
            <a:avLst/>
          </a:prstGeom>
          <a:noFill/>
        </p:spPr>
        <p:txBody>
          <a:bodyPr wrap="square" rtlCol="0">
            <a:spAutoFit/>
          </a:bodyPr>
          <a:lstStyle/>
          <a:p>
            <a:pPr algn="ctr"/>
            <a:r>
              <a:rPr lang="en-GB" dirty="0">
                <a:solidFill>
                  <a:srgbClr val="339933"/>
                </a:solidFill>
                <a:latin typeface="Kozuka Gothic Pro B" pitchFamily="34" charset="-128"/>
                <a:ea typeface="Kozuka Gothic Pro B" pitchFamily="34" charset="-128"/>
              </a:rPr>
              <a:t>We can do things we enjoy and find new talents. This makes us feel good about ourselves!</a:t>
            </a:r>
          </a:p>
        </p:txBody>
      </p:sp>
    </p:spTree>
    <p:extLst>
      <p:ext uri="{BB962C8B-B14F-4D97-AF65-F5344CB8AC3E}">
        <p14:creationId xmlns:p14="http://schemas.microsoft.com/office/powerpoint/2010/main" val="15088562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196728" y="332656"/>
            <a:ext cx="6372196"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Radio </a:t>
            </a:r>
            <a:r>
              <a:rPr lang="en-GB" sz="4800" b="1" dirty="0" err="1">
                <a:solidFill>
                  <a:srgbClr val="FF0000"/>
                </a:solidFill>
                <a:latin typeface="Kristen ITC" panose="03050502040202030202" pitchFamily="66" charset="0"/>
                <a:ea typeface="Kozuka Gothic Pro B" pitchFamily="34" charset="-128"/>
              </a:rPr>
              <a:t>Taiso</a:t>
            </a:r>
            <a:endParaRPr lang="en-GB" sz="4800" b="1" dirty="0">
              <a:solidFill>
                <a:srgbClr val="FF0000"/>
              </a:solidFill>
              <a:latin typeface="Kristen ITC" panose="03050502040202030202" pitchFamily="66" charset="0"/>
              <a:ea typeface="Kozuka Gothic Pro B" pitchFamily="34" charset="-128"/>
            </a:endParaRPr>
          </a:p>
        </p:txBody>
      </p:sp>
      <p:sp>
        <p:nvSpPr>
          <p:cNvPr id="3" name="Slide Number Placeholder 2"/>
          <p:cNvSpPr>
            <a:spLocks noGrp="1"/>
          </p:cNvSpPr>
          <p:nvPr>
            <p:ph type="sldNum" sz="quarter" idx="12"/>
          </p:nvPr>
        </p:nvSpPr>
        <p:spPr/>
        <p:txBody>
          <a:bodyPr/>
          <a:lstStyle/>
          <a:p>
            <a:fld id="{7627D4DA-CA93-4100-9923-91CA0C97AC6D}" type="slidenum">
              <a:rPr lang="en-GB" smtClean="0"/>
              <a:t>6</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a:solidFill>
                  <a:schemeClr val="bg1">
                    <a:lumMod val="95000"/>
                  </a:schemeClr>
                </a:solidFill>
              </a:rPr>
              <a:t>©Kimberley Evans with The Japan Society</a:t>
            </a:r>
            <a:endParaRPr lang="en-GB" dirty="0">
              <a:solidFill>
                <a:schemeClr val="bg1">
                  <a:lumMod val="95000"/>
                </a:schemeClr>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912100" y="501532"/>
            <a:ext cx="850900" cy="850900"/>
          </a:xfrm>
          <a:prstGeom prst="rect">
            <a:avLst/>
          </a:prstGeom>
        </p:spPr>
      </p:pic>
      <p:sp>
        <p:nvSpPr>
          <p:cNvPr id="4" name="TextBox 3">
            <a:extLst>
              <a:ext uri="{FF2B5EF4-FFF2-40B4-BE49-F238E27FC236}">
                <a16:creationId xmlns:a16="http://schemas.microsoft.com/office/drawing/2014/main" id="{B778ED70-3DA4-4CF6-B795-7C4BCCB66CA5}"/>
              </a:ext>
            </a:extLst>
          </p:cNvPr>
          <p:cNvSpPr txBox="1"/>
          <p:nvPr/>
        </p:nvSpPr>
        <p:spPr>
          <a:xfrm>
            <a:off x="501315" y="1352432"/>
            <a:ext cx="8141370" cy="3046988"/>
          </a:xfrm>
          <a:prstGeom prst="rect">
            <a:avLst/>
          </a:prstGeom>
          <a:noFill/>
        </p:spPr>
        <p:txBody>
          <a:bodyPr wrap="square" rtlCol="0">
            <a:spAutoFit/>
          </a:bodyPr>
          <a:lstStyle/>
          <a:p>
            <a:pPr marL="342900" indent="-342900">
              <a:buClr>
                <a:srgbClr val="339933"/>
              </a:buClr>
              <a:buFont typeface="Arial" panose="020B0604020202020204" pitchFamily="34" charset="0"/>
              <a:buChar char="•"/>
            </a:pPr>
            <a:r>
              <a:rPr lang="en-GB" sz="2400" dirty="0">
                <a:latin typeface="Kozuka Gothic Pro R" pitchFamily="34" charset="-128"/>
                <a:ea typeface="Kozuka Gothic Pro R" pitchFamily="34" charset="-128"/>
              </a:rPr>
              <a:t>Is a short exercise routine people perform to music</a:t>
            </a:r>
          </a:p>
          <a:p>
            <a:pPr marL="342900" indent="-342900">
              <a:buClr>
                <a:srgbClr val="339933"/>
              </a:buClr>
              <a:buFont typeface="Arial" panose="020B0604020202020204" pitchFamily="34" charset="0"/>
              <a:buChar char="•"/>
            </a:pPr>
            <a:endParaRPr lang="en-GB" sz="2400" dirty="0">
              <a:latin typeface="Kozuka Gothic Pro R" pitchFamily="34" charset="-128"/>
              <a:ea typeface="Kozuka Gothic Pro R" pitchFamily="34" charset="-128"/>
            </a:endParaRPr>
          </a:p>
          <a:p>
            <a:pPr marL="342900" indent="-342900">
              <a:buClr>
                <a:srgbClr val="339933"/>
              </a:buClr>
              <a:buFont typeface="Arial" panose="020B0604020202020204" pitchFamily="34" charset="0"/>
              <a:buChar char="•"/>
            </a:pPr>
            <a:r>
              <a:rPr lang="en-GB" sz="2400" dirty="0">
                <a:latin typeface="Kozuka Gothic Pro R" pitchFamily="34" charset="-128"/>
                <a:ea typeface="Kozuka Gothic Pro R" pitchFamily="34" charset="-128"/>
              </a:rPr>
              <a:t>It started as a radio show at 6:30am in Japan</a:t>
            </a:r>
          </a:p>
          <a:p>
            <a:pPr marL="342900" indent="-342900">
              <a:buClr>
                <a:srgbClr val="339933"/>
              </a:buClr>
              <a:buFont typeface="Arial" panose="020B0604020202020204" pitchFamily="34" charset="0"/>
              <a:buChar char="•"/>
            </a:pPr>
            <a:endParaRPr lang="en-GB" sz="2400" dirty="0">
              <a:latin typeface="Kozuka Gothic Pro R" pitchFamily="34" charset="-128"/>
              <a:ea typeface="Kozuka Gothic Pro R" pitchFamily="34" charset="-128"/>
            </a:endParaRPr>
          </a:p>
          <a:p>
            <a:pPr marL="342900" indent="-342900">
              <a:buClr>
                <a:srgbClr val="339933"/>
              </a:buClr>
              <a:buFont typeface="Arial" panose="020B0604020202020204" pitchFamily="34" charset="0"/>
              <a:buChar char="•"/>
            </a:pPr>
            <a:r>
              <a:rPr lang="en-GB" sz="2400" dirty="0">
                <a:latin typeface="Kozuka Gothic Pro R" pitchFamily="34" charset="-128"/>
                <a:ea typeface="Kozuka Gothic Pro R" pitchFamily="34" charset="-128"/>
              </a:rPr>
              <a:t>The music is still played on the Radio and is used in schools and workplaces</a:t>
            </a:r>
          </a:p>
          <a:p>
            <a:pPr marL="342900" indent="-342900">
              <a:buClr>
                <a:srgbClr val="339933"/>
              </a:buClr>
              <a:buFont typeface="Arial" panose="020B0604020202020204" pitchFamily="34" charset="0"/>
              <a:buChar char="•"/>
            </a:pPr>
            <a:endParaRPr lang="en-GB" sz="2400" dirty="0">
              <a:latin typeface="Kozuka Gothic Pro R" pitchFamily="34" charset="-128"/>
              <a:ea typeface="Kozuka Gothic Pro R" pitchFamily="34" charset="-128"/>
            </a:endParaRPr>
          </a:p>
          <a:p>
            <a:pPr marL="342900" indent="-342900">
              <a:buClr>
                <a:srgbClr val="339933"/>
              </a:buClr>
              <a:buFont typeface="Arial" panose="020B0604020202020204" pitchFamily="34" charset="0"/>
              <a:buChar char="•"/>
            </a:pPr>
            <a:r>
              <a:rPr lang="en-GB" sz="2400" dirty="0">
                <a:latin typeface="Kozuka Gothic Pro R" pitchFamily="34" charset="-128"/>
                <a:ea typeface="Kozuka Gothic Pro R" pitchFamily="34" charset="-128"/>
              </a:rPr>
              <a:t>It helps people stay healthy</a:t>
            </a:r>
          </a:p>
        </p:txBody>
      </p:sp>
      <p:sp>
        <p:nvSpPr>
          <p:cNvPr id="6" name="TextBox 5">
            <a:extLst>
              <a:ext uri="{FF2B5EF4-FFF2-40B4-BE49-F238E27FC236}">
                <a16:creationId xmlns:a16="http://schemas.microsoft.com/office/drawing/2014/main" id="{6F6F973F-2C41-4D99-B92B-D673520F79DF}"/>
              </a:ext>
            </a:extLst>
          </p:cNvPr>
          <p:cNvSpPr txBox="1"/>
          <p:nvPr/>
        </p:nvSpPr>
        <p:spPr>
          <a:xfrm>
            <a:off x="2663325" y="5021396"/>
            <a:ext cx="3894480" cy="584775"/>
          </a:xfrm>
          <a:prstGeom prst="rect">
            <a:avLst/>
          </a:prstGeom>
          <a:noFill/>
        </p:spPr>
        <p:txBody>
          <a:bodyPr wrap="square" rtlCol="0">
            <a:spAutoFit/>
          </a:bodyPr>
          <a:lstStyle/>
          <a:p>
            <a:r>
              <a:rPr lang="en-GB" sz="3200" b="1" dirty="0">
                <a:latin typeface="Kristen ITC" panose="03050502040202030202" pitchFamily="66" charset="0"/>
                <a:hlinkClick r:id="rId4"/>
              </a:rPr>
              <a:t>Have a go in class!</a:t>
            </a:r>
            <a:r>
              <a:rPr lang="en-GB" sz="3200" b="1" dirty="0">
                <a:latin typeface="Kristen ITC" panose="03050502040202030202" pitchFamily="66" charset="0"/>
              </a:rPr>
              <a:t>    </a:t>
            </a:r>
          </a:p>
        </p:txBody>
      </p:sp>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0244"/>
          <a:stretch/>
        </p:blipFill>
        <p:spPr bwMode="auto">
          <a:xfrm>
            <a:off x="6568924" y="4581128"/>
            <a:ext cx="2376264" cy="1476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0244"/>
          <a:stretch/>
        </p:blipFill>
        <p:spPr bwMode="auto">
          <a:xfrm>
            <a:off x="216964" y="4575698"/>
            <a:ext cx="2376264" cy="1476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896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7</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a:solidFill>
                  <a:schemeClr val="bg1">
                    <a:lumMod val="95000"/>
                  </a:schemeClr>
                </a:solidFill>
              </a:rPr>
              <a:t>©Kimberley Evans with The Japan Society</a:t>
            </a:r>
            <a:endParaRPr lang="en-GB" dirty="0">
              <a:solidFill>
                <a:schemeClr val="bg1">
                  <a:lumMod val="95000"/>
                </a:schemeClr>
              </a:solidFill>
            </a:endParaRPr>
          </a:p>
        </p:txBody>
      </p:sp>
      <p:sp>
        <p:nvSpPr>
          <p:cNvPr id="11" name="TextBox 10"/>
          <p:cNvSpPr txBox="1"/>
          <p:nvPr/>
        </p:nvSpPr>
        <p:spPr>
          <a:xfrm>
            <a:off x="433408" y="548680"/>
            <a:ext cx="6876252" cy="830997"/>
          </a:xfrm>
          <a:prstGeom prst="rect">
            <a:avLst/>
          </a:prstGeom>
          <a:noFill/>
        </p:spPr>
        <p:txBody>
          <a:bodyPr wrap="square" rtlCol="0">
            <a:spAutoFit/>
          </a:bodyPr>
          <a:lstStyle/>
          <a:p>
            <a:r>
              <a:rPr lang="en-GB" sz="4800" b="1" dirty="0" err="1">
                <a:solidFill>
                  <a:srgbClr val="FF0000"/>
                </a:solidFill>
                <a:latin typeface="Kristen ITC" panose="03050502040202030202" pitchFamily="66" charset="0"/>
                <a:ea typeface="Kozuka Gothic Pro B" pitchFamily="34" charset="-128"/>
              </a:rPr>
              <a:t>Bodyboard</a:t>
            </a:r>
            <a:r>
              <a:rPr lang="en-GB" sz="4800" b="1" dirty="0">
                <a:solidFill>
                  <a:srgbClr val="FF0000"/>
                </a:solidFill>
                <a:latin typeface="Kristen ITC" panose="03050502040202030202" pitchFamily="66" charset="0"/>
                <a:ea typeface="Kozuka Gothic Pro B" pitchFamily="34" charset="-128"/>
              </a:rPr>
              <a:t> Activity</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452320" y="548680"/>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sp>
        <p:nvSpPr>
          <p:cNvPr id="5" name="TextBox 4">
            <a:extLst>
              <a:ext uri="{FF2B5EF4-FFF2-40B4-BE49-F238E27FC236}">
                <a16:creationId xmlns:a16="http://schemas.microsoft.com/office/drawing/2014/main" id="{91CD738B-F197-4AB8-A617-4990E50F5CFC}"/>
              </a:ext>
            </a:extLst>
          </p:cNvPr>
          <p:cNvSpPr txBox="1"/>
          <p:nvPr/>
        </p:nvSpPr>
        <p:spPr>
          <a:xfrm>
            <a:off x="433408" y="1815504"/>
            <a:ext cx="6010800" cy="3693319"/>
          </a:xfrm>
          <a:prstGeom prst="rect">
            <a:avLst/>
          </a:prstGeom>
          <a:noFill/>
        </p:spPr>
        <p:txBody>
          <a:bodyPr wrap="square" rtlCol="0">
            <a:spAutoFit/>
          </a:bodyPr>
          <a:lstStyle/>
          <a:p>
            <a:pPr marL="342900" indent="-342900">
              <a:buClr>
                <a:srgbClr val="339933"/>
              </a:buClr>
              <a:buFont typeface="Arial" panose="020B0604020202020204" pitchFamily="34" charset="0"/>
              <a:buChar char="•"/>
            </a:pPr>
            <a:r>
              <a:rPr lang="en-GB" sz="2400" dirty="0">
                <a:latin typeface="Kozuka Gothic Pro R" pitchFamily="34" charset="-128"/>
                <a:ea typeface="Kozuka Gothic Pro R" pitchFamily="34" charset="-128"/>
              </a:rPr>
              <a:t>In groups, give your bodyboard character a name.</a:t>
            </a:r>
          </a:p>
          <a:p>
            <a:pPr marL="342900" indent="-342900">
              <a:buClr>
                <a:srgbClr val="339933"/>
              </a:buClr>
              <a:buFont typeface="Arial" panose="020B0604020202020204" pitchFamily="34" charset="0"/>
              <a:buChar char="•"/>
            </a:pPr>
            <a:endParaRPr lang="en-GB" sz="2400" dirty="0">
              <a:latin typeface="Kozuka Gothic Pro R" pitchFamily="34" charset="-128"/>
              <a:ea typeface="Kozuka Gothic Pro R" pitchFamily="34" charset="-128"/>
            </a:endParaRPr>
          </a:p>
          <a:p>
            <a:pPr marL="342900" indent="-342900">
              <a:buClr>
                <a:srgbClr val="339933"/>
              </a:buClr>
              <a:buFont typeface="Arial" panose="020B0604020202020204" pitchFamily="34" charset="0"/>
              <a:buChar char="•"/>
            </a:pPr>
            <a:r>
              <a:rPr lang="en-GB" sz="2400" dirty="0">
                <a:latin typeface="Kozuka Gothic Pro R" pitchFamily="34" charset="-128"/>
                <a:ea typeface="Kozuka Gothic Pro R" pitchFamily="34" charset="-128"/>
              </a:rPr>
              <a:t>Your character is very healthy. Draw what they might look like... including how they might feel inside. </a:t>
            </a:r>
          </a:p>
          <a:p>
            <a:pPr marL="342900" indent="-342900">
              <a:buClr>
                <a:srgbClr val="339933"/>
              </a:buClr>
              <a:buFont typeface="Arial" panose="020B0604020202020204" pitchFamily="34" charset="0"/>
              <a:buChar char="•"/>
            </a:pPr>
            <a:endParaRPr lang="en-GB" sz="2400" dirty="0">
              <a:latin typeface="Kozuka Gothic Pro R" pitchFamily="34" charset="-128"/>
              <a:ea typeface="Kozuka Gothic Pro R" pitchFamily="34" charset="-128"/>
            </a:endParaRPr>
          </a:p>
          <a:p>
            <a:pPr marL="342900" indent="-342900">
              <a:buClr>
                <a:srgbClr val="339933"/>
              </a:buClr>
              <a:buFont typeface="Arial" panose="020B0604020202020204" pitchFamily="34" charset="0"/>
              <a:buChar char="•"/>
            </a:pPr>
            <a:r>
              <a:rPr lang="en-GB" sz="2400" dirty="0">
                <a:latin typeface="Kozuka Gothic Pro R" pitchFamily="34" charset="-128"/>
                <a:ea typeface="Kozuka Gothic Pro R" pitchFamily="34" charset="-128"/>
              </a:rPr>
              <a:t>Around your character, draw or write all the things they do to stay healthy. </a:t>
            </a:r>
            <a:endParaRPr lang="en-GB" sz="2800" dirty="0"/>
          </a:p>
          <a:p>
            <a:pPr marL="285750" indent="-285750">
              <a:buFont typeface="Arial" panose="020B0604020202020204" pitchFamily="34" charset="0"/>
              <a:buChar char="•"/>
            </a:pPr>
            <a:endParaRPr lang="en-GB" dirty="0"/>
          </a:p>
        </p:txBody>
      </p:sp>
      <p:pic>
        <p:nvPicPr>
          <p:cNvPr id="12" name="Picture 11" descr="A drawing of a person&#10;&#10;Description automatically generated">
            <a:extLst>
              <a:ext uri="{FF2B5EF4-FFF2-40B4-BE49-F238E27FC236}">
                <a16:creationId xmlns:a16="http://schemas.microsoft.com/office/drawing/2014/main" id="{248B15BD-92A5-4F8B-A38A-ACCE561EBC7F}"/>
              </a:ext>
            </a:extLst>
          </p:cNvPr>
          <p:cNvPicPr/>
          <p:nvPr/>
        </p:nvPicPr>
        <p:blipFill rotWithShape="1">
          <a:blip r:embed="rId4">
            <a:extLst>
              <a:ext uri="{28A0092B-C50C-407E-A947-70E740481C1C}">
                <a14:useLocalDpi xmlns:a14="http://schemas.microsoft.com/office/drawing/2010/main" val="0"/>
              </a:ext>
            </a:extLst>
          </a:blip>
          <a:srcRect l="7732" t="4354" r="6160" b="4592"/>
          <a:stretch/>
        </p:blipFill>
        <p:spPr bwMode="auto">
          <a:xfrm>
            <a:off x="6660232" y="2708920"/>
            <a:ext cx="2016224" cy="30910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260386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8</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a:solidFill>
                  <a:schemeClr val="bg1">
                    <a:lumMod val="95000"/>
                  </a:schemeClr>
                </a:solidFill>
              </a:rPr>
              <a:t>©Kimberley Evans with The Japan Society</a:t>
            </a:r>
            <a:endParaRPr lang="en-GB" dirty="0">
              <a:solidFill>
                <a:schemeClr val="bg1">
                  <a:lumMod val="95000"/>
                </a:schemeClr>
              </a:solidFill>
            </a:endParaRPr>
          </a:p>
        </p:txBody>
      </p:sp>
      <p:sp>
        <p:nvSpPr>
          <p:cNvPr id="11" name="TextBox 10"/>
          <p:cNvSpPr txBox="1"/>
          <p:nvPr/>
        </p:nvSpPr>
        <p:spPr>
          <a:xfrm>
            <a:off x="433408" y="528696"/>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Diamond 9 Activity</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452320" y="548680"/>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sp>
        <p:nvSpPr>
          <p:cNvPr id="5" name="TextBox 4">
            <a:extLst>
              <a:ext uri="{FF2B5EF4-FFF2-40B4-BE49-F238E27FC236}">
                <a16:creationId xmlns:a16="http://schemas.microsoft.com/office/drawing/2014/main" id="{91CD738B-F197-4AB8-A617-4990E50F5CFC}"/>
              </a:ext>
            </a:extLst>
          </p:cNvPr>
          <p:cNvSpPr txBox="1"/>
          <p:nvPr/>
        </p:nvSpPr>
        <p:spPr>
          <a:xfrm>
            <a:off x="433408" y="1824719"/>
            <a:ext cx="6658872" cy="3785652"/>
          </a:xfrm>
          <a:prstGeom prst="rect">
            <a:avLst/>
          </a:prstGeom>
          <a:noFill/>
        </p:spPr>
        <p:txBody>
          <a:bodyPr wrap="square" rtlCol="0">
            <a:spAutoFit/>
          </a:bodyPr>
          <a:lstStyle/>
          <a:p>
            <a:pPr marL="342900" indent="-342900">
              <a:buClr>
                <a:srgbClr val="339933"/>
              </a:buClr>
              <a:buFont typeface="Arial" panose="020B0604020202020204" pitchFamily="34" charset="0"/>
              <a:buChar char="•"/>
            </a:pPr>
            <a:r>
              <a:rPr lang="en-GB" sz="2400" dirty="0">
                <a:latin typeface="Kozuka Gothic Pro R" pitchFamily="34" charset="-128"/>
                <a:ea typeface="Kozuka Gothic Pro R" pitchFamily="34" charset="-128"/>
              </a:rPr>
              <a:t>Complete the Diamond 9 activity in groups.</a:t>
            </a:r>
          </a:p>
          <a:p>
            <a:pPr marL="342900" indent="-342900">
              <a:buClr>
                <a:srgbClr val="339933"/>
              </a:buClr>
              <a:buFont typeface="Arial" panose="020B0604020202020204" pitchFamily="34" charset="0"/>
              <a:buChar char="•"/>
            </a:pPr>
            <a:endParaRPr lang="en-GB" sz="2400" dirty="0">
              <a:latin typeface="Kozuka Gothic Pro R" pitchFamily="34" charset="-128"/>
              <a:ea typeface="Kozuka Gothic Pro R" pitchFamily="34" charset="-128"/>
            </a:endParaRPr>
          </a:p>
          <a:p>
            <a:pPr marL="342900" indent="-342900">
              <a:buClr>
                <a:srgbClr val="339933"/>
              </a:buClr>
              <a:buFont typeface="Arial" panose="020B0604020202020204" pitchFamily="34" charset="0"/>
              <a:buChar char="•"/>
            </a:pPr>
            <a:r>
              <a:rPr lang="en-GB" sz="2400" dirty="0">
                <a:latin typeface="Kozuka Gothic Pro R" pitchFamily="34" charset="-128"/>
                <a:ea typeface="Kozuka Gothic Pro R" pitchFamily="34" charset="-128"/>
              </a:rPr>
              <a:t>The cards show different things we can do to keep ourselves healthy.</a:t>
            </a:r>
          </a:p>
          <a:p>
            <a:pPr marL="342900" indent="-342900">
              <a:buClr>
                <a:srgbClr val="339933"/>
              </a:buClr>
              <a:buFont typeface="Arial" panose="020B0604020202020204" pitchFamily="34" charset="0"/>
              <a:buChar char="•"/>
            </a:pPr>
            <a:endParaRPr lang="en-GB" sz="2400" dirty="0">
              <a:latin typeface="Kozuka Gothic Pro R" pitchFamily="34" charset="-128"/>
              <a:ea typeface="Kozuka Gothic Pro R" pitchFamily="34" charset="-128"/>
            </a:endParaRPr>
          </a:p>
          <a:p>
            <a:pPr marL="342900" indent="-342900">
              <a:buClr>
                <a:srgbClr val="339933"/>
              </a:buClr>
              <a:buFont typeface="Arial" panose="020B0604020202020204" pitchFamily="34" charset="0"/>
              <a:buChar char="•"/>
            </a:pPr>
            <a:r>
              <a:rPr lang="en-GB" sz="2400" dirty="0">
                <a:latin typeface="Kozuka Gothic Pro R" pitchFamily="34" charset="-128"/>
                <a:ea typeface="Kozuka Gothic Pro R" pitchFamily="34" charset="-128"/>
              </a:rPr>
              <a:t>Put the cards in order from the most important to the least important. </a:t>
            </a:r>
          </a:p>
          <a:p>
            <a:pPr marL="457200" indent="-457200">
              <a:buClr>
                <a:srgbClr val="339933"/>
              </a:buClr>
              <a:buFont typeface="Arial" panose="020B0604020202020204" pitchFamily="34" charset="0"/>
              <a:buChar char="•"/>
            </a:pPr>
            <a:endParaRPr lang="en-GB" sz="2400" dirty="0">
              <a:latin typeface="Kozuka Gothic Pro R" pitchFamily="34" charset="-128"/>
              <a:ea typeface="Kozuka Gothic Pro R" pitchFamily="34" charset="-128"/>
            </a:endParaRPr>
          </a:p>
          <a:p>
            <a:pPr marL="342900" indent="-342900">
              <a:buClr>
                <a:srgbClr val="339933"/>
              </a:buClr>
              <a:buFont typeface="Arial" panose="020B0604020202020204" pitchFamily="34" charset="0"/>
              <a:buChar char="•"/>
            </a:pPr>
            <a:r>
              <a:rPr lang="en-GB" sz="2400" dirty="0">
                <a:latin typeface="Kozuka Gothic Pro R" pitchFamily="34" charset="-128"/>
                <a:ea typeface="Kozuka Gothic Pro R" pitchFamily="34" charset="-128"/>
              </a:rPr>
              <a:t>Decide which card should be                      thrown away and why. </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06"/>
          <a:stretch/>
        </p:blipFill>
        <p:spPr bwMode="auto">
          <a:xfrm rot="780000">
            <a:off x="6042512" y="3772292"/>
            <a:ext cx="2622616" cy="184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653167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9</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2768" y="6356350"/>
            <a:ext cx="9033728" cy="365125"/>
          </a:xfrm>
        </p:spPr>
        <p:txBody>
          <a:bodyPr/>
          <a:lstStyle/>
          <a:p>
            <a:r>
              <a:rPr lang="en-GB">
                <a:solidFill>
                  <a:schemeClr val="bg1"/>
                </a:solidFill>
              </a:rPr>
              <a:t>©Kimberley Evans with The Japan Society</a:t>
            </a:r>
            <a:endParaRPr lang="en-GB" dirty="0">
              <a:solidFill>
                <a:schemeClr val="bg1"/>
              </a:solidFill>
            </a:endParaRPr>
          </a:p>
        </p:txBody>
      </p:sp>
      <p:sp>
        <p:nvSpPr>
          <p:cNvPr id="9" name="TextBox 8"/>
          <p:cNvSpPr txBox="1"/>
          <p:nvPr/>
        </p:nvSpPr>
        <p:spPr>
          <a:xfrm>
            <a:off x="611560" y="546990"/>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Reflection</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452320" y="548680"/>
            <a:ext cx="850900" cy="850900"/>
          </a:xfrm>
          <a:prstGeom prst="rect">
            <a:avLst/>
          </a:prstGeom>
        </p:spPr>
      </p:pic>
      <p:sp>
        <p:nvSpPr>
          <p:cNvPr id="16" name="TextBox 15">
            <a:extLst>
              <a:ext uri="{FF2B5EF4-FFF2-40B4-BE49-F238E27FC236}">
                <a16:creationId xmlns:a16="http://schemas.microsoft.com/office/drawing/2014/main" id="{16474927-24B9-40A5-A197-5A11CE34E9EE}"/>
              </a:ext>
            </a:extLst>
          </p:cNvPr>
          <p:cNvSpPr txBox="1"/>
          <p:nvPr/>
        </p:nvSpPr>
        <p:spPr>
          <a:xfrm>
            <a:off x="467544" y="1560951"/>
            <a:ext cx="5472608" cy="3416320"/>
          </a:xfrm>
          <a:prstGeom prst="rect">
            <a:avLst/>
          </a:prstGeom>
          <a:noFill/>
        </p:spPr>
        <p:txBody>
          <a:bodyPr wrap="square" rtlCol="0">
            <a:spAutoFit/>
          </a:bodyPr>
          <a:lstStyle/>
          <a:p>
            <a:pPr>
              <a:buClr>
                <a:srgbClr val="339933"/>
              </a:buClr>
            </a:pPr>
            <a:endParaRPr lang="en-GB" sz="2400" dirty="0">
              <a:latin typeface="Kozuka Gothic Pro R" pitchFamily="34" charset="-128"/>
              <a:ea typeface="Kozuka Gothic Pro R" pitchFamily="34" charset="-128"/>
            </a:endParaRPr>
          </a:p>
          <a:p>
            <a:pPr marL="457200" indent="-457200">
              <a:buClr>
                <a:srgbClr val="339933"/>
              </a:buClr>
              <a:buFont typeface="Arial" panose="020B0604020202020204" pitchFamily="34" charset="0"/>
              <a:buChar char="•"/>
            </a:pPr>
            <a:r>
              <a:rPr lang="en-GB" sz="2400" dirty="0">
                <a:latin typeface="Kozuka Gothic Pro R" pitchFamily="34" charset="-128"/>
                <a:ea typeface="Kozuka Gothic Pro R" pitchFamily="34" charset="-128"/>
              </a:rPr>
              <a:t>How important is physical activity?</a:t>
            </a:r>
          </a:p>
          <a:p>
            <a:pPr marL="457200" indent="-457200">
              <a:buClr>
                <a:srgbClr val="339933"/>
              </a:buClr>
              <a:buFont typeface="Arial" panose="020B0604020202020204" pitchFamily="34" charset="0"/>
              <a:buChar char="•"/>
            </a:pPr>
            <a:endParaRPr lang="en-GB" sz="2400" dirty="0">
              <a:latin typeface="Kozuka Gothic Pro R" pitchFamily="34" charset="-128"/>
              <a:ea typeface="Kozuka Gothic Pro R" pitchFamily="34" charset="-128"/>
            </a:endParaRPr>
          </a:p>
          <a:p>
            <a:pPr marL="457200" indent="-457200">
              <a:buClr>
                <a:srgbClr val="339933"/>
              </a:buClr>
              <a:buFont typeface="Arial" panose="020B0604020202020204" pitchFamily="34" charset="0"/>
              <a:buChar char="•"/>
            </a:pPr>
            <a:r>
              <a:rPr lang="en-GB" sz="2400" dirty="0">
                <a:latin typeface="Kozuka Gothic Pro R" pitchFamily="34" charset="-128"/>
                <a:ea typeface="Kozuka Gothic Pro R" pitchFamily="34" charset="-128"/>
              </a:rPr>
              <a:t>Do you get enough?</a:t>
            </a:r>
          </a:p>
          <a:p>
            <a:pPr>
              <a:buClr>
                <a:srgbClr val="339933"/>
              </a:buClr>
            </a:pPr>
            <a:endParaRPr lang="en-GB" sz="2400" dirty="0">
              <a:latin typeface="Kozuka Gothic Pro R" pitchFamily="34" charset="-128"/>
              <a:ea typeface="Kozuka Gothic Pro R" pitchFamily="34" charset="-128"/>
            </a:endParaRPr>
          </a:p>
          <a:p>
            <a:pPr marL="457200" indent="-457200">
              <a:buClr>
                <a:srgbClr val="339933"/>
              </a:buClr>
              <a:buFont typeface="Arial" panose="020B0604020202020204" pitchFamily="34" charset="0"/>
              <a:buChar char="•"/>
            </a:pPr>
            <a:r>
              <a:rPr lang="en-GB" sz="2400" dirty="0">
                <a:latin typeface="Kozuka Gothic Pro R" pitchFamily="34" charset="-128"/>
                <a:ea typeface="Kozuka Gothic Pro R" pitchFamily="34" charset="-128"/>
              </a:rPr>
              <a:t>How important is it for wellbeing?</a:t>
            </a:r>
          </a:p>
          <a:p>
            <a:pPr marL="342900" indent="-342900">
              <a:buClr>
                <a:srgbClr val="339933"/>
              </a:buClr>
              <a:buFont typeface="Arial" panose="020B0604020202020204" pitchFamily="34" charset="0"/>
              <a:buChar char="•"/>
            </a:pPr>
            <a:endParaRPr lang="en-GB" sz="2400" dirty="0">
              <a:latin typeface="Kozuka Gothic Pro R" pitchFamily="34" charset="-128"/>
              <a:ea typeface="Kozuka Gothic Pro R" pitchFamily="34" charset="-128"/>
            </a:endParaRPr>
          </a:p>
          <a:p>
            <a:pPr marL="457200" indent="-457200">
              <a:buClr>
                <a:srgbClr val="339933"/>
              </a:buClr>
              <a:buFont typeface="Arial" panose="020B0604020202020204" pitchFamily="34" charset="0"/>
              <a:buChar char="•"/>
            </a:pPr>
            <a:r>
              <a:rPr lang="en-GB" sz="2400" dirty="0">
                <a:latin typeface="Kozuka Gothic Pro R" pitchFamily="34" charset="-128"/>
                <a:ea typeface="Kozuka Gothic Pro R" pitchFamily="34" charset="-128"/>
              </a:rPr>
              <a:t>How might we be more active in the classroom?</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53484" r="2922"/>
          <a:stretch/>
        </p:blipFill>
        <p:spPr>
          <a:xfrm>
            <a:off x="5724128" y="3356992"/>
            <a:ext cx="3166963" cy="2799729"/>
          </a:xfrm>
          <a:prstGeom prst="rect">
            <a:avLst/>
          </a:prstGeom>
        </p:spPr>
      </p:pic>
    </p:spTree>
    <p:extLst>
      <p:ext uri="{BB962C8B-B14F-4D97-AF65-F5344CB8AC3E}">
        <p14:creationId xmlns:p14="http://schemas.microsoft.com/office/powerpoint/2010/main" val="2912765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 calcmode="lin" valueType="num">
                                      <p:cBhvr additive="base">
                                        <p:cTn id="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anim calcmode="lin" valueType="num">
                                      <p:cBhvr additive="base">
                                        <p:cTn id="13"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anim calcmode="lin" valueType="num">
                                      <p:cBhvr additive="base">
                                        <p:cTn id="19"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anim calcmode="lin" valueType="num">
                                      <p:cBhvr additive="base">
                                        <p:cTn id="25" dur="500" fill="hold"/>
                                        <p:tgtEl>
                                          <p:spTgt spid="1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2809</TotalTime>
  <Words>888</Words>
  <Application>Microsoft Macintosh PowerPoint</Application>
  <PresentationFormat>On-screen Show (4:3)</PresentationFormat>
  <Paragraphs>126</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Kozuka Gothic Pro B</vt:lpstr>
      <vt:lpstr>Kozuka Gothic Pro R</vt:lpstr>
      <vt:lpstr>Arial</vt:lpstr>
      <vt:lpstr>Calibri</vt:lpstr>
      <vt:lpstr>Kristen ITC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Microsoft Office User</cp:lastModifiedBy>
  <cp:revision>139</cp:revision>
  <dcterms:created xsi:type="dcterms:W3CDTF">2017-05-31T10:45:44Z</dcterms:created>
  <dcterms:modified xsi:type="dcterms:W3CDTF">2021-03-15T11:20:00Z</dcterms:modified>
</cp:coreProperties>
</file>