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25" r:id="rId3"/>
    <p:sldId id="331" r:id="rId4"/>
    <p:sldId id="328" r:id="rId5"/>
    <p:sldId id="332" r:id="rId6"/>
    <p:sldId id="333" r:id="rId7"/>
    <p:sldId id="343" r:id="rId8"/>
    <p:sldId id="334" r:id="rId9"/>
    <p:sldId id="344" r:id="rId10"/>
    <p:sldId id="336" r:id="rId11"/>
    <p:sldId id="337" r:id="rId12"/>
    <p:sldId id="319" r:id="rId13"/>
    <p:sldId id="338" r:id="rId14"/>
    <p:sldId id="339" r:id="rId15"/>
    <p:sldId id="340" r:id="rId16"/>
    <p:sldId id="341" r:id="rId17"/>
    <p:sldId id="342" r:id="rId18"/>
    <p:sldId id="34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cTUNfeaVBcz4PkXPqM9XQ==" hashData="cYX+pSK3/OgqI83ybSpRfQl5XLgrnopsMc2I48F06mJAGHu/ivhujEcFao6RooF6MWuOJa9aYDpeONTCQed/Gg=="/>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333"/>
    <a:srgbClr val="FF3399"/>
    <a:srgbClr val="339933"/>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9A4D4-C527-44AD-926D-FF801EDF61DE}" v="20" dt="2023-04-13T13:34:37.331"/>
    <p1510:client id="{3247BD65-32BA-45DD-AF97-EF7EC5A733A5}" v="3" dt="2023-04-13T14:42:37.096"/>
    <p1510:client id="{7F5B3844-F9D6-4B21-E10F-FC48B7FF202F}" v="26" dt="2023-04-13T11:57:56.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1356" autoAdjust="0"/>
  </p:normalViewPr>
  <p:slideViewPr>
    <p:cSldViewPr>
      <p:cViewPr varScale="1">
        <p:scale>
          <a:sx n="90" d="100"/>
          <a:sy n="90" d="100"/>
        </p:scale>
        <p:origin x="2628" y="84"/>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wksley" userId="f6a89a8e-ac0e-4741-8d0b-c5d70daaed70" providerId="ADAL" clId="{795B5D68-8E58-4C14-8511-6203D6104D74}"/>
    <pc:docChg chg="custSel modSld">
      <pc:chgData name="Lucy Hawksley" userId="f6a89a8e-ac0e-4741-8d0b-c5d70daaed70" providerId="ADAL" clId="{795B5D68-8E58-4C14-8511-6203D6104D74}" dt="2025-05-19T13:36:20.080" v="70" actId="20577"/>
      <pc:docMkLst>
        <pc:docMk/>
      </pc:docMkLst>
      <pc:sldChg chg="modSp mod">
        <pc:chgData name="Lucy Hawksley" userId="f6a89a8e-ac0e-4741-8d0b-c5d70daaed70" providerId="ADAL" clId="{795B5D68-8E58-4C14-8511-6203D6104D74}" dt="2025-05-19T11:44:19.999" v="3" actId="1076"/>
        <pc:sldMkLst>
          <pc:docMk/>
          <pc:sldMk cId="2823807347" sldId="344"/>
        </pc:sldMkLst>
        <pc:spChg chg="mod">
          <ac:chgData name="Lucy Hawksley" userId="f6a89a8e-ac0e-4741-8d0b-c5d70daaed70" providerId="ADAL" clId="{795B5D68-8E58-4C14-8511-6203D6104D74}" dt="2025-05-19T11:44:19.999" v="3" actId="1076"/>
          <ac:spMkLst>
            <pc:docMk/>
            <pc:sldMk cId="2823807347" sldId="344"/>
            <ac:spMk id="16" creationId="{65EA91C8-FC78-A3A0-DF99-5C41965E87B2}"/>
          </ac:spMkLst>
        </pc:spChg>
      </pc:sldChg>
      <pc:sldChg chg="addSp delSp modSp mod">
        <pc:chgData name="Lucy Hawksley" userId="f6a89a8e-ac0e-4741-8d0b-c5d70daaed70" providerId="ADAL" clId="{795B5D68-8E58-4C14-8511-6203D6104D74}" dt="2025-05-19T13:36:20.080" v="70" actId="20577"/>
        <pc:sldMkLst>
          <pc:docMk/>
          <pc:sldMk cId="216371515" sldId="345"/>
        </pc:sldMkLst>
        <pc:spChg chg="mod">
          <ac:chgData name="Lucy Hawksley" userId="f6a89a8e-ac0e-4741-8d0b-c5d70daaed70" providerId="ADAL" clId="{795B5D68-8E58-4C14-8511-6203D6104D74}" dt="2025-05-19T13:36:20.080" v="70" actId="20577"/>
          <ac:spMkLst>
            <pc:docMk/>
            <pc:sldMk cId="216371515" sldId="345"/>
            <ac:spMk id="24" creationId="{00000000-0000-0000-0000-000000000000}"/>
          </ac:spMkLst>
        </pc:spChg>
        <pc:spChg chg="mod">
          <ac:chgData name="Lucy Hawksley" userId="f6a89a8e-ac0e-4741-8d0b-c5d70daaed70" providerId="ADAL" clId="{795B5D68-8E58-4C14-8511-6203D6104D74}" dt="2025-05-19T13:30:11.713" v="43" actId="20577"/>
          <ac:spMkLst>
            <pc:docMk/>
            <pc:sldMk cId="216371515" sldId="345"/>
            <ac:spMk id="25" creationId="{00000000-0000-0000-0000-000000000000}"/>
          </ac:spMkLst>
        </pc:spChg>
        <pc:picChg chg="add mod">
          <ac:chgData name="Lucy Hawksley" userId="f6a89a8e-ac0e-4741-8d0b-c5d70daaed70" providerId="ADAL" clId="{795B5D68-8E58-4C14-8511-6203D6104D74}" dt="2025-05-19T13:30:00.018" v="5"/>
          <ac:picMkLst>
            <pc:docMk/>
            <pc:sldMk cId="216371515" sldId="345"/>
            <ac:picMk id="13" creationId="{7BF336D9-436D-4905-ABDF-D30E90C84BE8}"/>
          </ac:picMkLst>
        </pc:picChg>
        <pc:picChg chg="del">
          <ac:chgData name="Lucy Hawksley" userId="f6a89a8e-ac0e-4741-8d0b-c5d70daaed70" providerId="ADAL" clId="{795B5D68-8E58-4C14-8511-6203D6104D74}" dt="2025-05-19T13:29:57.789" v="4" actId="478"/>
          <ac:picMkLst>
            <pc:docMk/>
            <pc:sldMk cId="216371515" sldId="345"/>
            <ac:picMk id="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19/05/2025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ndex.php?curid=1028385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3.0?ref=openverse" TargetMode="External"/><Relationship Id="rId4" Type="http://schemas.openxmlformats.org/officeDocument/2006/relationships/hyperlink" Target="https://commons.wikimedia.org/wiki/User:Midori"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curid=1683537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eople/15622795@N0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Starter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our previous lesson we learned the names of Japan’s four main islands and capital city. Talk to your partner (TTYP): Can you still remember?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Reveal answers on IWB.</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today’s lesson we will learn about a landmark on the island of Honshu. It is symbol of Japan, it’s tallest mountain, an iconic and sacred volcano – Mount Fuji.</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68445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volcanoes form when tectonic plates, which are huge sections of the Earth’s crust, collide, rub, or move apart from each other. When the plates collide, magma is squeezed out through the Earth’s crust as lava, creating mountainous, volcanic regions. Because four different tectonic plates all meet at Japan, the Pacific, Philippine, Eurasian, and North American plates, this explains why Japan has so many volcanoes and why it has earthquakes so frequently.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Visit the American Museum of Natural History’s ‘Plates on the Move’ game (https://www.amnh.org/explore/ology/earth/plates-on-the-move2/game) to see a map of the world’s tectonic plates and highlight Japan’s location at the convergence of multiple plates. Click on the marker above Japan on the map to explore how plates are moving there. Students may notice that the North American plate isn’t labelled on the map.</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289675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Japan has over 100 active volcanoes, meaning 10% of the world’s active volcanoes are in Japan. If you include non active volcanoes, Japan has over 400 volcanoes.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some, like Mount Fuji, have not erupted in hundreds of years, some erupt frequently. </a:t>
            </a:r>
            <a:r>
              <a:rPr lang="en-GB" sz="1800" dirty="0">
                <a:effectLst/>
                <a:latin typeface="Kozuka Gothic Pro R" panose="020B0400000000000000" pitchFamily="34" charset="-128"/>
                <a:cs typeface="Times New Roman" panose="02020603050405020304" pitchFamily="18" charset="0"/>
              </a:rPr>
              <a:t>Japan’s most active volcano is Sakurajima in southern Kyushu and there are frequent eruptions of various sizes.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Kozuka Gothic Pro R"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See the short BBC </a:t>
            </a:r>
            <a:r>
              <a:rPr lang="en-GB" sz="1800" b="0" i="0" u="none" strike="noStrike" dirty="0" err="1">
                <a:solidFill>
                  <a:srgbClr val="000000"/>
                </a:solidFill>
                <a:effectLst/>
                <a:latin typeface="Calibri" panose="020F0502020204030204" pitchFamily="34" charset="0"/>
              </a:rPr>
              <a:t>newsround</a:t>
            </a:r>
            <a:r>
              <a:rPr lang="en-GB" sz="1800" b="0" i="0" u="none" strike="noStrike" dirty="0">
                <a:solidFill>
                  <a:srgbClr val="000000"/>
                </a:solidFill>
                <a:effectLst/>
                <a:latin typeface="Calibri" panose="020F0502020204030204" pitchFamily="34" charset="0"/>
              </a:rPr>
              <a:t> video and article about a Sakurajima eruption in July 2022.</a:t>
            </a:r>
          </a:p>
          <a:p>
            <a:pPr rtl="0">
              <a:spcBef>
                <a:spcPts val="0"/>
              </a:spcBef>
              <a:spcAft>
                <a:spcPts val="0"/>
              </a:spcAft>
            </a:pPr>
            <a:r>
              <a:rPr lang="en-GB" sz="1800" b="0" i="0" u="none" strike="noStrike" dirty="0">
                <a:solidFill>
                  <a:srgbClr val="000000"/>
                </a:solidFill>
                <a:effectLst/>
                <a:latin typeface="Calibri" panose="020F0502020204030204" pitchFamily="34" charset="0"/>
              </a:rPr>
              <a:t>https://www.bbc.co.uk/newsround/62289233</a:t>
            </a:r>
          </a:p>
          <a:p>
            <a:pPr rtl="0">
              <a:spcBef>
                <a:spcPts val="0"/>
              </a:spcBef>
              <a:spcAft>
                <a:spcPts val="0"/>
              </a:spcAft>
            </a:pPr>
            <a:endParaRPr lang="en-GB" sz="1800" b="0" i="0" u="none" strike="noStrike" dirty="0">
              <a:solidFill>
                <a:srgbClr val="000000"/>
              </a:solidFill>
              <a:effectLst/>
              <a:latin typeface="Calibri" panose="020F0502020204030204" pitchFamily="34" charset="0"/>
            </a:endParaRPr>
          </a:p>
          <a:p>
            <a:pPr rtl="0">
              <a:spcBef>
                <a:spcPts val="0"/>
              </a:spcBef>
              <a:spcAft>
                <a:spcPts val="0"/>
              </a:spcAft>
            </a:pPr>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9829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Task 2</a:t>
            </a:r>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The resources you need will depend on whether you want each child to build their own volcano or if you will ask them to work in small groups building larger volcanoes. For the former each child will need a 200ml bottle, while for the latter each group will need a 2l bottle. </a:t>
            </a:r>
          </a:p>
          <a:p>
            <a:endParaRPr lang="en-GB" dirty="0"/>
          </a:p>
          <a:p>
            <a:r>
              <a:rPr lang="en-GB" dirty="0"/>
              <a:t>Cut out a base from corrugated cardboard. This can be any shape, although a circle does lend itself well to recreating Mount Fuji. Sticky tape can be used instead of masking tape, but the papier-mâché might not attach itself so well.</a:t>
            </a:r>
          </a:p>
          <a:p>
            <a:endParaRPr lang="en-GB" dirty="0"/>
          </a:p>
          <a:p>
            <a:r>
              <a:rPr lang="en-GB" dirty="0"/>
              <a:t>The amount of bicarbonate of soda and vinegar you need for an effective eruption will depend on the size of the bottle used. Therefore, it is recommended to do a test run before doing the activity with your class in order to get the correct amount. As a guide, the correct measurements for a 200ml bottle are 1 tbsp bicarbonate of soda, 1 tbsp washing up liquid (with 2 tbsp water added), ½ cup vinegar and 1 tbsp red food colouring.</a:t>
            </a:r>
          </a:p>
        </p:txBody>
      </p:sp>
      <p:sp>
        <p:nvSpPr>
          <p:cNvPr id="4" name="Slide Number Placeholder 3"/>
          <p:cNvSpPr>
            <a:spLocks noGrp="1"/>
          </p:cNvSpPr>
          <p:nvPr>
            <p:ph type="sldNum" sz="quarter" idx="5"/>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335237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Start by taping the bottle to the centre of the cardboard base. Crumple the newspaper into balls and position around the bottle, using small bits of tape to hold in place. Once you have created the desired shape, apply strips of tape all over to hold secure.</a:t>
            </a:r>
          </a:p>
        </p:txBody>
      </p:sp>
      <p:sp>
        <p:nvSpPr>
          <p:cNvPr id="4" name="Slide Number Placeholder 3"/>
          <p:cNvSpPr>
            <a:spLocks noGrp="1"/>
          </p:cNvSpPr>
          <p:nvPr>
            <p:ph type="sldNum" sz="quarter" idx="5"/>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212783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Create your papier-mâché mixture by adding 1-part PVA to 2-parts water in a bowl. Prepare your newspaper by ripping into strips. Dip the paper strips into the glue mixture quickly (you don’t want them to get too wet!), and put on top of the volcano structure. Keep adding strips until the entire structure is covered with 2 or 3 layers of paper. Remember to not cover the mouth of the bottle! Once the entire structure is covered and there are no gaps, leave until fully dry.</a:t>
            </a:r>
          </a:p>
        </p:txBody>
      </p:sp>
      <p:sp>
        <p:nvSpPr>
          <p:cNvPr id="4" name="Slide Number Placeholder 3"/>
          <p:cNvSpPr>
            <a:spLocks noGrp="1"/>
          </p:cNvSpPr>
          <p:nvPr>
            <p:ph type="sldNum" sz="quarter" idx="5"/>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183544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Next, paint your volcano. Pupils can have free reign. You might want to show them some images of Mount Fuji and challenge them to recreate what they see. In these images the volcano was painted black with grey to add texture. Green and yellow paints were used around the base to suggest greenery, then dripped red and orange paint were used to resemble flowing lava. Once you have painted the volcano, leave it to dry.</a:t>
            </a:r>
          </a:p>
        </p:txBody>
      </p:sp>
      <p:sp>
        <p:nvSpPr>
          <p:cNvPr id="4" name="Slide Number Placeholder 3"/>
          <p:cNvSpPr>
            <a:spLocks noGrp="1"/>
          </p:cNvSpPr>
          <p:nvPr>
            <p:ph type="sldNum" sz="quarter" idx="5"/>
          </p:nvPr>
        </p:nvSpPr>
        <p:spPr/>
        <p:txBody>
          <a:bodyPr/>
          <a:lstStyle/>
          <a:p>
            <a:fld id="{9D1BBD79-A804-45E9-B8E3-9A16A3218D6A}" type="slidenum">
              <a:rPr lang="en-GB" smtClean="0"/>
              <a:t>16</a:t>
            </a:fld>
            <a:endParaRPr lang="en-GB"/>
          </a:p>
        </p:txBody>
      </p:sp>
    </p:spTree>
    <p:extLst>
      <p:ext uri="{BB962C8B-B14F-4D97-AF65-F5344CB8AC3E}">
        <p14:creationId xmlns:p14="http://schemas.microsoft.com/office/powerpoint/2010/main" val="281862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p>
          <a:p>
            <a:r>
              <a:rPr lang="en-GB" dirty="0"/>
              <a:t>Conduct the eruption somewhere easy to clean up, like outside on the playground. First, combine the bicarbonate of soda and washing up liquid in a small bowl, then add the water and mix thoroughly. Pour this mixture into the mouth of the bottle. In a small cup, mix together the vinegar and food colouring. Then, when ready, pour the vinegar mixture into the bottle. Wait for the eruption and watch how the lava flows. If the class has made several volcanoes, you may want to experiment with different amounts of bicarbonate and vinegar and see how this effects the volcano's eruption.</a:t>
            </a:r>
          </a:p>
          <a:p>
            <a:endParaRPr lang="en-GB" dirty="0"/>
          </a:p>
          <a:p>
            <a:r>
              <a:rPr lang="en-GB" dirty="0"/>
              <a:t>Ask pupils why they think the vinegar and bicarbonate of soda react in this way when they are mixed. Explain that we have created a chemical reaction by mixing an acid (vinegar) and an alkali (bicarbonate of soda). The vinegar causes the bicarbonate of soda to transform into water and carbon dioxide, a gas, which is released during the reaction to give the bubbling effect. The washing up liquid traps those bubbles so it flows over the volcano like real lava.</a:t>
            </a:r>
          </a:p>
        </p:txBody>
      </p:sp>
      <p:sp>
        <p:nvSpPr>
          <p:cNvPr id="4" name="Slide Number Placeholder 3"/>
          <p:cNvSpPr>
            <a:spLocks noGrp="1"/>
          </p:cNvSpPr>
          <p:nvPr>
            <p:ph type="sldNum" sz="quarter" idx="5"/>
          </p:nvPr>
        </p:nvSpPr>
        <p:spPr/>
        <p:txBody>
          <a:bodyPr/>
          <a:lstStyle/>
          <a:p>
            <a:fld id="{9D1BBD79-A804-45E9-B8E3-9A16A3218D6A}" type="slidenum">
              <a:rPr lang="en-GB" smtClean="0"/>
              <a:t>17</a:t>
            </a:fld>
            <a:endParaRPr lang="en-GB"/>
          </a:p>
        </p:txBody>
      </p:sp>
    </p:spTree>
    <p:extLst>
      <p:ext uri="{BB962C8B-B14F-4D97-AF65-F5344CB8AC3E}">
        <p14:creationId xmlns:p14="http://schemas.microsoft.com/office/powerpoint/2010/main" val="57775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18</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Teacher’s Notes</a:t>
            </a:r>
          </a:p>
          <a:p>
            <a:r>
              <a:rPr lang="en-GB" baseline="0" dirty="0"/>
              <a:t>Introduce the LO. Explain that physical geography is the study of the Earth’s natural features, such as rivers, mountains and oceans, etc. Mount Fuji is an important feature in Japan’s physical geography for what it tells us about the geography of Japan as a whole. It is also important culturally and spiritually in Japan, as we will discover.</a:t>
            </a: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Known as </a:t>
            </a:r>
            <a:r>
              <a:rPr lang="en-GB" i="0" dirty="0"/>
              <a:t>Fujisan or Fujiyama </a:t>
            </a:r>
            <a:r>
              <a:rPr lang="en-GB" dirty="0"/>
              <a:t>in Japanese, Mount Fuji is a volcano around 60 miles south-west of Tokyo. Even though it has not erupted in more than 300 years, it is still considered an active volcano. This is because it is in a region with lots of seismic activity. TTYP: What do you know about volcanoes? Allow pupils to share their knowledge with a partner, then ask for volunteers to feedback what they know.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a:hlinkClick r:id="rId3"/>
              </a:rPr>
              <a:t>File:Lake </a:t>
            </a:r>
            <a:r>
              <a:rPr lang="en-GB" dirty="0" err="1">
                <a:hlinkClick r:id="rId3"/>
              </a:rPr>
              <a:t>Kawaguchiko</a:t>
            </a:r>
            <a:r>
              <a:rPr lang="en-GB" dirty="0">
                <a:hlinkClick r:id="rId3"/>
              </a:rPr>
              <a:t> Sakura Mount Fuji 3.JPG</a:t>
            </a:r>
            <a:r>
              <a:rPr lang="en-GB" dirty="0"/>
              <a:t>" by </a:t>
            </a:r>
            <a:r>
              <a:rPr lang="en-GB" dirty="0">
                <a:hlinkClick r:id="rId4"/>
              </a:rPr>
              <a:t>Midori</a:t>
            </a:r>
            <a:r>
              <a:rPr lang="en-GB" dirty="0"/>
              <a:t> is licensed under </a:t>
            </a:r>
            <a:r>
              <a:rPr lang="en-GB" dirty="0">
                <a:hlinkClick r:id="rId5"/>
              </a:rPr>
              <a:t>CC BY 3.0</a:t>
            </a:r>
            <a:r>
              <a:rPr lang="en-GB" dirty="0"/>
              <a:t>. </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242971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baseline="0" dirty="0"/>
              <a:t>Teacher’s Notes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Mount Fuji is a sacred site for Japanese people - a place for pilgrimage, and a home for </a:t>
            </a:r>
            <a:r>
              <a:rPr lang="en-GB" sz="1800" i="1" dirty="0">
                <a:effectLst/>
                <a:latin typeface="Kozuka Gothic Pro R" panose="020B0400000000000000" pitchFamily="34" charset="-128"/>
                <a:cs typeface="Times New Roman" panose="02020603050405020304" pitchFamily="18" charset="0"/>
              </a:rPr>
              <a:t>kami</a:t>
            </a:r>
            <a:r>
              <a:rPr lang="en-GB" sz="1800" dirty="0">
                <a:effectLst/>
                <a:latin typeface="Kozuka Gothic Pro R" panose="020B0400000000000000" pitchFamily="34" charset="-128"/>
                <a:cs typeface="Times New Roman" panose="02020603050405020304" pitchFamily="18" charset="0"/>
              </a:rPr>
              <a:t> (the divine beings, sprits or forces of nature in the Shinto religion).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2800" dirty="0"/>
              <a:t>"</a:t>
            </a:r>
            <a:r>
              <a:rPr lang="en-GB" sz="2800" dirty="0">
                <a:hlinkClick r:id="rId3"/>
              </a:rPr>
              <a:t>File:“</a:t>
            </a:r>
            <a:r>
              <a:rPr lang="ja-JP" altLang="en-US" sz="2800" dirty="0">
                <a:hlinkClick r:id="rId3"/>
              </a:rPr>
              <a:t>しるこや茶屋” </a:t>
            </a:r>
            <a:r>
              <a:rPr lang="en-US" altLang="ja-JP" sz="2800" dirty="0">
                <a:hlinkClick r:id="rId3"/>
              </a:rPr>
              <a:t>-</a:t>
            </a:r>
            <a:r>
              <a:rPr lang="en-GB" sz="2800" dirty="0">
                <a:hlinkClick r:id="rId3"/>
              </a:rPr>
              <a:t>torii and Mt. Fuji 01.jpg</a:t>
            </a:r>
            <a:r>
              <a:rPr lang="en-GB" sz="2800" dirty="0"/>
              <a:t>" by </a:t>
            </a:r>
            <a:r>
              <a:rPr lang="en-GB" sz="2800" dirty="0">
                <a:hlinkClick r:id="rId4"/>
              </a:rPr>
              <a:t>Emran </a:t>
            </a:r>
            <a:r>
              <a:rPr lang="en-GB" sz="2800" dirty="0" err="1">
                <a:hlinkClick r:id="rId4"/>
              </a:rPr>
              <a:t>Kassim</a:t>
            </a:r>
            <a:r>
              <a:rPr lang="en-GB" sz="2800" dirty="0">
                <a:hlinkClick r:id="rId4"/>
              </a:rPr>
              <a:t> from Nagoya, Aichi, Japan</a:t>
            </a:r>
            <a:r>
              <a:rPr lang="en-GB" sz="2800" dirty="0"/>
              <a:t> is licensed under </a:t>
            </a:r>
            <a:r>
              <a:rPr lang="en-GB" sz="2800" dirty="0">
                <a:hlinkClick r:id="rId5"/>
              </a:rPr>
              <a:t>CC BY 2.0</a:t>
            </a:r>
            <a:r>
              <a:rPr lang="en-GB" sz="2800" dirty="0"/>
              <a:t>. )</a:t>
            </a:r>
          </a:p>
        </p:txBody>
      </p:sp>
      <p:sp>
        <p:nvSpPr>
          <p:cNvPr id="4" name="Slide Number Placeholder 3"/>
          <p:cNvSpPr>
            <a:spLocks noGrp="1"/>
          </p:cNvSpPr>
          <p:nvPr>
            <p:ph type="sldNum" sz="quarter" idx="5"/>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53136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baseline="0" dirty="0"/>
              <a:t>Teacher’s Notes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centuries, Mount Fuji has inspired Japanese artists and writers, being the subject of poems, epic sagas and paintings, such as the famous Views of Mount Fuji by Katsushika Hokusai. </a:t>
            </a:r>
          </a:p>
        </p:txBody>
      </p:sp>
      <p:sp>
        <p:nvSpPr>
          <p:cNvPr id="4" name="Slide Number Placeholder 3"/>
          <p:cNvSpPr>
            <a:spLocks noGrp="1"/>
          </p:cNvSpPr>
          <p:nvPr>
            <p:ph type="sldNum" sz="quarter" idx="5"/>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68138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Today, Mount Fuji and the surrounding area are popular destinations for hiking, camping and for people to enjoy being in the outdoors.</a:t>
            </a:r>
          </a:p>
          <a:p>
            <a:endParaRPr lang="en-GB" dirty="0"/>
          </a:p>
          <a:p>
            <a:r>
              <a:rPr lang="en-GB" dirty="0">
                <a:effectLst/>
              </a:rPr>
              <a:t>Photo by Felipe Alves from </a:t>
            </a:r>
            <a:r>
              <a:rPr lang="en-GB" dirty="0" err="1">
                <a:effectLst/>
              </a:rPr>
              <a:t>Pexels</a:t>
            </a:r>
            <a:r>
              <a:rPr lang="en-GB" dirty="0">
                <a:effectLst/>
              </a:rPr>
              <a:t>: https://www.pexels.com/photo/green-trees-near-body-of-water-4077937/</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72966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1</a:t>
            </a:r>
          </a:p>
          <a:p>
            <a:r>
              <a:rPr lang="en-GB" baseline="0" dirty="0"/>
              <a:t>Send pupils to their tables with a set of the above statements. Explain that they must discuss each statement in a small group to decide which statements you think are true and which are false.</a:t>
            </a:r>
          </a:p>
          <a:p>
            <a:endParaRPr lang="en-GB" baseline="0" dirty="0"/>
          </a:p>
          <a:p>
            <a:r>
              <a:rPr lang="en-GB" baseline="0" dirty="0"/>
              <a:t>Answers:</a:t>
            </a:r>
          </a:p>
          <a:p>
            <a:r>
              <a:rPr lang="en-GB" dirty="0"/>
              <a:t>True - As the mountain had religious importance and climbing it was a sacred practice, it was forbidden territory for women</a:t>
            </a:r>
            <a:r>
              <a:rPr lang="en-GB" dirty="0">
                <a:solidFill>
                  <a:srgbClr val="FF0000"/>
                </a:solidFill>
              </a:rPr>
              <a:t> </a:t>
            </a:r>
            <a:r>
              <a:rPr lang="en-GB" dirty="0">
                <a:solidFill>
                  <a:srgbClr val="FF0000"/>
                </a:solidFill>
                <a:highlight>
                  <a:srgbClr val="FFFF00"/>
                </a:highlight>
              </a:rPr>
              <a:t>until the government abolished those rules in 1872.</a:t>
            </a:r>
          </a:p>
          <a:p>
            <a:r>
              <a:rPr lang="en-GB" baseline="0" dirty="0"/>
              <a:t>True - </a:t>
            </a:r>
            <a:r>
              <a:rPr lang="en-GB" dirty="0"/>
              <a:t>Mount Fuji is made up of three separate volcanoes: </a:t>
            </a:r>
            <a:r>
              <a:rPr lang="en-GB" dirty="0" err="1"/>
              <a:t>Komitake</a:t>
            </a:r>
            <a:r>
              <a:rPr lang="en-GB" dirty="0"/>
              <a:t> at the bottom, </a:t>
            </a:r>
            <a:r>
              <a:rPr lang="en-GB" dirty="0" err="1"/>
              <a:t>Kofuji</a:t>
            </a:r>
            <a:r>
              <a:rPr lang="en-GB" dirty="0"/>
              <a:t> in the middle and Fuji, the youngest of the three, at the top.</a:t>
            </a:r>
          </a:p>
          <a:p>
            <a:r>
              <a:rPr lang="en-GB" baseline="0" dirty="0"/>
              <a:t>True – Although we don’t know his name, the first person to climb Mount Fuji is thought to have been a monk in 663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True – </a:t>
            </a:r>
            <a:r>
              <a:rPr lang="en-US" sz="1200" dirty="0">
                <a:solidFill>
                  <a:srgbClr val="33315F"/>
                </a:solidFill>
                <a:latin typeface="Twinkl" pitchFamily="2" charset="0"/>
              </a:rPr>
              <a:t>The most recent eruption was on December 16, 1707, just a few weeks after an earthquake caused huge destruction to the Japanese city of Osaka. The ash sent into the sky during the eruption was so thick that people in Tokyo had to use candles at midday.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15F"/>
                </a:solidFill>
                <a:latin typeface="Twinkl" pitchFamily="2" charset="0"/>
              </a:rPr>
              <a:t>True – </a:t>
            </a:r>
            <a:r>
              <a:rPr lang="en-GB" sz="1200" dirty="0">
                <a:solidFill>
                  <a:srgbClr val="33315F"/>
                </a:solidFill>
                <a:latin typeface="Twinkl" pitchFamily="2" charset="0"/>
              </a:rPr>
              <a:t>Most climbers </a:t>
            </a:r>
            <a:r>
              <a:rPr lang="en-GB" dirty="0"/>
              <a:t>reach the summit in 6 hours from one of the four trails which you can take. Food, drink, and rest spots can be found at different stations along each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15F"/>
                </a:solidFill>
                <a:latin typeface="Twinkl" pitchFamily="2" charset="0"/>
              </a:rPr>
              <a:t>True – Up to </a:t>
            </a:r>
            <a:r>
              <a:rPr lang="en-GB" dirty="0"/>
              <a:t>300,000 climbers attempt Mount Fuji every year, which is particularly incredible when you consider that it can only be accessed for just over two months of the year.</a:t>
            </a:r>
            <a:endParaRPr lang="en-US" sz="1200" dirty="0">
              <a:solidFill>
                <a:srgbClr val="33315F"/>
              </a:solidFill>
              <a:latin typeface="Twinkl" pitchFamily="2" charset="0"/>
            </a:endParaRPr>
          </a:p>
          <a:p>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357396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We know that Mount Fuji is a volcano. Let’s investigate what a volcano is and what Japan’s volcanoes tell us about its geography.</a:t>
            </a:r>
          </a:p>
          <a:p>
            <a:endParaRPr lang="en-GB" dirty="0"/>
          </a:p>
          <a:p>
            <a:r>
              <a:rPr lang="en-GB" dirty="0">
                <a:effectLst/>
              </a:rPr>
              <a:t>Photo by </a:t>
            </a:r>
            <a:r>
              <a:rPr lang="en-GB" dirty="0" err="1">
                <a:effectLst/>
              </a:rPr>
              <a:t>Tirachard</a:t>
            </a:r>
            <a:r>
              <a:rPr lang="en-GB" dirty="0">
                <a:effectLst/>
              </a:rPr>
              <a:t> </a:t>
            </a:r>
            <a:r>
              <a:rPr lang="en-GB" dirty="0" err="1">
                <a:effectLst/>
              </a:rPr>
              <a:t>Kumtanom</a:t>
            </a:r>
            <a:r>
              <a:rPr lang="en-GB" dirty="0">
                <a:effectLst/>
              </a:rPr>
              <a:t> from </a:t>
            </a:r>
            <a:r>
              <a:rPr lang="en-GB" dirty="0" err="1">
                <a:effectLst/>
              </a:rPr>
              <a:t>Pexels</a:t>
            </a:r>
            <a:r>
              <a:rPr lang="en-GB" dirty="0">
                <a:effectLst/>
              </a:rPr>
              <a:t>: https://www.pexels.com/photo/mountain-covered-by-snow-347145/</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152356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endParaRPr lang="en-GB" dirty="0"/>
          </a:p>
          <a:p>
            <a:r>
              <a:rPr lang="en-GB" dirty="0"/>
              <a:t>The earth is made up of three different layers: </a:t>
            </a:r>
            <a:r>
              <a:rPr lang="en-GB" b="1" dirty="0"/>
              <a:t>the crust, the mantle and the core</a:t>
            </a:r>
            <a:r>
              <a:rPr lang="en-GB" dirty="0"/>
              <a:t>. A volcano is a vent, or hole, in the crust that releases lava, rock fragments and gases from the mantle.</a:t>
            </a:r>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247322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4708"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50BFC-D795-464A-B662-F2841F9B2316}" type="datetime1">
              <a:rPr lang="en-GB" smtClean="0"/>
              <a:t>19/05/2025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DDD8B7-C1D7-4743-9470-4BD7F91F588B}" type="datetime1">
              <a:rPr lang="en-GB" smtClean="0"/>
              <a:t>19/05/2025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DC479E-654D-4746-B582-36E39430CA9D}" type="datetime1">
              <a:rPr lang="en-GB" smtClean="0"/>
              <a:t>19/05/2025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2ABD6A-B8B8-81D8-5187-8D9531D9A7F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4AE1CCD5-DD6A-5EB7-02A8-B5652C3ACD7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5E5A6D83-80F5-C1F3-4F3A-B1EDD1D309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BA009C8-D69C-38C1-F9C5-F2D82111587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00AA610F-284A-761A-54AF-EAFF7344FC27}"/>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DB1543BD-3E1E-2663-6EEE-00893C32340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C3D910A-6F1F-699A-E3BC-D6E7D9CB4D62}"/>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oter Placeholder 7">
            <a:extLst>
              <a:ext uri="{FF2B5EF4-FFF2-40B4-BE49-F238E27FC236}">
                <a16:creationId xmlns:a16="http://schemas.microsoft.com/office/drawing/2014/main" id="{161C9639-C08A-ECD4-C48F-1871401D5950}"/>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5" name="Picture 14">
            <a:extLst>
              <a:ext uri="{FF2B5EF4-FFF2-40B4-BE49-F238E27FC236}">
                <a16:creationId xmlns:a16="http://schemas.microsoft.com/office/drawing/2014/main" id="{A66602F6-922B-69DB-C263-A3C3EDCF87A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5400000">
            <a:off x="-88537" y="5298183"/>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7754640" y="1255371"/>
            <a:ext cx="2880320" cy="2980087"/>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51650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07953A-87A9-4662-A26A-87700B819D78}" type="datetime1">
              <a:rPr lang="en-GB" smtClean="0"/>
              <a:t>19/05/2025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D0B6E6-2075-4206-9DB9-C66C1CEE853F}" type="datetime1">
              <a:rPr lang="en-GB" smtClean="0"/>
              <a:t>19/05/2025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41F4AD8-CFF9-46C3-903E-9E7C140D6E90}" type="datetime1">
              <a:rPr lang="en-GB" smtClean="0"/>
              <a:t>19/05/2025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a:t>©Author in collaboration with The Japan Society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amnh.org/explore/ology/earth/plates-on-the-move2/game"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16B9B-9E2F-1C16-C0E6-B509F999D0BA}"/>
              </a:ext>
            </a:extLst>
          </p:cNvPr>
          <p:cNvSpPr/>
          <p:nvPr/>
        </p:nvSpPr>
        <p:spPr>
          <a:xfrm>
            <a:off x="-14808" y="6199607"/>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pic>
        <p:nvPicPr>
          <p:cNvPr id="12" name="Picture 11">
            <a:extLst>
              <a:ext uri="{FF2B5EF4-FFF2-40B4-BE49-F238E27FC236}">
                <a16:creationId xmlns:a16="http://schemas.microsoft.com/office/drawing/2014/main" id="{8EE82A84-B75A-0F7D-F219-F19850E17209}"/>
              </a:ext>
            </a:extLst>
          </p:cNvPr>
          <p:cNvPicPr>
            <a:picLocks noChangeAspect="1"/>
          </p:cNvPicPr>
          <p:nvPr/>
        </p:nvPicPr>
        <p:blipFill>
          <a:blip r:embed="rId3"/>
          <a:stretch>
            <a:fillRect/>
          </a:stretch>
        </p:blipFill>
        <p:spPr>
          <a:xfrm>
            <a:off x="1218015" y="136525"/>
            <a:ext cx="6230341" cy="6858000"/>
          </a:xfrm>
          <a:prstGeom prst="rect">
            <a:avLst/>
          </a:prstGeom>
        </p:spPr>
      </p:pic>
      <p:sp>
        <p:nvSpPr>
          <p:cNvPr id="6" name="TextBox 5">
            <a:extLst>
              <a:ext uri="{FF2B5EF4-FFF2-40B4-BE49-F238E27FC236}">
                <a16:creationId xmlns:a16="http://schemas.microsoft.com/office/drawing/2014/main" id="{716CC51E-45DB-D7DC-1B1A-BCE31E12532A}"/>
              </a:ext>
            </a:extLst>
          </p:cNvPr>
          <p:cNvSpPr txBox="1"/>
          <p:nvPr/>
        </p:nvSpPr>
        <p:spPr>
          <a:xfrm>
            <a:off x="4716016" y="364564"/>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Hokkaido</a:t>
            </a:r>
            <a:endParaRPr lang="en-GB" sz="2400" dirty="0">
              <a:latin typeface="Comic Sans MS" panose="030F0702030302020204" pitchFamily="66" charset="0"/>
            </a:endParaRPr>
          </a:p>
        </p:txBody>
      </p:sp>
      <p:sp>
        <p:nvSpPr>
          <p:cNvPr id="7" name="TextBox 6">
            <a:extLst>
              <a:ext uri="{FF2B5EF4-FFF2-40B4-BE49-F238E27FC236}">
                <a16:creationId xmlns:a16="http://schemas.microsoft.com/office/drawing/2014/main" id="{BC9D2496-91F4-4A56-3418-C3D1F508C3E5}"/>
              </a:ext>
            </a:extLst>
          </p:cNvPr>
          <p:cNvSpPr txBox="1"/>
          <p:nvPr/>
        </p:nvSpPr>
        <p:spPr>
          <a:xfrm>
            <a:off x="4572000" y="2237140"/>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Honshu</a:t>
            </a:r>
            <a:endParaRPr lang="en-GB" sz="2400" dirty="0">
              <a:latin typeface="Comic Sans MS" panose="030F0702030302020204" pitchFamily="66" charset="0"/>
            </a:endParaRPr>
          </a:p>
        </p:txBody>
      </p:sp>
      <p:sp>
        <p:nvSpPr>
          <p:cNvPr id="9" name="TextBox 8">
            <a:extLst>
              <a:ext uri="{FF2B5EF4-FFF2-40B4-BE49-F238E27FC236}">
                <a16:creationId xmlns:a16="http://schemas.microsoft.com/office/drawing/2014/main" id="{0EFEA7B9-6A4F-55DB-7465-0B6BFC0C07A7}"/>
              </a:ext>
            </a:extLst>
          </p:cNvPr>
          <p:cNvSpPr txBox="1"/>
          <p:nvPr/>
        </p:nvSpPr>
        <p:spPr>
          <a:xfrm>
            <a:off x="3857531" y="4424975"/>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Shikoku</a:t>
            </a:r>
            <a:endParaRPr lang="en-GB" sz="2400" dirty="0">
              <a:latin typeface="Comic Sans MS" panose="030F0702030302020204" pitchFamily="66" charset="0"/>
            </a:endParaRPr>
          </a:p>
        </p:txBody>
      </p:sp>
      <p:sp>
        <p:nvSpPr>
          <p:cNvPr id="10" name="TextBox 9">
            <a:extLst>
              <a:ext uri="{FF2B5EF4-FFF2-40B4-BE49-F238E27FC236}">
                <a16:creationId xmlns:a16="http://schemas.microsoft.com/office/drawing/2014/main" id="{81573586-8563-6DDB-FB18-87CE04DD252C}"/>
              </a:ext>
            </a:extLst>
          </p:cNvPr>
          <p:cNvSpPr txBox="1"/>
          <p:nvPr/>
        </p:nvSpPr>
        <p:spPr>
          <a:xfrm>
            <a:off x="1835696" y="4640976"/>
            <a:ext cx="1955439" cy="461665"/>
          </a:xfrm>
          <a:prstGeom prst="rect">
            <a:avLst/>
          </a:prstGeom>
          <a:noFill/>
        </p:spPr>
        <p:txBody>
          <a:bodyPr wrap="square">
            <a:spAutoFit/>
          </a:bodyPr>
          <a:lstStyle/>
          <a:p>
            <a:r>
              <a:rPr lang="en-GB" sz="2400" b="1" dirty="0">
                <a:latin typeface="Comic Sans MS" panose="030F0702030302020204" pitchFamily="66" charset="0"/>
                <a:ea typeface="Kozuka Gothic Pro B" pitchFamily="34" charset="-128"/>
              </a:rPr>
              <a:t>Kyushu</a:t>
            </a:r>
            <a:endParaRPr lang="en-GB" sz="2400" dirty="0">
              <a:latin typeface="Comic Sans MS" panose="030F0702030302020204" pitchFamily="66" charset="0"/>
            </a:endParaRPr>
          </a:p>
        </p:txBody>
      </p:sp>
      <p:grpSp>
        <p:nvGrpSpPr>
          <p:cNvPr id="13" name="Group 12">
            <a:extLst>
              <a:ext uri="{FF2B5EF4-FFF2-40B4-BE49-F238E27FC236}">
                <a16:creationId xmlns:a16="http://schemas.microsoft.com/office/drawing/2014/main" id="{621C6EF3-91E7-2CD2-4AEB-095D6ACEC6EE}"/>
              </a:ext>
            </a:extLst>
          </p:cNvPr>
          <p:cNvGrpSpPr/>
          <p:nvPr/>
        </p:nvGrpSpPr>
        <p:grpSpPr>
          <a:xfrm>
            <a:off x="5508104" y="3501008"/>
            <a:ext cx="1519463" cy="569995"/>
            <a:chOff x="5508104" y="3501008"/>
            <a:chExt cx="1519463" cy="569995"/>
          </a:xfrm>
        </p:grpSpPr>
        <p:sp>
          <p:nvSpPr>
            <p:cNvPr id="5" name="TextBox 4">
              <a:extLst>
                <a:ext uri="{FF2B5EF4-FFF2-40B4-BE49-F238E27FC236}">
                  <a16:creationId xmlns:a16="http://schemas.microsoft.com/office/drawing/2014/main" id="{A3BCC88A-13ED-1F7B-505E-257CD02906B6}"/>
                </a:ext>
              </a:extLst>
            </p:cNvPr>
            <p:cNvSpPr txBox="1"/>
            <p:nvPr/>
          </p:nvSpPr>
          <p:spPr>
            <a:xfrm>
              <a:off x="5659415" y="3547783"/>
              <a:ext cx="1368152" cy="523220"/>
            </a:xfrm>
            <a:prstGeom prst="rect">
              <a:avLst/>
            </a:prstGeom>
            <a:noFill/>
          </p:spPr>
          <p:txBody>
            <a:bodyPr wrap="square">
              <a:spAutoFit/>
            </a:bodyPr>
            <a:lstStyle/>
            <a:p>
              <a:r>
                <a:rPr lang="en-GB" sz="2800" b="1" dirty="0">
                  <a:latin typeface="Comic Sans MS" panose="030F0702030302020204" pitchFamily="66" charset="0"/>
                  <a:ea typeface="Kozuka Gothic Pro B" pitchFamily="34" charset="-128"/>
                </a:rPr>
                <a:t>Tokyo</a:t>
              </a:r>
              <a:endParaRPr lang="en-GB" sz="2800" dirty="0">
                <a:latin typeface="Comic Sans MS" panose="030F0702030302020204" pitchFamily="66" charset="0"/>
              </a:endParaRPr>
            </a:p>
          </p:txBody>
        </p:sp>
        <p:sp>
          <p:nvSpPr>
            <p:cNvPr id="11" name="Oval 10">
              <a:extLst>
                <a:ext uri="{FF2B5EF4-FFF2-40B4-BE49-F238E27FC236}">
                  <a16:creationId xmlns:a16="http://schemas.microsoft.com/office/drawing/2014/main" id="{B22D39B4-9094-3858-970B-2699DA038F62}"/>
                </a:ext>
              </a:extLst>
            </p:cNvPr>
            <p:cNvSpPr/>
            <p:nvPr/>
          </p:nvSpPr>
          <p:spPr>
            <a:xfrm>
              <a:off x="5508104" y="3501008"/>
              <a:ext cx="216024" cy="216024"/>
            </a:xfrm>
            <a:prstGeom prst="ellipse">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FE7FE03-04C7-87E3-DE92-1295AB1B7CEB}"/>
              </a:ext>
            </a:extLst>
          </p:cNvPr>
          <p:cNvGrpSpPr/>
          <p:nvPr/>
        </p:nvGrpSpPr>
        <p:grpSpPr>
          <a:xfrm>
            <a:off x="1221979" y="134920"/>
            <a:ext cx="6230341" cy="6858000"/>
            <a:chOff x="1221979" y="134920"/>
            <a:chExt cx="6230341" cy="6858000"/>
          </a:xfrm>
        </p:grpSpPr>
        <p:grpSp>
          <p:nvGrpSpPr>
            <p:cNvPr id="26" name="Group 25">
              <a:extLst>
                <a:ext uri="{FF2B5EF4-FFF2-40B4-BE49-F238E27FC236}">
                  <a16:creationId xmlns:a16="http://schemas.microsoft.com/office/drawing/2014/main" id="{619C86DA-D268-5C16-E75B-551F163E60D2}"/>
                </a:ext>
              </a:extLst>
            </p:cNvPr>
            <p:cNvGrpSpPr/>
            <p:nvPr/>
          </p:nvGrpSpPr>
          <p:grpSpPr>
            <a:xfrm>
              <a:off x="1221979" y="134920"/>
              <a:ext cx="6230341" cy="6858000"/>
              <a:chOff x="1187624" y="116632"/>
              <a:chExt cx="6230341" cy="6858000"/>
            </a:xfrm>
          </p:grpSpPr>
          <p:pic>
            <p:nvPicPr>
              <p:cNvPr id="22" name="Picture 21">
                <a:extLst>
                  <a:ext uri="{FF2B5EF4-FFF2-40B4-BE49-F238E27FC236}">
                    <a16:creationId xmlns:a16="http://schemas.microsoft.com/office/drawing/2014/main" id="{16758598-FBD4-ED20-3175-0D63DBA67D7F}"/>
                  </a:ext>
                </a:extLst>
              </p:cNvPr>
              <p:cNvPicPr>
                <a:picLocks noChangeAspect="1"/>
              </p:cNvPicPr>
              <p:nvPr/>
            </p:nvPicPr>
            <p:blipFill>
              <a:blip r:embed="rId3"/>
              <a:stretch>
                <a:fillRect/>
              </a:stretch>
            </p:blipFill>
            <p:spPr>
              <a:xfrm>
                <a:off x="1187624" y="116632"/>
                <a:ext cx="6230341" cy="6858000"/>
              </a:xfrm>
              <a:prstGeom prst="rect">
                <a:avLst/>
              </a:prstGeom>
            </p:spPr>
          </p:pic>
          <p:grpSp>
            <p:nvGrpSpPr>
              <p:cNvPr id="23" name="Group 22">
                <a:extLst>
                  <a:ext uri="{FF2B5EF4-FFF2-40B4-BE49-F238E27FC236}">
                    <a16:creationId xmlns:a16="http://schemas.microsoft.com/office/drawing/2014/main" id="{2E7F883E-3532-BD6F-461C-1DD19186F67E}"/>
                  </a:ext>
                </a:extLst>
              </p:cNvPr>
              <p:cNvGrpSpPr/>
              <p:nvPr/>
            </p:nvGrpSpPr>
            <p:grpSpPr>
              <a:xfrm>
                <a:off x="5477713" y="3481115"/>
                <a:ext cx="1519463" cy="569995"/>
                <a:chOff x="5508104" y="3501008"/>
                <a:chExt cx="1519463" cy="569995"/>
              </a:xfrm>
            </p:grpSpPr>
            <p:sp>
              <p:nvSpPr>
                <p:cNvPr id="24" name="TextBox 23">
                  <a:extLst>
                    <a:ext uri="{FF2B5EF4-FFF2-40B4-BE49-F238E27FC236}">
                      <a16:creationId xmlns:a16="http://schemas.microsoft.com/office/drawing/2014/main" id="{E576D6DC-4055-622A-3FF8-4F872AFA410B}"/>
                    </a:ext>
                  </a:extLst>
                </p:cNvPr>
                <p:cNvSpPr txBox="1"/>
                <p:nvPr/>
              </p:nvSpPr>
              <p:spPr>
                <a:xfrm>
                  <a:off x="5659415" y="3547783"/>
                  <a:ext cx="1368152" cy="523220"/>
                </a:xfrm>
                <a:prstGeom prst="rect">
                  <a:avLst/>
                </a:prstGeom>
                <a:noFill/>
              </p:spPr>
              <p:txBody>
                <a:bodyPr wrap="square">
                  <a:spAutoFit/>
                </a:bodyPr>
                <a:lstStyle/>
                <a:p>
                  <a:r>
                    <a:rPr lang="en-GB" sz="2800" b="1" dirty="0">
                      <a:latin typeface="Comic Sans MS" panose="030F0702030302020204" pitchFamily="66" charset="0"/>
                      <a:ea typeface="Kozuka Gothic Pro B" pitchFamily="34" charset="-128"/>
                    </a:rPr>
                    <a:t>Tokyo</a:t>
                  </a:r>
                  <a:endParaRPr lang="en-GB" sz="2800" dirty="0">
                    <a:latin typeface="Comic Sans MS" panose="030F0702030302020204" pitchFamily="66" charset="0"/>
                  </a:endParaRPr>
                </a:p>
              </p:txBody>
            </p:sp>
            <p:sp>
              <p:nvSpPr>
                <p:cNvPr id="25" name="Oval 24">
                  <a:extLst>
                    <a:ext uri="{FF2B5EF4-FFF2-40B4-BE49-F238E27FC236}">
                      <a16:creationId xmlns:a16="http://schemas.microsoft.com/office/drawing/2014/main" id="{19ED81D2-51B0-2F6A-79F0-FBC1290E2008}"/>
                    </a:ext>
                  </a:extLst>
                </p:cNvPr>
                <p:cNvSpPr/>
                <p:nvPr/>
              </p:nvSpPr>
              <p:spPr>
                <a:xfrm>
                  <a:off x="5508104" y="3501008"/>
                  <a:ext cx="216024" cy="216024"/>
                </a:xfrm>
                <a:prstGeom prst="ellipse">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rapezoid 13">
              <a:extLst>
                <a:ext uri="{FF2B5EF4-FFF2-40B4-BE49-F238E27FC236}">
                  <a16:creationId xmlns:a16="http://schemas.microsoft.com/office/drawing/2014/main" id="{208063EB-C53F-495A-84ED-0DB2A8581D67}"/>
                </a:ext>
              </a:extLst>
            </p:cNvPr>
            <p:cNvSpPr/>
            <p:nvPr/>
          </p:nvSpPr>
          <p:spPr>
            <a:xfrm>
              <a:off x="5276186" y="3653280"/>
              <a:ext cx="138104" cy="1545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84EB558-92BB-967B-A5E5-9808BA398BFF}"/>
                </a:ext>
              </a:extLst>
            </p:cNvPr>
            <p:cNvSpPr txBox="1"/>
            <p:nvPr/>
          </p:nvSpPr>
          <p:spPr>
            <a:xfrm>
              <a:off x="3972747" y="3599927"/>
              <a:ext cx="1368152"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Mount Fuji</a:t>
              </a:r>
              <a:endParaRPr lang="en-GB" dirty="0"/>
            </a:p>
          </p:txBody>
        </p:sp>
      </p:grpSp>
    </p:spTree>
    <p:extLst>
      <p:ext uri="{BB962C8B-B14F-4D97-AF65-F5344CB8AC3E}">
        <p14:creationId xmlns:p14="http://schemas.microsoft.com/office/powerpoint/2010/main" val="34544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6" presetClass="emph" presetSubtype="0" fill="hold" nodeType="withEffect">
                                  <p:stCondLst>
                                    <p:cond delay="0"/>
                                  </p:stCondLst>
                                  <p:childTnLst>
                                    <p:animScale>
                                      <p:cBhvr>
                                        <p:cTn id="42" dur="2000" fill="hold"/>
                                        <p:tgtEl>
                                          <p:spTgt spid="27"/>
                                        </p:tgtEl>
                                      </p:cBhvr>
                                      <p:by x="150000" y="150000"/>
                                    </p:animScale>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68BAC3-4AFC-88FA-4524-5E6FB1E050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24581" y="31273"/>
            <a:ext cx="700391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2428F4-AA5D-D277-2934-3F623385194E}"/>
              </a:ext>
            </a:extLst>
          </p:cNvPr>
          <p:cNvSpPr txBox="1"/>
          <p:nvPr/>
        </p:nvSpPr>
        <p:spPr>
          <a:xfrm>
            <a:off x="7742421" y="5995727"/>
            <a:ext cx="1401579" cy="246221"/>
          </a:xfrm>
          <a:prstGeom prst="rect">
            <a:avLst/>
          </a:prstGeom>
          <a:noFill/>
        </p:spPr>
        <p:txBody>
          <a:bodyPr wrap="square">
            <a:spAutoFit/>
          </a:bodyPr>
          <a:lstStyle/>
          <a:p>
            <a:pPr rtl="0">
              <a:spcBef>
                <a:spcPts val="0"/>
              </a:spcBef>
              <a:spcAft>
                <a:spcPts val="0"/>
              </a:spcAft>
            </a:pPr>
            <a:r>
              <a:rPr lang="en-GB" sz="1000" b="0" i="0" u="none" strike="noStrike" dirty="0">
                <a:solidFill>
                  <a:srgbClr val="7F7F7F"/>
                </a:solidFill>
                <a:effectLst/>
                <a:latin typeface="Calibri" panose="020F0502020204030204" pitchFamily="34" charset="0"/>
              </a:rPr>
              <a:t>Image</a:t>
            </a:r>
            <a:r>
              <a:rPr lang="en-GB" sz="1000" b="0" i="1" u="none" strike="noStrike" dirty="0">
                <a:solidFill>
                  <a:srgbClr val="7F7F7F"/>
                </a:solidFill>
                <a:effectLst/>
                <a:latin typeface="Calibri" panose="020F0502020204030204" pitchFamily="34" charset="0"/>
              </a:rPr>
              <a:t>: William </a:t>
            </a:r>
            <a:r>
              <a:rPr lang="en-GB" sz="1000" b="0" i="1" u="none" strike="noStrike" dirty="0" err="1">
                <a:solidFill>
                  <a:srgbClr val="7F7F7F"/>
                </a:solidFill>
                <a:effectLst/>
                <a:latin typeface="Calibri" panose="020F0502020204030204" pitchFamily="34" charset="0"/>
              </a:rPr>
              <a:t>Crochot</a:t>
            </a:r>
            <a:endParaRPr lang="en-GB" sz="1000" dirty="0">
              <a:effectLst/>
            </a:endParaRPr>
          </a:p>
        </p:txBody>
      </p:sp>
      <p:sp>
        <p:nvSpPr>
          <p:cNvPr id="3" name="TextBox 2">
            <a:extLst>
              <a:ext uri="{FF2B5EF4-FFF2-40B4-BE49-F238E27FC236}">
                <a16:creationId xmlns:a16="http://schemas.microsoft.com/office/drawing/2014/main" id="{522F99C1-A112-F068-CB6A-678D69234F6C}"/>
              </a:ext>
            </a:extLst>
          </p:cNvPr>
          <p:cNvSpPr txBox="1"/>
          <p:nvPr/>
        </p:nvSpPr>
        <p:spPr>
          <a:xfrm>
            <a:off x="10699348" y="1432367"/>
            <a:ext cx="2278765" cy="7595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7" name="Picture 7" descr="Map&#10;&#10;Description automatically generated">
            <a:extLst>
              <a:ext uri="{FF2B5EF4-FFF2-40B4-BE49-F238E27FC236}">
                <a16:creationId xmlns:a16="http://schemas.microsoft.com/office/drawing/2014/main" id="{565DC698-2C55-3702-6FA6-251D40050E65}"/>
              </a:ext>
            </a:extLst>
          </p:cNvPr>
          <p:cNvPicPr>
            <a:picLocks noChangeAspect="1"/>
          </p:cNvPicPr>
          <p:nvPr/>
        </p:nvPicPr>
        <p:blipFill>
          <a:blip r:embed="rId4"/>
          <a:stretch>
            <a:fillRect/>
          </a:stretch>
        </p:blipFill>
        <p:spPr>
          <a:xfrm>
            <a:off x="1841740" y="548680"/>
            <a:ext cx="5460520" cy="4581811"/>
          </a:xfrm>
          <a:prstGeom prst="rect">
            <a:avLst/>
          </a:prstGeom>
        </p:spPr>
      </p:pic>
      <p:sp>
        <p:nvSpPr>
          <p:cNvPr id="5" name="TextBox 4">
            <a:extLst>
              <a:ext uri="{FF2B5EF4-FFF2-40B4-BE49-F238E27FC236}">
                <a16:creationId xmlns:a16="http://schemas.microsoft.com/office/drawing/2014/main" id="{C2C1FD60-C760-920B-39C3-53ECB109357B}"/>
              </a:ext>
            </a:extLst>
          </p:cNvPr>
          <p:cNvSpPr txBox="1"/>
          <p:nvPr/>
        </p:nvSpPr>
        <p:spPr>
          <a:xfrm>
            <a:off x="1717139" y="5472507"/>
            <a:ext cx="6017840" cy="523220"/>
          </a:xfrm>
          <a:prstGeom prst="rect">
            <a:avLst/>
          </a:prstGeom>
          <a:noFill/>
        </p:spPr>
        <p:txBody>
          <a:bodyPr wrap="square" rtlCol="0">
            <a:spAutoFit/>
          </a:bodyPr>
          <a:lstStyle/>
          <a:p>
            <a:r>
              <a:rPr lang="en-GB" sz="2800" dirty="0">
                <a:latin typeface="Kristen ITC" panose="03050502040202030202" pitchFamily="66" charset="0"/>
                <a:hlinkClick r:id="rId5"/>
              </a:rPr>
              <a:t>Play the Move the Plates Game!</a:t>
            </a:r>
            <a:endParaRPr lang="en-GB" sz="2800" dirty="0">
              <a:latin typeface="Kristen ITC" panose="03050502040202030202" pitchFamily="66" charset="0"/>
            </a:endParaRPr>
          </a:p>
        </p:txBody>
      </p:sp>
    </p:spTree>
    <p:extLst>
      <p:ext uri="{BB962C8B-B14F-4D97-AF65-F5344CB8AC3E}">
        <p14:creationId xmlns:p14="http://schemas.microsoft.com/office/powerpoint/2010/main" val="35051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1B283F1-29B5-AC74-EB05-F031C32E4E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524" y="260648"/>
            <a:ext cx="8568952" cy="570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5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2153812" cy="707886"/>
          </a:xfrm>
          <a:prstGeom prst="rect">
            <a:avLst/>
          </a:prstGeom>
          <a:noFill/>
        </p:spPr>
        <p:txBody>
          <a:bodyPr wrap="square" rtlCol="0">
            <a:spAutoFit/>
          </a:bodyPr>
          <a:lstStyle/>
          <a:p>
            <a:pPr algn="ctr"/>
            <a:r>
              <a:rPr lang="en-GB" sz="4000" b="1" dirty="0">
                <a:solidFill>
                  <a:srgbClr val="FF0000"/>
                </a:solidFill>
                <a:latin typeface="Kristen ITC" panose="03050502040202030202" pitchFamily="66" charset="0"/>
                <a:ea typeface="Kozuka Gothic Pro B" pitchFamily="34" charset="-128"/>
              </a:rPr>
              <a:t>Task 2</a:t>
            </a:r>
          </a:p>
        </p:txBody>
      </p:sp>
      <p:sp>
        <p:nvSpPr>
          <p:cNvPr id="3" name="TextBox 2">
            <a:extLst>
              <a:ext uri="{FF2B5EF4-FFF2-40B4-BE49-F238E27FC236}">
                <a16:creationId xmlns:a16="http://schemas.microsoft.com/office/drawing/2014/main" id="{4D61E159-C0B1-4985-9820-CDE9E6284944}"/>
              </a:ext>
            </a:extLst>
          </p:cNvPr>
          <p:cNvSpPr txBox="1"/>
          <p:nvPr/>
        </p:nvSpPr>
        <p:spPr>
          <a:xfrm>
            <a:off x="395536" y="1772816"/>
            <a:ext cx="3056662" cy="1384995"/>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rPr>
              <a:t>Make an erupting papier-mâché volcano.</a:t>
            </a:r>
          </a:p>
        </p:txBody>
      </p:sp>
      <p:pic>
        <p:nvPicPr>
          <p:cNvPr id="2050" name="Picture 2" descr="12306259-14fd-4d7b-bcd2-43b679661c70@eurprd01">
            <a:extLst>
              <a:ext uri="{FF2B5EF4-FFF2-40B4-BE49-F238E27FC236}">
                <a16:creationId xmlns:a16="http://schemas.microsoft.com/office/drawing/2014/main" id="{5920137F-BEF7-4F5A-ACFC-00B50705AD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2585864" y="81076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50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887FF-6B3E-4C11-B334-249D67C15D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1920" y="831399"/>
            <a:ext cx="4752528" cy="4714875"/>
          </a:xfrm>
          <a:prstGeom prst="rect">
            <a:avLst/>
          </a:prstGeom>
        </p:spPr>
      </p:pic>
      <p:sp>
        <p:nvSpPr>
          <p:cNvPr id="2" name="Rectangle 1">
            <a:extLst>
              <a:ext uri="{FF2B5EF4-FFF2-40B4-BE49-F238E27FC236}">
                <a16:creationId xmlns:a16="http://schemas.microsoft.com/office/drawing/2014/main" id="{C2337793-BAE6-4A2C-901C-2E3AC2E300EC}"/>
              </a:ext>
            </a:extLst>
          </p:cNvPr>
          <p:cNvSpPr/>
          <p:nvPr/>
        </p:nvSpPr>
        <p:spPr>
          <a:xfrm>
            <a:off x="1043608" y="1052736"/>
            <a:ext cx="2464136" cy="4493538"/>
          </a:xfrm>
          <a:prstGeom prst="rect">
            <a:avLst/>
          </a:prstGeom>
        </p:spPr>
        <p:txBody>
          <a:bodyPr wrap="none">
            <a:spAutoFit/>
          </a:bodyPr>
          <a:lstStyle/>
          <a:p>
            <a:r>
              <a:rPr lang="en-GB" sz="2800" b="1" dirty="0">
                <a:solidFill>
                  <a:prstClr val="black"/>
                </a:solidFill>
                <a:latin typeface="Kozuka Gothic Pro B" panose="020B0800000000000000" pitchFamily="34" charset="-128"/>
                <a:ea typeface="Kozuka Gothic Pro B" panose="020B0800000000000000" pitchFamily="34" charset="-128"/>
                <a:cs typeface="Calibri" panose="020F0502020204030204" pitchFamily="34" charset="0"/>
              </a:rPr>
              <a:t>Resources</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Cardboard base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Plastic bottle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Newspaper</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PVA glue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Scissors</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Masking tape</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Paint and brushes</a:t>
            </a:r>
          </a:p>
          <a:p>
            <a:endPar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endParaRP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Bicarbonate of soda</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Vinegar</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Washing up liquid</a:t>
            </a:r>
          </a:p>
          <a:p>
            <a:r>
              <a:rPr lang="en-GB" sz="2000" dirty="0">
                <a:solidFill>
                  <a:prstClr val="black"/>
                </a:solidFill>
                <a:latin typeface="Kozuka Gothic Pro R" panose="020B0400000000000000" pitchFamily="34" charset="-128"/>
                <a:ea typeface="Kozuka Gothic Pro R" panose="020B0400000000000000" pitchFamily="34" charset="-128"/>
                <a:cs typeface="Calibri" panose="020F0502020204030204" pitchFamily="34" charset="0"/>
              </a:rPr>
              <a:t>Red food colouring</a:t>
            </a:r>
          </a:p>
          <a:p>
            <a:endParaRPr lang="en-GB" dirty="0"/>
          </a:p>
        </p:txBody>
      </p:sp>
    </p:spTree>
    <p:extLst>
      <p:ext uri="{BB962C8B-B14F-4D97-AF65-F5344CB8AC3E}">
        <p14:creationId xmlns:p14="http://schemas.microsoft.com/office/powerpoint/2010/main" val="31485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87D15-4CA8-4DDA-8837-6218EB887A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96" y="1196752"/>
            <a:ext cx="4153304" cy="3114978"/>
          </a:xfrm>
          <a:prstGeom prst="rect">
            <a:avLst/>
          </a:prstGeom>
        </p:spPr>
      </p:pic>
      <p:pic>
        <p:nvPicPr>
          <p:cNvPr id="5" name="Picture 4">
            <a:extLst>
              <a:ext uri="{FF2B5EF4-FFF2-40B4-BE49-F238E27FC236}">
                <a16:creationId xmlns:a16="http://schemas.microsoft.com/office/drawing/2014/main" id="{51E4014E-8162-47B5-B2E9-98AF85157C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008" y="1196752"/>
            <a:ext cx="4153304" cy="3114978"/>
          </a:xfrm>
          <a:prstGeom prst="rect">
            <a:avLst/>
          </a:prstGeom>
        </p:spPr>
      </p:pic>
      <p:pic>
        <p:nvPicPr>
          <p:cNvPr id="7" name="Picture 6">
            <a:extLst>
              <a:ext uri="{FF2B5EF4-FFF2-40B4-BE49-F238E27FC236}">
                <a16:creationId xmlns:a16="http://schemas.microsoft.com/office/drawing/2014/main" id="{09D786CA-BA9D-42BC-B1FD-8753A7B831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578" y="260648"/>
            <a:ext cx="7584843" cy="5688632"/>
          </a:xfrm>
          <a:prstGeom prst="rect">
            <a:avLst/>
          </a:prstGeom>
        </p:spPr>
      </p:pic>
    </p:spTree>
    <p:extLst>
      <p:ext uri="{BB962C8B-B14F-4D97-AF65-F5344CB8AC3E}">
        <p14:creationId xmlns:p14="http://schemas.microsoft.com/office/powerpoint/2010/main" val="2416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4E1F4-A7A2-48D3-AB23-08F2E69E8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052736"/>
            <a:ext cx="4197085" cy="3147814"/>
          </a:xfrm>
          <a:prstGeom prst="rect">
            <a:avLst/>
          </a:prstGeom>
        </p:spPr>
      </p:pic>
      <p:pic>
        <p:nvPicPr>
          <p:cNvPr id="7" name="Picture 6">
            <a:extLst>
              <a:ext uri="{FF2B5EF4-FFF2-40B4-BE49-F238E27FC236}">
                <a16:creationId xmlns:a16="http://schemas.microsoft.com/office/drawing/2014/main" id="{92ED4212-01A6-4C65-85E8-27AAC15147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3451" y="1052736"/>
            <a:ext cx="4197085" cy="3147814"/>
          </a:xfrm>
          <a:prstGeom prst="rect">
            <a:avLst/>
          </a:prstGeom>
        </p:spPr>
      </p:pic>
      <p:pic>
        <p:nvPicPr>
          <p:cNvPr id="3" name="Picture 2">
            <a:extLst>
              <a:ext uri="{FF2B5EF4-FFF2-40B4-BE49-F238E27FC236}">
                <a16:creationId xmlns:a16="http://schemas.microsoft.com/office/drawing/2014/main" id="{6F165BC4-C945-47BA-95F9-33A222AC63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187" y="332656"/>
            <a:ext cx="7526527" cy="5644895"/>
          </a:xfrm>
          <a:prstGeom prst="rect">
            <a:avLst/>
          </a:prstGeom>
        </p:spPr>
      </p:pic>
    </p:spTree>
    <p:extLst>
      <p:ext uri="{BB962C8B-B14F-4D97-AF65-F5344CB8AC3E}">
        <p14:creationId xmlns:p14="http://schemas.microsoft.com/office/powerpoint/2010/main" val="34664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9BE0A-8F84-498A-8A7F-62E667585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0112" y="836711"/>
            <a:ext cx="4459110" cy="3344333"/>
          </a:xfrm>
          <a:prstGeom prst="rect">
            <a:avLst/>
          </a:prstGeom>
        </p:spPr>
      </p:pic>
      <p:pic>
        <p:nvPicPr>
          <p:cNvPr id="5" name="Picture 4">
            <a:extLst>
              <a:ext uri="{FF2B5EF4-FFF2-40B4-BE49-F238E27FC236}">
                <a16:creationId xmlns:a16="http://schemas.microsoft.com/office/drawing/2014/main" id="{3F3B8B8E-716C-4BC1-8C28-F1A24B0571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75200" y="616290"/>
            <a:ext cx="3344331" cy="3785174"/>
          </a:xfrm>
          <a:prstGeom prst="rect">
            <a:avLst/>
          </a:prstGeom>
        </p:spPr>
      </p:pic>
      <p:pic>
        <p:nvPicPr>
          <p:cNvPr id="1026" name="Picture 2" descr="c2b4b97d-0e37-4355-a847-e54baad47ad5@eurprd01">
            <a:extLst>
              <a:ext uri="{FF2B5EF4-FFF2-40B4-BE49-F238E27FC236}">
                <a16:creationId xmlns:a16="http://schemas.microsoft.com/office/drawing/2014/main" id="{5935B76E-C298-4042-81DB-A57F92D4B79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1705380" y="130333"/>
            <a:ext cx="5733239" cy="604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D5B35-0896-4BE3-A438-F34C705C18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42197" y="736343"/>
            <a:ext cx="4198371" cy="3629737"/>
          </a:xfrm>
          <a:prstGeom prst="rect">
            <a:avLst/>
          </a:prstGeom>
        </p:spPr>
      </p:pic>
      <p:pic>
        <p:nvPicPr>
          <p:cNvPr id="2" name="mixkit-explosion-with-rocks-debris-1703">
            <a:hlinkClick r:id="" action="ppaction://media"/>
            <a:extLst>
              <a:ext uri="{FF2B5EF4-FFF2-40B4-BE49-F238E27FC236}">
                <a16:creationId xmlns:a16="http://schemas.microsoft.com/office/drawing/2014/main" id="{2B6578DD-C13F-443E-B21E-957A07F4B8EB}"/>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72200" y="2348880"/>
            <a:ext cx="609600" cy="609600"/>
          </a:xfrm>
          <a:prstGeom prst="rect">
            <a:avLst/>
          </a:prstGeom>
        </p:spPr>
      </p:pic>
      <p:pic>
        <p:nvPicPr>
          <p:cNvPr id="3074" name="Picture 2" descr="e14fe43f-9bf3-46ed-b97f-090a610de3b5@eurprd01">
            <a:extLst>
              <a:ext uri="{FF2B5EF4-FFF2-40B4-BE49-F238E27FC236}">
                <a16:creationId xmlns:a16="http://schemas.microsoft.com/office/drawing/2014/main" id="{5C0FB2F0-E8CC-48FA-9DB8-D1F80935346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rot="5400000">
            <a:off x="4386190" y="789477"/>
            <a:ext cx="4198370" cy="35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5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06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@TheJapanSociety</a:t>
            </a:r>
          </a:p>
        </p:txBody>
      </p:sp>
      <p:pic>
        <p:nvPicPr>
          <p:cNvPr id="10" name="Picture 9"/>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 Japan Society</a:t>
            </a: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pic>
        <p:nvPicPr>
          <p:cNvPr id="13" name="Picture 2">
            <a:extLst>
              <a:ext uri="{FF2B5EF4-FFF2-40B4-BE49-F238E27FC236}">
                <a16:creationId xmlns:a16="http://schemas.microsoft.com/office/drawing/2014/main" id="{7BF336D9-436D-4905-ABDF-D30E90C84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4662" y="5445143"/>
            <a:ext cx="360898"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1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559958" y="0"/>
            <a:ext cx="6787594" cy="6850264"/>
          </a:xfrm>
          <a:prstGeom prst="chord">
            <a:avLst>
              <a:gd name="adj1" fmla="val 5555484"/>
              <a:gd name="adj2" fmla="val 16047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7317" y="2611688"/>
            <a:ext cx="2880320" cy="1323439"/>
          </a:xfrm>
          <a:prstGeom prst="rect">
            <a:avLst/>
          </a:prstGeom>
          <a:noFill/>
        </p:spPr>
        <p:txBody>
          <a:bodyPr wrap="square" rtlCol="0">
            <a:spAutoFit/>
          </a:bodyPr>
          <a:lstStyle/>
          <a:p>
            <a:r>
              <a:rPr lang="en-GB" sz="4000"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a:t>
            </a:r>
          </a:p>
        </p:txBody>
      </p:sp>
      <p:sp>
        <p:nvSpPr>
          <p:cNvPr id="10" name="TextBox 9">
            <a:extLst>
              <a:ext uri="{FF2B5EF4-FFF2-40B4-BE49-F238E27FC236}">
                <a16:creationId xmlns:a16="http://schemas.microsoft.com/office/drawing/2014/main" id="{30114E21-2DDC-03D2-3158-4151CEF616FE}"/>
              </a:ext>
            </a:extLst>
          </p:cNvPr>
          <p:cNvSpPr txBox="1"/>
          <p:nvPr/>
        </p:nvSpPr>
        <p:spPr>
          <a:xfrm>
            <a:off x="3426295" y="2796353"/>
            <a:ext cx="5400600" cy="954107"/>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Explore the physical geography of Japan</a:t>
            </a:r>
          </a:p>
        </p:txBody>
      </p:sp>
    </p:spTree>
    <p:extLst>
      <p:ext uri="{BB962C8B-B14F-4D97-AF65-F5344CB8AC3E}">
        <p14:creationId xmlns:p14="http://schemas.microsoft.com/office/powerpoint/2010/main" val="33522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C2AE96-C41C-9CCA-5FB8-E1C99A740BE5}"/>
              </a:ext>
            </a:extLst>
          </p:cNvPr>
          <p:cNvGrpSpPr/>
          <p:nvPr/>
        </p:nvGrpSpPr>
        <p:grpSpPr>
          <a:xfrm>
            <a:off x="395536" y="260648"/>
            <a:ext cx="8460432" cy="5661439"/>
            <a:chOff x="395536" y="260648"/>
            <a:chExt cx="8460432" cy="5661439"/>
          </a:xfrm>
        </p:grpSpPr>
        <p:pic>
          <p:nvPicPr>
            <p:cNvPr id="10" name="Picture 9" descr="A snowy mountain behind a body of water&#10;&#10;Description automatically generated with medium confidence">
              <a:extLst>
                <a:ext uri="{FF2B5EF4-FFF2-40B4-BE49-F238E27FC236}">
                  <a16:creationId xmlns:a16="http://schemas.microsoft.com/office/drawing/2014/main" id="{A8CA7497-322A-179E-37A7-C30A10D872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60648"/>
              <a:ext cx="8460432" cy="5661439"/>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E6A3BAC8-D80F-AF43-34C8-D2A426E9E18D}"/>
                </a:ext>
              </a:extLst>
            </p:cNvPr>
            <p:cNvSpPr txBox="1"/>
            <p:nvPr/>
          </p:nvSpPr>
          <p:spPr>
            <a:xfrm>
              <a:off x="395536" y="5662647"/>
              <a:ext cx="1475656" cy="230832"/>
            </a:xfrm>
            <a:prstGeom prst="rect">
              <a:avLst/>
            </a:prstGeom>
            <a:noFill/>
          </p:spPr>
          <p:txBody>
            <a:bodyPr wrap="square" rtlCol="0">
              <a:spAutoFit/>
            </a:bodyPr>
            <a:lstStyle/>
            <a:p>
              <a:r>
                <a:rPr lang="en-GB" sz="900" dirty="0">
                  <a:solidFill>
                    <a:schemeClr val="bg1"/>
                  </a:solidFill>
                </a:rPr>
                <a:t>Midori, CC BY 3.0</a:t>
              </a:r>
            </a:p>
          </p:txBody>
        </p:sp>
      </p:grpSp>
    </p:spTree>
    <p:extLst>
      <p:ext uri="{BB962C8B-B14F-4D97-AF65-F5344CB8AC3E}">
        <p14:creationId xmlns:p14="http://schemas.microsoft.com/office/powerpoint/2010/main" val="75667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054C57-BF5C-C8BD-21F7-40F068B3B469}"/>
              </a:ext>
            </a:extLst>
          </p:cNvPr>
          <p:cNvGrpSpPr/>
          <p:nvPr/>
        </p:nvGrpSpPr>
        <p:grpSpPr>
          <a:xfrm>
            <a:off x="845840" y="260648"/>
            <a:ext cx="7452320" cy="5589240"/>
            <a:chOff x="845840" y="260648"/>
            <a:chExt cx="7452320" cy="5589240"/>
          </a:xfrm>
        </p:grpSpPr>
        <p:pic>
          <p:nvPicPr>
            <p:cNvPr id="12" name="Picture 11" descr="A picture containing sky, outdoor, overlooking, megalith&#10;&#10;Description automatically generated">
              <a:extLst>
                <a:ext uri="{FF2B5EF4-FFF2-40B4-BE49-F238E27FC236}">
                  <a16:creationId xmlns:a16="http://schemas.microsoft.com/office/drawing/2014/main" id="{21D028F7-9496-74D1-24B4-CED2A2A4B8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840" y="260648"/>
              <a:ext cx="7452320" cy="5589240"/>
            </a:xfrm>
            <a:prstGeom prst="rect">
              <a:avLst/>
            </a:prstGeom>
          </p:spPr>
        </p:pic>
        <p:sp>
          <p:nvSpPr>
            <p:cNvPr id="2" name="TextBox 1">
              <a:extLst>
                <a:ext uri="{FF2B5EF4-FFF2-40B4-BE49-F238E27FC236}">
                  <a16:creationId xmlns:a16="http://schemas.microsoft.com/office/drawing/2014/main" id="{3169E4BF-682C-B9AB-754D-1E205F2F016F}"/>
                </a:ext>
              </a:extLst>
            </p:cNvPr>
            <p:cNvSpPr txBox="1"/>
            <p:nvPr/>
          </p:nvSpPr>
          <p:spPr>
            <a:xfrm>
              <a:off x="845840" y="5596168"/>
              <a:ext cx="1512168" cy="230832"/>
            </a:xfrm>
            <a:prstGeom prst="rect">
              <a:avLst/>
            </a:prstGeom>
            <a:noFill/>
          </p:spPr>
          <p:txBody>
            <a:bodyPr wrap="square" rtlCol="0">
              <a:spAutoFit/>
            </a:bodyPr>
            <a:lstStyle/>
            <a:p>
              <a:r>
                <a:rPr lang="en-GB" sz="900" dirty="0">
                  <a:solidFill>
                    <a:schemeClr val="bg1"/>
                  </a:solidFill>
                </a:rPr>
                <a:t>Emran </a:t>
              </a:r>
              <a:r>
                <a:rPr lang="en-GB" sz="900" dirty="0" err="1">
                  <a:solidFill>
                    <a:schemeClr val="bg1"/>
                  </a:solidFill>
                </a:rPr>
                <a:t>Kassim</a:t>
              </a:r>
              <a:r>
                <a:rPr lang="en-GB" sz="900" dirty="0">
                  <a:solidFill>
                    <a:schemeClr val="bg1"/>
                  </a:solidFill>
                </a:rPr>
                <a:t> CC BY 2.0</a:t>
              </a:r>
            </a:p>
          </p:txBody>
        </p:sp>
      </p:grpSp>
    </p:spTree>
    <p:extLst>
      <p:ext uri="{BB962C8B-B14F-4D97-AF65-F5344CB8AC3E}">
        <p14:creationId xmlns:p14="http://schemas.microsoft.com/office/powerpoint/2010/main" val="154113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865ED6-07F5-4B45-E6F0-5126AA276F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2524" y="136525"/>
            <a:ext cx="4158952" cy="599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8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on a boat in a lake with a mountain in the background&#10;&#10;Description automatically generated with medium confidence">
            <a:extLst>
              <a:ext uri="{FF2B5EF4-FFF2-40B4-BE49-F238E27FC236}">
                <a16:creationId xmlns:a16="http://schemas.microsoft.com/office/drawing/2014/main" id="{DD21A482-5133-9C75-012B-B085EEA08F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3781" y="116632"/>
            <a:ext cx="3936437" cy="5904656"/>
          </a:xfrm>
          <a:prstGeom prst="rect">
            <a:avLst/>
          </a:prstGeom>
        </p:spPr>
      </p:pic>
    </p:spTree>
    <p:extLst>
      <p:ext uri="{BB962C8B-B14F-4D97-AF65-F5344CB8AC3E}">
        <p14:creationId xmlns:p14="http://schemas.microsoft.com/office/powerpoint/2010/main" val="62360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275BF0-B329-EAB3-4B52-DC80DF803B3A}"/>
              </a:ext>
            </a:extLst>
          </p:cNvPr>
          <p:cNvSpPr txBox="1"/>
          <p:nvPr/>
        </p:nvSpPr>
        <p:spPr>
          <a:xfrm>
            <a:off x="588572" y="2857173"/>
            <a:ext cx="8122865" cy="830997"/>
          </a:xfrm>
          <a:prstGeom prst="rect">
            <a:avLst/>
          </a:prstGeom>
          <a:noFill/>
          <a:ln w="31750">
            <a:solidFill>
              <a:schemeClr val="tx1"/>
            </a:solidFill>
          </a:ln>
        </p:spPr>
        <p:txBody>
          <a:bodyPr wrap="square" rtlCol="0">
            <a:spAutoFit/>
          </a:bodyPr>
          <a:lstStyle/>
          <a:p>
            <a:pPr algn="ctr"/>
            <a:r>
              <a:rPr lang="en-GB" sz="2400" dirty="0"/>
              <a:t>The first person who climbed Mount Fuji </a:t>
            </a:r>
          </a:p>
          <a:p>
            <a:pPr algn="ctr"/>
            <a:r>
              <a:rPr lang="en-GB" sz="2400" dirty="0"/>
              <a:t>was a monk around 1,350 years ago</a:t>
            </a:r>
            <a:r>
              <a:rPr lang="en-GB" sz="1950" dirty="0"/>
              <a:t>. </a:t>
            </a:r>
          </a:p>
        </p:txBody>
      </p:sp>
      <p:sp>
        <p:nvSpPr>
          <p:cNvPr id="8" name="TextBox 7">
            <a:extLst>
              <a:ext uri="{FF2B5EF4-FFF2-40B4-BE49-F238E27FC236}">
                <a16:creationId xmlns:a16="http://schemas.microsoft.com/office/drawing/2014/main" id="{11CD0273-207D-4D10-374B-071384BACD6F}"/>
              </a:ext>
            </a:extLst>
          </p:cNvPr>
          <p:cNvSpPr txBox="1"/>
          <p:nvPr/>
        </p:nvSpPr>
        <p:spPr>
          <a:xfrm>
            <a:off x="579150" y="5452110"/>
            <a:ext cx="8113443" cy="461665"/>
          </a:xfrm>
          <a:prstGeom prst="rect">
            <a:avLst/>
          </a:prstGeom>
          <a:noFill/>
          <a:ln w="31750">
            <a:solidFill>
              <a:schemeClr val="tx1"/>
            </a:solidFill>
          </a:ln>
        </p:spPr>
        <p:txBody>
          <a:bodyPr wrap="square" rtlCol="0">
            <a:spAutoFit/>
          </a:bodyPr>
          <a:lstStyle/>
          <a:p>
            <a:pPr algn="ctr"/>
            <a:r>
              <a:rPr lang="en-GB" sz="2400" dirty="0"/>
              <a:t>Mount Fuji is the most hiked mountain in the world. </a:t>
            </a:r>
          </a:p>
        </p:txBody>
      </p:sp>
      <p:sp>
        <p:nvSpPr>
          <p:cNvPr id="7" name="TextBox 6">
            <a:extLst>
              <a:ext uri="{FF2B5EF4-FFF2-40B4-BE49-F238E27FC236}">
                <a16:creationId xmlns:a16="http://schemas.microsoft.com/office/drawing/2014/main" id="{6336ED0E-6288-7466-DB7F-8E2A36AED7B4}"/>
              </a:ext>
            </a:extLst>
          </p:cNvPr>
          <p:cNvSpPr txBox="1"/>
          <p:nvPr/>
        </p:nvSpPr>
        <p:spPr>
          <a:xfrm>
            <a:off x="582329" y="4436842"/>
            <a:ext cx="8119686" cy="830997"/>
          </a:xfrm>
          <a:prstGeom prst="rect">
            <a:avLst/>
          </a:prstGeom>
          <a:noFill/>
          <a:ln w="31750">
            <a:solidFill>
              <a:schemeClr val="tx1"/>
            </a:solidFill>
          </a:ln>
        </p:spPr>
        <p:txBody>
          <a:bodyPr wrap="square" rtlCol="0">
            <a:spAutoFit/>
          </a:bodyPr>
          <a:lstStyle/>
          <a:p>
            <a:pPr algn="ctr"/>
            <a:r>
              <a:rPr lang="en-GB" sz="2400" dirty="0"/>
              <a:t>It takes an average of around 6 hours </a:t>
            </a:r>
          </a:p>
          <a:p>
            <a:pPr algn="ctr"/>
            <a:r>
              <a:rPr lang="en-GB" sz="2400" dirty="0"/>
              <a:t>to reach the summit of Mount Fuji. </a:t>
            </a:r>
          </a:p>
        </p:txBody>
      </p:sp>
      <p:sp>
        <p:nvSpPr>
          <p:cNvPr id="2" name="TextBox 1"/>
          <p:cNvSpPr txBox="1"/>
          <p:nvPr/>
        </p:nvSpPr>
        <p:spPr>
          <a:xfrm>
            <a:off x="-108520" y="151817"/>
            <a:ext cx="2153812" cy="707886"/>
          </a:xfrm>
          <a:prstGeom prst="rect">
            <a:avLst/>
          </a:prstGeom>
          <a:noFill/>
        </p:spPr>
        <p:txBody>
          <a:bodyPr wrap="square" rtlCol="0">
            <a:spAutoFit/>
          </a:bodyPr>
          <a:lstStyle/>
          <a:p>
            <a:pPr algn="ctr"/>
            <a:r>
              <a:rPr lang="en-GB" sz="4000" b="1" dirty="0">
                <a:latin typeface="Comic Sans MS" panose="030F0702030302020204" pitchFamily="66" charset="0"/>
                <a:ea typeface="Kozuka Gothic Pro B" pitchFamily="34" charset="-128"/>
                <a:cs typeface="Calibri" panose="020F0502020204030204" pitchFamily="34" charset="0"/>
              </a:rPr>
              <a:t>Task 1</a:t>
            </a:r>
          </a:p>
        </p:txBody>
      </p:sp>
      <p:sp>
        <p:nvSpPr>
          <p:cNvPr id="14" name="Rectangle 13">
            <a:extLst>
              <a:ext uri="{FF2B5EF4-FFF2-40B4-BE49-F238E27FC236}">
                <a16:creationId xmlns:a16="http://schemas.microsoft.com/office/drawing/2014/main" id="{CEBDE8B0-016C-1A92-E9E7-771139545EF7}"/>
              </a:ext>
            </a:extLst>
          </p:cNvPr>
          <p:cNvSpPr/>
          <p:nvPr/>
        </p:nvSpPr>
        <p:spPr>
          <a:xfrm>
            <a:off x="2254313" y="413536"/>
            <a:ext cx="4635373" cy="1107996"/>
          </a:xfrm>
          <a:prstGeom prst="rect">
            <a:avLst/>
          </a:prstGeom>
          <a:noFill/>
        </p:spPr>
        <p:txBody>
          <a:bodyPr wrap="none" lIns="91440" tIns="45720" rIns="91440" bIns="45720">
            <a:spAutoFit/>
          </a:bodyPr>
          <a:lstStyle/>
          <a:p>
            <a:pPr algn="ctr"/>
            <a:r>
              <a:rPr lang="en-GB" sz="6600" b="1" cap="none" spc="0" dirty="0">
                <a:ln w="22225">
                  <a:solidFill>
                    <a:schemeClr val="accent2"/>
                  </a:solidFill>
                  <a:prstDash val="solid"/>
                </a:ln>
                <a:solidFill>
                  <a:srgbClr val="00B050"/>
                </a:solidFill>
                <a:effectLst/>
              </a:rPr>
              <a:t>True</a:t>
            </a:r>
            <a:r>
              <a:rPr lang="en-GB" sz="6600" b="1" cap="none" spc="0" dirty="0">
                <a:ln w="22225">
                  <a:solidFill>
                    <a:schemeClr val="accent2"/>
                  </a:solidFill>
                  <a:prstDash val="solid"/>
                </a:ln>
                <a:solidFill>
                  <a:schemeClr val="accent2">
                    <a:lumMod val="40000"/>
                    <a:lumOff val="60000"/>
                  </a:schemeClr>
                </a:solidFill>
                <a:effectLst/>
              </a:rPr>
              <a:t> or </a:t>
            </a:r>
            <a:r>
              <a:rPr lang="en-GB" sz="6600" b="1" cap="none" spc="0" dirty="0">
                <a:ln w="22225">
                  <a:solidFill>
                    <a:schemeClr val="accent2"/>
                  </a:solidFill>
                  <a:prstDash val="solid"/>
                </a:ln>
                <a:solidFill>
                  <a:srgbClr val="FF0000"/>
                </a:solidFill>
                <a:effectLst/>
              </a:rPr>
              <a:t>False</a:t>
            </a:r>
          </a:p>
        </p:txBody>
      </p:sp>
      <p:sp>
        <p:nvSpPr>
          <p:cNvPr id="19" name="L-Shape 18">
            <a:extLst>
              <a:ext uri="{FF2B5EF4-FFF2-40B4-BE49-F238E27FC236}">
                <a16:creationId xmlns:a16="http://schemas.microsoft.com/office/drawing/2014/main" id="{09E7C086-AC86-B103-2A9E-89FA52907FC1}"/>
              </a:ext>
            </a:extLst>
          </p:cNvPr>
          <p:cNvSpPr/>
          <p:nvPr/>
        </p:nvSpPr>
        <p:spPr>
          <a:xfrm rot="18816195">
            <a:off x="7407625" y="3045160"/>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Shape 20">
            <a:extLst>
              <a:ext uri="{FF2B5EF4-FFF2-40B4-BE49-F238E27FC236}">
                <a16:creationId xmlns:a16="http://schemas.microsoft.com/office/drawing/2014/main" id="{184E1C15-F5C3-12CB-738D-F82276BD969F}"/>
              </a:ext>
            </a:extLst>
          </p:cNvPr>
          <p:cNvSpPr/>
          <p:nvPr/>
        </p:nvSpPr>
        <p:spPr>
          <a:xfrm rot="18816195">
            <a:off x="7070360" y="4631158"/>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Shape 22">
            <a:extLst>
              <a:ext uri="{FF2B5EF4-FFF2-40B4-BE49-F238E27FC236}">
                <a16:creationId xmlns:a16="http://schemas.microsoft.com/office/drawing/2014/main" id="{70A0D1A9-2E58-6679-1F9E-83C68C86B2EB}"/>
              </a:ext>
            </a:extLst>
          </p:cNvPr>
          <p:cNvSpPr/>
          <p:nvPr/>
        </p:nvSpPr>
        <p:spPr>
          <a:xfrm rot="18816195">
            <a:off x="8030053" y="5383364"/>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DDC865B-D757-BFC7-D0BF-7BE3D3F253E6}"/>
              </a:ext>
            </a:extLst>
          </p:cNvPr>
          <p:cNvSpPr txBox="1"/>
          <p:nvPr/>
        </p:nvSpPr>
        <p:spPr>
          <a:xfrm>
            <a:off x="588573" y="2227149"/>
            <a:ext cx="8122864" cy="461665"/>
          </a:xfrm>
          <a:prstGeom prst="rect">
            <a:avLst/>
          </a:prstGeom>
          <a:noFill/>
          <a:ln w="31750">
            <a:solidFill>
              <a:schemeClr val="tx1"/>
            </a:solidFill>
          </a:ln>
        </p:spPr>
        <p:txBody>
          <a:bodyPr wrap="square" rtlCol="0">
            <a:spAutoFit/>
          </a:bodyPr>
          <a:lstStyle/>
          <a:p>
            <a:pPr algn="ctr"/>
            <a:r>
              <a:rPr lang="en-GB" sz="2400" dirty="0"/>
              <a:t>Mount Fuji is actually three volcanoes in one. </a:t>
            </a:r>
          </a:p>
        </p:txBody>
      </p:sp>
      <p:sp>
        <p:nvSpPr>
          <p:cNvPr id="6" name="TextBox 5">
            <a:extLst>
              <a:ext uri="{FF2B5EF4-FFF2-40B4-BE49-F238E27FC236}">
                <a16:creationId xmlns:a16="http://schemas.microsoft.com/office/drawing/2014/main" id="{400ECD6C-80D1-E256-BCAF-BBA01A61952E}"/>
              </a:ext>
            </a:extLst>
          </p:cNvPr>
          <p:cNvSpPr txBox="1"/>
          <p:nvPr/>
        </p:nvSpPr>
        <p:spPr>
          <a:xfrm>
            <a:off x="579150" y="3847826"/>
            <a:ext cx="8122865" cy="457598"/>
          </a:xfrm>
          <a:prstGeom prst="rect">
            <a:avLst/>
          </a:prstGeom>
          <a:noFill/>
          <a:ln w="31750">
            <a:solidFill>
              <a:schemeClr val="tx1"/>
            </a:solidFill>
          </a:ln>
        </p:spPr>
        <p:txBody>
          <a:bodyPr wrap="square" rtlCol="0">
            <a:spAutoFit/>
          </a:bodyPr>
          <a:lstStyle/>
          <a:p>
            <a:pPr algn="ctr"/>
            <a:r>
              <a:rPr lang="en-GB" sz="2400" dirty="0"/>
              <a:t>Mount Fuji last erupted in 1707. </a:t>
            </a:r>
          </a:p>
        </p:txBody>
      </p:sp>
      <p:sp>
        <p:nvSpPr>
          <p:cNvPr id="3" name="TextBox 2">
            <a:extLst>
              <a:ext uri="{FF2B5EF4-FFF2-40B4-BE49-F238E27FC236}">
                <a16:creationId xmlns:a16="http://schemas.microsoft.com/office/drawing/2014/main" id="{9B7515F3-85F2-FC8A-788E-B5B5636ED41A}"/>
              </a:ext>
            </a:extLst>
          </p:cNvPr>
          <p:cNvSpPr txBox="1"/>
          <p:nvPr/>
        </p:nvSpPr>
        <p:spPr>
          <a:xfrm>
            <a:off x="588572" y="1549358"/>
            <a:ext cx="8122865" cy="461665"/>
          </a:xfrm>
          <a:prstGeom prst="rect">
            <a:avLst/>
          </a:prstGeom>
          <a:noFill/>
          <a:ln w="31750">
            <a:solidFill>
              <a:schemeClr val="tx1"/>
            </a:solidFill>
          </a:ln>
        </p:spPr>
        <p:txBody>
          <a:bodyPr wrap="square" rtlCol="0">
            <a:spAutoFit/>
          </a:bodyPr>
          <a:lstStyle/>
          <a:p>
            <a:pPr algn="ctr"/>
            <a:r>
              <a:rPr lang="en-GB" sz="2400" dirty="0"/>
              <a:t>Women were forbidden to climb Mount Fuji in the past. </a:t>
            </a:r>
          </a:p>
        </p:txBody>
      </p:sp>
      <p:sp>
        <p:nvSpPr>
          <p:cNvPr id="18" name="L-Shape 17">
            <a:extLst>
              <a:ext uri="{FF2B5EF4-FFF2-40B4-BE49-F238E27FC236}">
                <a16:creationId xmlns:a16="http://schemas.microsoft.com/office/drawing/2014/main" id="{E4673A67-62F0-50D9-7CB5-D245C2CDB3D8}"/>
              </a:ext>
            </a:extLst>
          </p:cNvPr>
          <p:cNvSpPr/>
          <p:nvPr/>
        </p:nvSpPr>
        <p:spPr>
          <a:xfrm rot="18816195">
            <a:off x="7489933" y="2154299"/>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a:extLst>
              <a:ext uri="{FF2B5EF4-FFF2-40B4-BE49-F238E27FC236}">
                <a16:creationId xmlns:a16="http://schemas.microsoft.com/office/drawing/2014/main" id="{0A7988C4-740C-525B-38B9-D5AF07B3F411}"/>
              </a:ext>
            </a:extLst>
          </p:cNvPr>
          <p:cNvSpPr/>
          <p:nvPr/>
        </p:nvSpPr>
        <p:spPr>
          <a:xfrm rot="18816195">
            <a:off x="8131597" y="1524274"/>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Shape 19">
            <a:extLst>
              <a:ext uri="{FF2B5EF4-FFF2-40B4-BE49-F238E27FC236}">
                <a16:creationId xmlns:a16="http://schemas.microsoft.com/office/drawing/2014/main" id="{26396267-4E81-7333-A84D-DAF68BBFC5C5}"/>
              </a:ext>
            </a:extLst>
          </p:cNvPr>
          <p:cNvSpPr/>
          <p:nvPr/>
        </p:nvSpPr>
        <p:spPr>
          <a:xfrm rot="18816195">
            <a:off x="6807754" y="3719603"/>
            <a:ext cx="648072" cy="432048"/>
          </a:xfrm>
          <a:prstGeom prst="corne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89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18" grpId="0" animBg="1"/>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FBC3E737-11C1-9254-7192-5256E43BC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620688"/>
            <a:ext cx="8496944" cy="47702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6494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C1FF2D-1386-0EDE-1298-EEFA46B8BC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097" y="1179914"/>
            <a:ext cx="4706745" cy="4627640"/>
          </a:xfrm>
          <a:prstGeom prst="rect">
            <a:avLst/>
          </a:prstGeom>
          <a:noFill/>
        </p:spPr>
      </p:pic>
      <p:sp>
        <p:nvSpPr>
          <p:cNvPr id="9" name="TextBox 8">
            <a:extLst>
              <a:ext uri="{FF2B5EF4-FFF2-40B4-BE49-F238E27FC236}">
                <a16:creationId xmlns:a16="http://schemas.microsoft.com/office/drawing/2014/main" id="{5D9C8C25-CD27-F505-3642-28D6AA99A0D2}"/>
              </a:ext>
            </a:extLst>
          </p:cNvPr>
          <p:cNvSpPr txBox="1"/>
          <p:nvPr/>
        </p:nvSpPr>
        <p:spPr>
          <a:xfrm>
            <a:off x="3274053" y="684503"/>
            <a:ext cx="1539361" cy="584775"/>
          </a:xfrm>
          <a:prstGeom prst="rect">
            <a:avLst/>
          </a:prstGeom>
          <a:noFill/>
        </p:spPr>
        <p:txBody>
          <a:bodyPr wrap="square">
            <a:spAutoFit/>
          </a:bodyPr>
          <a:lstStyle/>
          <a:p>
            <a:r>
              <a:rPr lang="en-GB" sz="3200" dirty="0">
                <a:latin typeface="Kozuka Gothic Pro B" panose="020B0800000000000000" pitchFamily="34" charset="-128"/>
                <a:ea typeface="Kozuka Gothic Pro B" panose="020B0800000000000000" pitchFamily="34" charset="-128"/>
              </a:rPr>
              <a:t>crust</a:t>
            </a:r>
          </a:p>
        </p:txBody>
      </p:sp>
      <p:cxnSp>
        <p:nvCxnSpPr>
          <p:cNvPr id="11" name="Straight Arrow Connector 10">
            <a:extLst>
              <a:ext uri="{FF2B5EF4-FFF2-40B4-BE49-F238E27FC236}">
                <a16:creationId xmlns:a16="http://schemas.microsoft.com/office/drawing/2014/main" id="{89609B59-EE95-09DD-5829-E39CE239A929}"/>
              </a:ext>
            </a:extLst>
          </p:cNvPr>
          <p:cNvCxnSpPr>
            <a:cxnSpLocks/>
          </p:cNvCxnSpPr>
          <p:nvPr/>
        </p:nvCxnSpPr>
        <p:spPr>
          <a:xfrm flipH="1">
            <a:off x="3274053" y="1124744"/>
            <a:ext cx="13817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EA91C8-FC78-A3A0-DF99-5C41965E87B2}"/>
              </a:ext>
            </a:extLst>
          </p:cNvPr>
          <p:cNvSpPr txBox="1"/>
          <p:nvPr/>
        </p:nvSpPr>
        <p:spPr>
          <a:xfrm>
            <a:off x="4400791" y="1461768"/>
            <a:ext cx="1766397" cy="584775"/>
          </a:xfrm>
          <a:prstGeom prst="rect">
            <a:avLst/>
          </a:prstGeom>
          <a:noFill/>
        </p:spPr>
        <p:txBody>
          <a:bodyPr wrap="square">
            <a:spAutoFit/>
          </a:bodyPr>
          <a:lstStyle/>
          <a:p>
            <a:r>
              <a:rPr lang="en-GB" sz="3200" b="1" dirty="0">
                <a:latin typeface="Kozuka Gothic Pro B" panose="020B0800000000000000" pitchFamily="34" charset="-128"/>
                <a:ea typeface="Kozuka Gothic Pro B" panose="020B0800000000000000" pitchFamily="34" charset="-128"/>
              </a:rPr>
              <a:t>mantle</a:t>
            </a:r>
            <a:endParaRPr lang="en-GB" sz="3200" dirty="0">
              <a:latin typeface="Kozuka Gothic Pro B" panose="020B0800000000000000" pitchFamily="34" charset="-128"/>
              <a:ea typeface="Kozuka Gothic Pro B" panose="020B0800000000000000" pitchFamily="34" charset="-128"/>
            </a:endParaRPr>
          </a:p>
        </p:txBody>
      </p:sp>
      <p:cxnSp>
        <p:nvCxnSpPr>
          <p:cNvPr id="17" name="Straight Arrow Connector 16">
            <a:extLst>
              <a:ext uri="{FF2B5EF4-FFF2-40B4-BE49-F238E27FC236}">
                <a16:creationId xmlns:a16="http://schemas.microsoft.com/office/drawing/2014/main" id="{6E0A9377-EE50-9D61-0866-9AE1E2CBF256}"/>
              </a:ext>
            </a:extLst>
          </p:cNvPr>
          <p:cNvCxnSpPr>
            <a:cxnSpLocks/>
          </p:cNvCxnSpPr>
          <p:nvPr/>
        </p:nvCxnSpPr>
        <p:spPr>
          <a:xfrm flipH="1">
            <a:off x="3995936" y="1903337"/>
            <a:ext cx="498219" cy="5110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02CC69-54E4-D466-78AC-CDF497AC4F57}"/>
              </a:ext>
            </a:extLst>
          </p:cNvPr>
          <p:cNvSpPr txBox="1"/>
          <p:nvPr/>
        </p:nvSpPr>
        <p:spPr>
          <a:xfrm>
            <a:off x="5094471" y="3847553"/>
            <a:ext cx="2403457" cy="584775"/>
          </a:xfrm>
          <a:prstGeom prst="rect">
            <a:avLst/>
          </a:prstGeom>
          <a:noFill/>
        </p:spPr>
        <p:txBody>
          <a:bodyPr wrap="square">
            <a:spAutoFit/>
          </a:bodyPr>
          <a:lstStyle/>
          <a:p>
            <a:r>
              <a:rPr lang="en-GB" sz="3200" b="1" dirty="0">
                <a:latin typeface="Kozuka Gothic Pro B" panose="020B0800000000000000" pitchFamily="34" charset="-128"/>
                <a:ea typeface="Kozuka Gothic Pro B" panose="020B0800000000000000" pitchFamily="34" charset="-128"/>
              </a:rPr>
              <a:t>inner core</a:t>
            </a:r>
            <a:endParaRPr lang="en-GB" sz="3200" dirty="0">
              <a:latin typeface="Kozuka Gothic Pro B" panose="020B0800000000000000" pitchFamily="34" charset="-128"/>
              <a:ea typeface="Kozuka Gothic Pro B" panose="020B0800000000000000" pitchFamily="34" charset="-128"/>
            </a:endParaRPr>
          </a:p>
        </p:txBody>
      </p:sp>
      <p:cxnSp>
        <p:nvCxnSpPr>
          <p:cNvPr id="19" name="Straight Arrow Connector 18">
            <a:extLst>
              <a:ext uri="{FF2B5EF4-FFF2-40B4-BE49-F238E27FC236}">
                <a16:creationId xmlns:a16="http://schemas.microsoft.com/office/drawing/2014/main" id="{E0C0C6AC-0251-7505-5B80-CD671D890693}"/>
              </a:ext>
            </a:extLst>
          </p:cNvPr>
          <p:cNvCxnSpPr>
            <a:cxnSpLocks/>
          </p:cNvCxnSpPr>
          <p:nvPr/>
        </p:nvCxnSpPr>
        <p:spPr>
          <a:xfrm flipH="1" flipV="1">
            <a:off x="3124200" y="3508085"/>
            <a:ext cx="2046271" cy="567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E2E1EA-CD9A-FD03-E570-77F757BB61CE}"/>
              </a:ext>
            </a:extLst>
          </p:cNvPr>
          <p:cNvSpPr txBox="1"/>
          <p:nvPr/>
        </p:nvSpPr>
        <p:spPr>
          <a:xfrm>
            <a:off x="5336895" y="2556193"/>
            <a:ext cx="2403457" cy="584775"/>
          </a:xfrm>
          <a:prstGeom prst="rect">
            <a:avLst/>
          </a:prstGeom>
          <a:noFill/>
        </p:spPr>
        <p:txBody>
          <a:bodyPr wrap="square">
            <a:spAutoFit/>
          </a:bodyPr>
          <a:lstStyle/>
          <a:p>
            <a:r>
              <a:rPr lang="en-GB" sz="3200" b="1" dirty="0">
                <a:latin typeface="Kozuka Gothic Pro B" panose="020B0800000000000000" pitchFamily="34" charset="-128"/>
                <a:ea typeface="Kozuka Gothic Pro B" panose="020B0800000000000000" pitchFamily="34" charset="-128"/>
              </a:rPr>
              <a:t>outer core</a:t>
            </a:r>
            <a:endParaRPr lang="en-GB" sz="3200" dirty="0">
              <a:latin typeface="Kozuka Gothic Pro B" panose="020B0800000000000000" pitchFamily="34" charset="-128"/>
              <a:ea typeface="Kozuka Gothic Pro B" panose="020B0800000000000000" pitchFamily="34" charset="-128"/>
            </a:endParaRPr>
          </a:p>
        </p:txBody>
      </p:sp>
      <p:cxnSp>
        <p:nvCxnSpPr>
          <p:cNvPr id="25" name="Straight Arrow Connector 24">
            <a:extLst>
              <a:ext uri="{FF2B5EF4-FFF2-40B4-BE49-F238E27FC236}">
                <a16:creationId xmlns:a16="http://schemas.microsoft.com/office/drawing/2014/main" id="{80C96189-87AC-F984-FBBD-36AA566CDA1D}"/>
              </a:ext>
            </a:extLst>
          </p:cNvPr>
          <p:cNvCxnSpPr>
            <a:cxnSpLocks/>
          </p:cNvCxnSpPr>
          <p:nvPr/>
        </p:nvCxnSpPr>
        <p:spPr>
          <a:xfrm flipH="1">
            <a:off x="3635896" y="2924944"/>
            <a:ext cx="1748158" cy="216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E1B68E0C-88F0-73D5-309B-9E663C0E3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468" y="1209436"/>
            <a:ext cx="4505231" cy="4505231"/>
          </a:xfrm>
          <a:prstGeom prst="rect">
            <a:avLst/>
          </a:prstGeom>
        </p:spPr>
      </p:pic>
    </p:spTree>
    <p:extLst>
      <p:ext uri="{BB962C8B-B14F-4D97-AF65-F5344CB8AC3E}">
        <p14:creationId xmlns:p14="http://schemas.microsoft.com/office/powerpoint/2010/main" val="28238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P spid="22"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8819</TotalTime>
  <Words>1892</Words>
  <Application>Microsoft Office PowerPoint</Application>
  <PresentationFormat>On-screen Show (4:3)</PresentationFormat>
  <Paragraphs>138</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Kozuka Gothic Pro B</vt:lpstr>
      <vt:lpstr>Kozuka Gothic Pro EL</vt:lpstr>
      <vt:lpstr>Kozuka Gothic Pro R</vt:lpstr>
      <vt:lpstr>Twinkl</vt:lpstr>
      <vt:lpstr>Arial</vt:lpstr>
      <vt:lpstr>Calibri</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297</cp:revision>
  <dcterms:created xsi:type="dcterms:W3CDTF">2017-05-31T10:45:44Z</dcterms:created>
  <dcterms:modified xsi:type="dcterms:W3CDTF">2025-05-19T13:36:23Z</dcterms:modified>
</cp:coreProperties>
</file>