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93" r:id="rId2"/>
    <p:sldId id="294" r:id="rId3"/>
    <p:sldId id="330" r:id="rId4"/>
    <p:sldId id="297" r:id="rId5"/>
    <p:sldId id="295" r:id="rId6"/>
    <p:sldId id="331" r:id="rId7"/>
    <p:sldId id="298" r:id="rId8"/>
    <p:sldId id="296" r:id="rId9"/>
    <p:sldId id="332" r:id="rId10"/>
    <p:sldId id="299" r:id="rId11"/>
    <p:sldId id="333" r:id="rId12"/>
    <p:sldId id="302" r:id="rId13"/>
    <p:sldId id="270" r:id="rId14"/>
    <p:sldId id="280" r:id="rId15"/>
    <p:sldId id="271" r:id="rId16"/>
    <p:sldId id="312" r:id="rId17"/>
    <p:sldId id="334" r:id="rId18"/>
    <p:sldId id="314" r:id="rId19"/>
    <p:sldId id="315" r:id="rId20"/>
    <p:sldId id="313" r:id="rId21"/>
    <p:sldId id="329" r:id="rId22"/>
    <p:sldId id="335" r:id="rId23"/>
    <p:sldId id="336" r:id="rId24"/>
    <p:sldId id="328" r:id="rId25"/>
    <p:sldId id="345" r:id="rId26"/>
    <p:sldId id="346" r:id="rId27"/>
    <p:sldId id="347" r:id="rId28"/>
    <p:sldId id="348" r:id="rId29"/>
    <p:sldId id="276" r:id="rId30"/>
    <p:sldId id="350" r:id="rId31"/>
    <p:sldId id="351" r:id="rId32"/>
    <p:sldId id="352" r:id="rId33"/>
    <p:sldId id="308" r:id="rId34"/>
    <p:sldId id="353" r:id="rId35"/>
    <p:sldId id="309" r:id="rId36"/>
    <p:sldId id="306" r:id="rId37"/>
    <p:sldId id="307" r:id="rId38"/>
    <p:sldId id="25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5GFPJB2QgNXUTvE/FT1PvQ==" hashData="TVDRwEQKUX0B7Uwb8+/4Z25Zgjo="/>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092"/>
    <a:srgbClr val="339933"/>
    <a:srgbClr val="808080"/>
    <a:srgbClr val="993399"/>
    <a:srgbClr val="0099FF"/>
    <a:srgbClr val="9B3333"/>
    <a:srgbClr val="FF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9830" autoAdjust="0"/>
  </p:normalViewPr>
  <p:slideViewPr>
    <p:cSldViewPr snapToGrid="0">
      <p:cViewPr varScale="1">
        <p:scale>
          <a:sx n="96" d="100"/>
          <a:sy n="96" d="100"/>
        </p:scale>
        <p:origin x="1968" y="176"/>
      </p:cViewPr>
      <p:guideLst>
        <p:guide orient="horz" pos="2160"/>
        <p:guide orient="horz" pos="1797"/>
        <p:guide pos="2880"/>
        <p:guide pos="249"/>
        <p:guide pos="5511"/>
        <p:guide pos="396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28/10/2022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Designate one side of the classroom for ‘UK’ and one side for ‘Japan’. </a:t>
            </a:r>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Explain that for this activity, students will decide on whether the answer to a question is Japan or the UK and ‘vote with their feet’.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Students should move to the relevant side after you’ve read the question.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Alternatively, you can ask students to stand up or sit down depending on their answer. </a:t>
            </a:r>
            <a:endParaRPr lang="en-GB" dirty="0"/>
          </a:p>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a:t>Teacher’s Note</a:t>
            </a:r>
          </a:p>
          <a:p>
            <a:r>
              <a:rPr lang="en-GB"/>
              <a:t>Check</a:t>
            </a:r>
            <a:r>
              <a:rPr lang="en-GB" baseline="0"/>
              <a:t> students know the capital cities of Japan and the UK. </a:t>
            </a:r>
          </a:p>
          <a:p>
            <a:r>
              <a:rPr lang="en-GB" baseline="0"/>
              <a:t>Here Tokyo (approx. 14 million people) is compared to London (approx. 9 million people). </a:t>
            </a:r>
          </a:p>
          <a:p>
            <a:r>
              <a:rPr lang="en-GB" baseline="0"/>
              <a:t>You could compare Tokyo to Cardiff, Edinburgh, or Belfast (all under 1 million) as well.</a:t>
            </a:r>
          </a:p>
          <a:p>
            <a:r>
              <a:rPr lang="en-GB" baseline="0"/>
              <a:t>Greater Tokyo is considered the world’s largest city. </a:t>
            </a:r>
            <a:endParaRPr lang="en-GB"/>
          </a:p>
        </p:txBody>
      </p:sp>
      <p:sp>
        <p:nvSpPr>
          <p:cNvPr id="4" name="Slide Number Placeholder 3"/>
          <p:cNvSpPr>
            <a:spLocks noGrp="1"/>
          </p:cNvSpPr>
          <p:nvPr>
            <p:ph type="sldNum" sz="quarter" idx="10"/>
          </p:nvPr>
        </p:nvSpPr>
        <p:spPr/>
        <p:txBody>
          <a:bodyPr/>
          <a:lstStyle/>
          <a:p>
            <a:fld id="{9D1BBD79-A804-45E9-B8E3-9A16A3218D6A}" type="slidenum">
              <a:rPr lang="en-GB" smtClean="0"/>
              <a:t>10</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Copy and paste address into your browser if the hyperlink doesn’t work: https://youtu.be/_01Eat0Zo_Q </a:t>
            </a:r>
          </a:p>
        </p:txBody>
      </p:sp>
      <p:sp>
        <p:nvSpPr>
          <p:cNvPr id="4" name="Slide Number Placeholder 3"/>
          <p:cNvSpPr>
            <a:spLocks noGrp="1"/>
          </p:cNvSpPr>
          <p:nvPr>
            <p:ph type="sldNum" sz="quarter" idx="10"/>
          </p:nvPr>
        </p:nvSpPr>
        <p:spPr/>
        <p:txBody>
          <a:bodyPr/>
          <a:lstStyle/>
          <a:p>
            <a:fld id="{9D1BBD79-A804-45E9-B8E3-9A16A3218D6A}" type="slidenum">
              <a:rPr lang="en-GB" smtClean="0"/>
              <a:t>11</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Teacher’s Note</a:t>
            </a:r>
          </a:p>
          <a:p>
            <a:r>
              <a:rPr lang="en-GB" b="0" baseline="0"/>
              <a:t>After watching the video and discussing some of the questions in the lesson plan, ask students to come up with at least one similarity and one difference between these images. Set as a quick think, pair, share task. </a:t>
            </a:r>
          </a:p>
          <a:p>
            <a:endParaRPr lang="en-GB" b="0" baseline="0"/>
          </a:p>
        </p:txBody>
      </p:sp>
      <p:sp>
        <p:nvSpPr>
          <p:cNvPr id="4" name="Slide Number Placeholder 3"/>
          <p:cNvSpPr>
            <a:spLocks noGrp="1"/>
          </p:cNvSpPr>
          <p:nvPr>
            <p:ph type="sldNum" sz="quarter" idx="10"/>
          </p:nvPr>
        </p:nvSpPr>
        <p:spPr/>
        <p:txBody>
          <a:bodyPr/>
          <a:lstStyle/>
          <a:p>
            <a:fld id="{9D1BBD79-A804-45E9-B8E3-9A16A3218D6A}" type="slidenum">
              <a:rPr lang="en-GB" smtClean="0"/>
              <a:t>12</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a:t>
            </a:r>
          </a:p>
          <a:p>
            <a:r>
              <a:rPr lang="en-US" baseline="0" dirty="0"/>
              <a:t>Make sure students understand the key terms, urban and rural. </a:t>
            </a:r>
          </a:p>
          <a:p>
            <a:r>
              <a:rPr lang="en-US" baseline="0" dirty="0"/>
              <a:t>You may like to confirm other terms such as settlements, town, villages, city, etc. </a:t>
            </a:r>
          </a:p>
          <a:p>
            <a:r>
              <a:rPr lang="en-US" baseline="0" dirty="0"/>
              <a:t>Ask students to shout out some ideas of what they might see in a rural area and then an urban area.</a:t>
            </a:r>
            <a:endParaRPr lang="en-GB" baseline="0" dirty="0"/>
          </a:p>
          <a:p>
            <a:r>
              <a:rPr lang="en-GB" baseline="0" dirty="0"/>
              <a:t>If students are familiar with physical features and human features, ask them to identify them when looking at images as a class.</a:t>
            </a:r>
          </a:p>
          <a:p>
            <a:r>
              <a:rPr lang="en-US" baseline="0" dirty="0"/>
              <a:t>You may like students to compare some images to your local area. </a:t>
            </a:r>
            <a:endParaRPr lang="en-GB"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13</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a:t>
            </a:r>
          </a:p>
          <a:p>
            <a:r>
              <a:rPr lang="en-GB" b="0" dirty="0"/>
              <a:t>This</a:t>
            </a:r>
            <a:r>
              <a:rPr lang="en-GB" b="0" baseline="0" dirty="0"/>
              <a:t> slide is intended as a quick look at some features seen in rural Japan  – students may have more ideas. </a:t>
            </a:r>
          </a:p>
          <a:p>
            <a:r>
              <a:rPr lang="en-GB" b="0" baseline="0" dirty="0"/>
              <a:t>More details are given in the following slides. </a:t>
            </a:r>
          </a:p>
        </p:txBody>
      </p:sp>
      <p:sp>
        <p:nvSpPr>
          <p:cNvPr id="4" name="Slide Number Placeholder 3"/>
          <p:cNvSpPr>
            <a:spLocks noGrp="1"/>
          </p:cNvSpPr>
          <p:nvPr>
            <p:ph type="sldNum" sz="quarter" idx="10"/>
          </p:nvPr>
        </p:nvSpPr>
        <p:spPr/>
        <p:txBody>
          <a:bodyPr/>
          <a:lstStyle/>
          <a:p>
            <a:fld id="{9D1BBD79-A804-45E9-B8E3-9A16A3218D6A}" type="slidenum">
              <a:rPr lang="en-GB" smtClean="0"/>
              <a:t>14</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Teacher’s Note</a:t>
            </a:r>
          </a:p>
          <a:p>
            <a:r>
              <a:rPr lang="en-GB" baseline="0"/>
              <a:t>Recap the video explanation that rice is eaten everyday in Japan so land is needed to grow the rice. </a:t>
            </a:r>
          </a:p>
          <a:p>
            <a:r>
              <a:rPr lang="en-GB" baseline="0"/>
              <a:t>Explain that the paddies need to fill with water (see second image) to grow rice so the land has to be flat. </a:t>
            </a:r>
          </a:p>
          <a:p>
            <a:br>
              <a:rPr lang="en-GB"/>
            </a:br>
            <a:endParaRPr lang="en-GB"/>
          </a:p>
        </p:txBody>
      </p:sp>
      <p:sp>
        <p:nvSpPr>
          <p:cNvPr id="4" name="Slide Number Placeholder 3"/>
          <p:cNvSpPr>
            <a:spLocks noGrp="1"/>
          </p:cNvSpPr>
          <p:nvPr>
            <p:ph type="sldNum" sz="quarter" idx="10"/>
          </p:nvPr>
        </p:nvSpPr>
        <p:spPr/>
        <p:txBody>
          <a:bodyPr/>
          <a:lstStyle/>
          <a:p>
            <a:fld id="{9D1BBD79-A804-45E9-B8E3-9A16A3218D6A}" type="slidenum">
              <a:rPr lang="en-GB" smtClean="0"/>
              <a:t>15</a:t>
            </a:fld>
            <a:endParaRPr lang="en-GB"/>
          </a:p>
        </p:txBody>
      </p:sp>
    </p:spTree>
    <p:extLst>
      <p:ext uri="{BB962C8B-B14F-4D97-AF65-F5344CB8AC3E}">
        <p14:creationId xmlns:p14="http://schemas.microsoft.com/office/powerpoint/2010/main" val="3759214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US"/>
              <a:t>Tell students that a lot of Japan is covered in mountains and forests</a:t>
            </a:r>
            <a:r>
              <a:rPr lang="en-US" baseline="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Approximately </a:t>
            </a:r>
            <a:r>
              <a:rPr lang="en-GB"/>
              <a:t>70% of Japan’s land is mountainous.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And 68.5% of the land is forested areas (according to CIA world </a:t>
            </a:r>
            <a:r>
              <a:rPr lang="en-US" baseline="0" err="1"/>
              <a:t>factbook</a:t>
            </a:r>
            <a:r>
              <a:rPr lang="en-US" baseline="0"/>
              <a:t>, 2018). </a:t>
            </a:r>
          </a:p>
          <a:p>
            <a:r>
              <a:rPr lang="en-US" baseline="0"/>
              <a:t>Draw their attention to the roads and buildings – where are they? (Elicit the answer: flat land)</a:t>
            </a:r>
            <a:r>
              <a:rPr lang="en-US"/>
              <a:t> </a:t>
            </a:r>
          </a:p>
          <a:p>
            <a:endParaRPr lang="en-GB" baseline="0"/>
          </a:p>
        </p:txBody>
      </p:sp>
      <p:sp>
        <p:nvSpPr>
          <p:cNvPr id="4" name="Slide Number Placeholder 3"/>
          <p:cNvSpPr>
            <a:spLocks noGrp="1"/>
          </p:cNvSpPr>
          <p:nvPr>
            <p:ph type="sldNum" sz="quarter" idx="10"/>
          </p:nvPr>
        </p:nvSpPr>
        <p:spPr/>
        <p:txBody>
          <a:bodyPr/>
          <a:lstStyle/>
          <a:p>
            <a:fld id="{9D1BBD79-A804-45E9-B8E3-9A16A3218D6A}" type="slidenum">
              <a:rPr lang="en-GB" smtClean="0"/>
              <a:t>16</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a:t>Here there are terrace rice paddies in the mountains and some buildings in the distance. </a:t>
            </a:r>
          </a:p>
          <a:p>
            <a:r>
              <a:rPr lang="en-US" b="0" baseline="0"/>
              <a:t>However, the mountains and forests mean that a lot of the </a:t>
            </a:r>
            <a:r>
              <a:rPr lang="en-US" baseline="0"/>
              <a:t>land in Japan isn’t suitable for farming or for building places like homes, shops and schools. </a:t>
            </a:r>
          </a:p>
          <a:p>
            <a:r>
              <a:rPr lang="en-US" baseline="0"/>
              <a:t>There is a limited amount of suitable space for building on which is one reason why Japanese cities are so populous. </a:t>
            </a:r>
            <a:endParaRPr lang="en-US"/>
          </a:p>
        </p:txBody>
      </p:sp>
      <p:sp>
        <p:nvSpPr>
          <p:cNvPr id="4" name="Slide Number Placeholder 3"/>
          <p:cNvSpPr>
            <a:spLocks noGrp="1"/>
          </p:cNvSpPr>
          <p:nvPr>
            <p:ph type="sldNum" sz="quarter" idx="10"/>
          </p:nvPr>
        </p:nvSpPr>
        <p:spPr/>
        <p:txBody>
          <a:bodyPr/>
          <a:lstStyle/>
          <a:p>
            <a:fld id="{9D1BBD79-A804-45E9-B8E3-9A16A3218D6A}" type="slidenum">
              <a:rPr lang="en-GB" smtClean="0"/>
              <a:t>17</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a:t>
            </a:r>
          </a:p>
          <a:p>
            <a:r>
              <a:rPr lang="en-US" baseline="0" dirty="0"/>
              <a:t>Bamboo</a:t>
            </a:r>
            <a:r>
              <a:rPr lang="en-GB" baseline="0" dirty="0"/>
              <a:t> is well suited to the Japanese climate (warm and humid) so bamboo</a:t>
            </a:r>
            <a:r>
              <a:rPr lang="en-US" baseline="0" dirty="0"/>
              <a:t> groves are a common sight in rural Japan.</a:t>
            </a:r>
            <a:endParaRPr lang="en-GB" baseline="0" dirty="0"/>
          </a:p>
          <a:p>
            <a:r>
              <a:rPr lang="en-GB" baseline="0" dirty="0"/>
              <a:t>It grows quickly and is a strong and flexible material. </a:t>
            </a:r>
          </a:p>
          <a:p>
            <a:r>
              <a:rPr lang="en-GB" baseline="0" dirty="0"/>
              <a:t>Objects such as toys, musical instruments, chopsticks and furniture can all be made from bamboo. </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18</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a:t>
            </a:r>
          </a:p>
          <a:p>
            <a:r>
              <a:rPr lang="en-GB" b="0" dirty="0"/>
              <a:t>This</a:t>
            </a:r>
            <a:r>
              <a:rPr lang="en-GB" b="0" baseline="0" dirty="0"/>
              <a:t> slide is intended as a quick look at some features in urban areas  – students may have more ideas. </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More details are given in the following slides.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19</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1BBD79-A804-45E9-B8E3-9A16A3218D6A}" type="slidenum">
              <a:rPr lang="en-GB" smtClean="0"/>
              <a:t>2</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Teacher’s Note</a:t>
            </a:r>
          </a:p>
          <a:p>
            <a:r>
              <a:rPr lang="en-GB" b="0" baseline="0"/>
              <a:t>This is Tokyo. Can they see any mountains? (They might be able to make out the mountains in the far distance).</a:t>
            </a:r>
          </a:p>
          <a:p>
            <a:r>
              <a:rPr lang="en-GB" b="0" baseline="0"/>
              <a:t>Why might this area have developed into a city? (As appropriate for your class – flat land, proximity to a river, etc.) </a:t>
            </a:r>
          </a:p>
        </p:txBody>
      </p:sp>
      <p:sp>
        <p:nvSpPr>
          <p:cNvPr id="4" name="Slide Number Placeholder 3"/>
          <p:cNvSpPr>
            <a:spLocks noGrp="1"/>
          </p:cNvSpPr>
          <p:nvPr>
            <p:ph type="sldNum" sz="quarter" idx="10"/>
          </p:nvPr>
        </p:nvSpPr>
        <p:spPr/>
        <p:txBody>
          <a:bodyPr/>
          <a:lstStyle/>
          <a:p>
            <a:fld id="{9D1BBD79-A804-45E9-B8E3-9A16A3218D6A}" type="slidenum">
              <a:rPr lang="en-GB" smtClean="0"/>
              <a:t>20</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The majority of the population in Japan lives in cities (92% according to the CIA World </a:t>
            </a:r>
            <a:r>
              <a:rPr lang="en-GB" b="0" baseline="0" dirty="0" err="1"/>
              <a:t>Factbook</a:t>
            </a:r>
            <a:r>
              <a:rPr lang="en-GB" b="0" baseline="0" dirty="0"/>
              <a:t>, 2022), making them very busy.</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There are lots of people, places to work and leisure and entertainment options. </a:t>
            </a:r>
          </a:p>
        </p:txBody>
      </p:sp>
      <p:sp>
        <p:nvSpPr>
          <p:cNvPr id="4" name="Slide Number Placeholder 3"/>
          <p:cNvSpPr>
            <a:spLocks noGrp="1"/>
          </p:cNvSpPr>
          <p:nvPr>
            <p:ph type="sldNum" sz="quarter" idx="10"/>
          </p:nvPr>
        </p:nvSpPr>
        <p:spPr/>
        <p:txBody>
          <a:bodyPr/>
          <a:lstStyle/>
          <a:p>
            <a:fld id="{9D1BBD79-A804-45E9-B8E3-9A16A3218D6A}" type="slidenum">
              <a:rPr lang="en-GB" smtClean="0"/>
              <a:t>21</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Notes</a:t>
            </a:r>
          </a:p>
          <a:p>
            <a:r>
              <a:rPr lang="en-GB" b="0" baseline="0" dirty="0"/>
              <a:t>Japanese cities are well-connected. People travelling in cities in Japan will have a lot of options to get to their destination using public transport, possibly including: planes, high-speed trains called </a:t>
            </a:r>
            <a:r>
              <a:rPr lang="en-GB" b="0" baseline="0" dirty="0" err="1"/>
              <a:t>shinkansen</a:t>
            </a:r>
            <a:r>
              <a:rPr lang="en-GB" b="0" baseline="0" dirty="0"/>
              <a:t> (bullet train), local trains, the metro system, buses, taxi, tram, and monorail. </a:t>
            </a:r>
          </a:p>
          <a:p>
            <a:r>
              <a:rPr lang="en-GB" b="0" baseline="0" dirty="0"/>
              <a:t>Point out that the station in this image has over 20 platforms!</a:t>
            </a:r>
          </a:p>
        </p:txBody>
      </p:sp>
      <p:sp>
        <p:nvSpPr>
          <p:cNvPr id="4" name="Slide Number Placeholder 3"/>
          <p:cNvSpPr>
            <a:spLocks noGrp="1"/>
          </p:cNvSpPr>
          <p:nvPr>
            <p:ph type="sldNum" sz="quarter" idx="10"/>
          </p:nvPr>
        </p:nvSpPr>
        <p:spPr/>
        <p:txBody>
          <a:bodyPr/>
          <a:lstStyle/>
          <a:p>
            <a:fld id="{9D1BBD79-A804-45E9-B8E3-9A16A3218D6A}" type="slidenum">
              <a:rPr lang="en-GB" smtClean="0"/>
              <a:t>22</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a:t>
            </a:r>
          </a:p>
          <a:p>
            <a:r>
              <a:rPr lang="en-GB" b="0" baseline="0" dirty="0"/>
              <a:t>These tall buildings are offices in central Tokyo.</a:t>
            </a:r>
          </a:p>
        </p:txBody>
      </p:sp>
      <p:sp>
        <p:nvSpPr>
          <p:cNvPr id="4" name="Slide Number Placeholder 3"/>
          <p:cNvSpPr>
            <a:spLocks noGrp="1"/>
          </p:cNvSpPr>
          <p:nvPr>
            <p:ph type="sldNum" sz="quarter" idx="10"/>
          </p:nvPr>
        </p:nvSpPr>
        <p:spPr/>
        <p:txBody>
          <a:bodyPr/>
          <a:lstStyle/>
          <a:p>
            <a:fld id="{9D1BBD79-A804-45E9-B8E3-9A16A3218D6A}" type="slidenum">
              <a:rPr lang="en-GB" smtClean="0"/>
              <a:t>23</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a:p>
        </p:txBody>
      </p:sp>
      <p:sp>
        <p:nvSpPr>
          <p:cNvPr id="4" name="Slide Number Placeholder 3"/>
          <p:cNvSpPr>
            <a:spLocks noGrp="1"/>
          </p:cNvSpPr>
          <p:nvPr>
            <p:ph type="sldNum" sz="quarter" idx="10"/>
          </p:nvPr>
        </p:nvSpPr>
        <p:spPr/>
        <p:txBody>
          <a:bodyPr/>
          <a:lstStyle/>
          <a:p>
            <a:fld id="{9D1BBD79-A804-45E9-B8E3-9A16A3218D6A}" type="slidenum">
              <a:rPr lang="en-GB" smtClean="0"/>
              <a:t>24</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Teacher’s Note</a:t>
            </a:r>
          </a:p>
          <a:p>
            <a:r>
              <a:rPr lang="en-GB" b="0" baseline="0"/>
              <a:t>Left: a typical school in rural or suburban Japan (2 or 3 stories high with a large open playground for sports) </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a:t>Right: a city school on a road and attached to neighbouring buildings. </a:t>
            </a:r>
          </a:p>
          <a:p>
            <a:r>
              <a:rPr lang="en-GB" b="0" baseline="0"/>
              <a:t>Additional image: Classrooms in both rural and city areas look similar – each student has </a:t>
            </a:r>
            <a:r>
              <a:rPr lang="en-GB"/>
              <a:t>a </a:t>
            </a:r>
            <a:r>
              <a:rPr lang="en-GB" b="0" baseline="0"/>
              <a:t>desk which can be easily moved for group work or lunch times (lunch is eaten in the classroom).</a:t>
            </a:r>
            <a:r>
              <a:rPr lang="en-GB"/>
              <a:t> </a:t>
            </a:r>
            <a:endParaRPr lang="en-GB" b="0" baseline="0">
              <a:cs typeface="Calibri"/>
            </a:endParaRPr>
          </a:p>
        </p:txBody>
      </p:sp>
      <p:sp>
        <p:nvSpPr>
          <p:cNvPr id="4" name="Slide Number Placeholder 3"/>
          <p:cNvSpPr>
            <a:spLocks noGrp="1"/>
          </p:cNvSpPr>
          <p:nvPr>
            <p:ph type="sldNum" sz="quarter" idx="10"/>
          </p:nvPr>
        </p:nvSpPr>
        <p:spPr/>
        <p:txBody>
          <a:bodyPr/>
          <a:lstStyle/>
          <a:p>
            <a:fld id="{9D1BBD79-A804-45E9-B8E3-9A16A3218D6A}" type="slidenum">
              <a:rPr lang="en-GB" smtClean="0"/>
              <a:t>25</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Teacher’s Notes</a:t>
            </a:r>
          </a:p>
          <a:p>
            <a:r>
              <a:rPr lang="en-GB" baseline="0" dirty="0"/>
              <a:t>Left: Students see this building in the video – do they remember what it is? It’s </a:t>
            </a:r>
            <a:r>
              <a:rPr lang="en-GB" baseline="0"/>
              <a:t>a </a:t>
            </a:r>
            <a:r>
              <a:rPr lang="en-GB" baseline="0" dirty="0"/>
              <a:t>s</a:t>
            </a:r>
            <a:r>
              <a:rPr lang="en-GB" baseline="0"/>
              <a:t>hrine</a:t>
            </a:r>
            <a:r>
              <a:rPr lang="en-GB" baseline="0" dirty="0"/>
              <a:t>, which is a Shinto place of worship. This is a small local one. </a:t>
            </a:r>
            <a:r>
              <a:rPr lang="en-GB" dirty="0"/>
              <a:t> </a:t>
            </a:r>
            <a:endParaRPr lang="en-GB" baseline="0" dirty="0">
              <a:cs typeface="Calibri"/>
            </a:endParaRPr>
          </a:p>
          <a:p>
            <a:pPr>
              <a:defRPr/>
            </a:pPr>
            <a:r>
              <a:rPr lang="en-GB" baseline="0" dirty="0"/>
              <a:t>Right: This</a:t>
            </a:r>
            <a:r>
              <a:rPr lang="en-GB" dirty="0"/>
              <a:t> shrine (Izumo Taisha in the city of Izumo)</a:t>
            </a:r>
            <a:r>
              <a:rPr lang="en-GB" baseline="0" dirty="0"/>
              <a:t> is </a:t>
            </a:r>
            <a:r>
              <a:rPr lang="en-GB" dirty="0"/>
              <a:t>one of the oldest and most important shrines in Japan. It is a</a:t>
            </a:r>
            <a:r>
              <a:rPr lang="en-GB" baseline="0" dirty="0"/>
              <a:t> popular tourist sightseeing </a:t>
            </a:r>
            <a:r>
              <a:rPr lang="en-GB" dirty="0"/>
              <a:t>spot</a:t>
            </a:r>
            <a:r>
              <a:rPr lang="en-GB" baseline="0" dirty="0"/>
              <a:t>.</a:t>
            </a:r>
            <a:endParaRPr lang="en-GB" baseline="0" dirty="0">
              <a:cs typeface="Calibri"/>
            </a:endParaRPr>
          </a:p>
          <a:p>
            <a:endParaRPr lang="en-GB" baseline="0" dirty="0"/>
          </a:p>
          <a:p>
            <a:pPr>
              <a:defRPr/>
            </a:pPr>
            <a:r>
              <a:rPr lang="en-GB" baseline="0" dirty="0"/>
              <a:t>The two main religions in Japan are called Shinto and Buddhism</a:t>
            </a:r>
            <a:r>
              <a:rPr lang="en-GB" dirty="0"/>
              <a:t>. Shinto is Japan's own religion, Buddhism came to Japan from other countries. </a:t>
            </a:r>
            <a:endParaRPr lang="en-GB" baseline="0" dirty="0">
              <a:cs typeface="Calibri"/>
            </a:endParaRPr>
          </a:p>
          <a:p>
            <a:r>
              <a:rPr lang="en-GB" baseline="0" dirty="0"/>
              <a:t>There are both</a:t>
            </a:r>
            <a:r>
              <a:rPr lang="en-GB" dirty="0"/>
              <a:t> Shinto</a:t>
            </a:r>
            <a:r>
              <a:rPr lang="en-GB" baseline="0" dirty="0"/>
              <a:t> shrines </a:t>
            </a:r>
            <a:r>
              <a:rPr lang="en-GB" dirty="0"/>
              <a:t>(</a:t>
            </a:r>
            <a:r>
              <a:rPr lang="en-GB" baseline="0" dirty="0"/>
              <a:t>and </a:t>
            </a:r>
            <a:r>
              <a:rPr lang="en-GB" dirty="0"/>
              <a:t>Buddhist temples),</a:t>
            </a:r>
            <a:r>
              <a:rPr lang="en-GB" baseline="0" dirty="0"/>
              <a:t> large and small, all across Japan in </a:t>
            </a:r>
            <a:r>
              <a:rPr lang="en-GB" dirty="0"/>
              <a:t>rural</a:t>
            </a:r>
            <a:r>
              <a:rPr lang="en-GB" baseline="0" dirty="0"/>
              <a:t> areas and city centres.</a:t>
            </a:r>
            <a:r>
              <a:rPr lang="en-GB" dirty="0"/>
              <a:t> </a:t>
            </a:r>
            <a:endParaRPr lang="en-GB" baseline="0" dirty="0">
              <a:cs typeface="Calibri"/>
            </a:endParaRPr>
          </a:p>
          <a:p>
            <a:pPr>
              <a:defRPr/>
            </a:pPr>
            <a:r>
              <a:rPr lang="en-GB" baseline="0" dirty="0"/>
              <a:t>There are some churches, mosques, and other religious buildings, but they are not common.</a:t>
            </a:r>
            <a:r>
              <a:rPr lang="en-GB" dirty="0"/>
              <a:t> </a:t>
            </a:r>
            <a:endParaRPr lang="en-GB" baseline="0" dirty="0">
              <a:cs typeface="Calibri"/>
            </a:endParaRPr>
          </a:p>
          <a:p>
            <a:endParaRPr lang="en-GB" dirty="0"/>
          </a:p>
          <a:p>
            <a:endParaRPr lang="en-GB" b="0"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26</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Teacher’s Note</a:t>
            </a:r>
          </a:p>
          <a:p>
            <a:r>
              <a:rPr lang="en-GB"/>
              <a:t>Left:</a:t>
            </a:r>
            <a:r>
              <a:rPr lang="en-GB" baseline="0"/>
              <a:t> A local train with </a:t>
            </a:r>
            <a:r>
              <a:rPr lang="en-GB"/>
              <a:t>only 1 carriage</a:t>
            </a:r>
            <a:r>
              <a:rPr lang="en-GB" baseline="0"/>
              <a:t> – it will make lots of stops in towns and rural areas. </a:t>
            </a:r>
          </a:p>
          <a:p>
            <a:r>
              <a:rPr lang="en-GB" baseline="0"/>
              <a:t>Right: The </a:t>
            </a:r>
            <a:r>
              <a:rPr lang="en-GB" baseline="0" err="1"/>
              <a:t>shinkansen</a:t>
            </a:r>
            <a:r>
              <a:rPr lang="en-GB" baseline="0"/>
              <a:t> or ‘bullet train’ travels a long distance and is very fast. It only stops at major cities.  </a:t>
            </a:r>
            <a:endParaRPr lang="en-GB"/>
          </a:p>
          <a:p>
            <a:br>
              <a:rPr lang="en-GB"/>
            </a:br>
            <a:r>
              <a:rPr lang="en-GB"/>
              <a:t>Ask</a:t>
            </a:r>
            <a:r>
              <a:rPr lang="en-GB" baseline="0"/>
              <a:t> students: D</a:t>
            </a:r>
            <a:r>
              <a:rPr lang="en-GB"/>
              <a:t>oes</a:t>
            </a:r>
            <a:r>
              <a:rPr lang="en-GB" baseline="0"/>
              <a:t> this look similar or different to trains you have travelled on? How so?</a:t>
            </a:r>
          </a:p>
          <a:p>
            <a:r>
              <a:rPr lang="en-GB" baseline="0"/>
              <a:t>What other modes of transport did you hear about or see in the video? </a:t>
            </a:r>
            <a:endParaRPr lang="en-GB"/>
          </a:p>
          <a:p>
            <a:endParaRPr lang="en-GB" b="0" baseline="0"/>
          </a:p>
        </p:txBody>
      </p:sp>
      <p:sp>
        <p:nvSpPr>
          <p:cNvPr id="4" name="Slide Number Placeholder 3"/>
          <p:cNvSpPr>
            <a:spLocks noGrp="1"/>
          </p:cNvSpPr>
          <p:nvPr>
            <p:ph type="sldNum" sz="quarter" idx="10"/>
          </p:nvPr>
        </p:nvSpPr>
        <p:spPr/>
        <p:txBody>
          <a:bodyPr/>
          <a:lstStyle/>
          <a:p>
            <a:fld id="{9D1BBD79-A804-45E9-B8E3-9A16A3218D6A}" type="slidenum">
              <a:rPr lang="en-GB" smtClean="0"/>
              <a:t>27</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Left:</a:t>
            </a:r>
            <a:r>
              <a:rPr lang="en-US" baseline="0" dirty="0"/>
              <a:t> Rural areas may only have a few shops and people may have to drive there. This is a convenience store, called </a:t>
            </a:r>
            <a:r>
              <a:rPr lang="en-US" baseline="0" dirty="0" err="1"/>
              <a:t>conbini</a:t>
            </a:r>
            <a:r>
              <a:rPr lang="en-US" baseline="0" dirty="0"/>
              <a:t>, open 7 days a week, 24 hours a day.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Right: S</a:t>
            </a:r>
            <a:r>
              <a:rPr lang="en-US" dirty="0"/>
              <a:t>hows a covered</a:t>
            </a:r>
            <a:r>
              <a:rPr lang="en-US" baseline="0" dirty="0"/>
              <a:t> shopping street/arcade – these are common in Japanese cities. </a:t>
            </a:r>
          </a:p>
          <a:p>
            <a:pPr>
              <a:defRPr/>
            </a:pPr>
            <a:endParaRPr lang="en-US" dirty="0"/>
          </a:p>
          <a:p>
            <a:pPr>
              <a:defRPr/>
            </a:pPr>
            <a:r>
              <a:rPr lang="en-US" dirty="0"/>
              <a:t>Nowadays many rural areas have a </a:t>
            </a:r>
            <a:r>
              <a:rPr lang="en-US" dirty="0" err="1"/>
              <a:t>conbini</a:t>
            </a:r>
            <a:r>
              <a:rPr lang="en-US" dirty="0"/>
              <a:t>, but in cities they are on practically every street corner. </a:t>
            </a:r>
            <a:r>
              <a:rPr lang="en-US" baseline="0" dirty="0"/>
              <a:t>Like a small supermarket, they are well-stocked with things that people might need on the go (see additional image).</a:t>
            </a:r>
            <a:r>
              <a:rPr lang="en-US" dirty="0"/>
              <a:t> </a:t>
            </a:r>
            <a:endParaRPr lang="en-US"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28</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0"/>
              <a:t>Left: A large detached home in a rural area. </a:t>
            </a:r>
            <a:r>
              <a:rPr lang="en-US"/>
              <a:t>Traditional-style</a:t>
            </a:r>
            <a:r>
              <a:rPr lang="en-US" baseline="0"/>
              <a:t> homes featuring paper sliding doors (shoji) and tatami mats are more common there.(See additional image) </a:t>
            </a:r>
          </a:p>
          <a:p>
            <a:r>
              <a:rPr lang="en-GB" b="0" baseline="0"/>
              <a:t>Right: Apartment buildings in cities. Many people in cities live in apartments. Some are very small (see additional image)</a:t>
            </a:r>
          </a:p>
          <a:p>
            <a:endParaRPr lang="en-US" baseline="0"/>
          </a:p>
          <a:p>
            <a:r>
              <a:rPr lang="en-US" baseline="0"/>
              <a:t>Additional images: Traditional tatami flooring and paper sliding doors; a “micro” apartment which has a washing machine and kitchen in the corridor by the front door. There is a small bathroom to the left and a bed at the back. </a:t>
            </a:r>
            <a:endParaRPr lang="en-GB"/>
          </a:p>
        </p:txBody>
      </p:sp>
      <p:sp>
        <p:nvSpPr>
          <p:cNvPr id="4" name="Slide Number Placeholder 3"/>
          <p:cNvSpPr>
            <a:spLocks noGrp="1"/>
          </p:cNvSpPr>
          <p:nvPr>
            <p:ph type="sldNum" sz="quarter" idx="10"/>
          </p:nvPr>
        </p:nvSpPr>
        <p:spPr/>
        <p:txBody>
          <a:bodyPr/>
          <a:lstStyle/>
          <a:p>
            <a:fld id="{9D1BBD79-A804-45E9-B8E3-9A16A3218D6A}" type="slidenum">
              <a:rPr lang="en-GB" smtClean="0"/>
              <a:t>29</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Left: a hot spring, </a:t>
            </a:r>
            <a:r>
              <a:rPr lang="en-GB" baseline="0" dirty="0"/>
              <a:t>called </a:t>
            </a:r>
            <a:r>
              <a:rPr lang="en-GB" baseline="0" dirty="0" err="1"/>
              <a:t>onsen</a:t>
            </a:r>
            <a:r>
              <a:rPr lang="en-GB" baseline="0" dirty="0"/>
              <a:t> in Japanese. Explain that it’s naturally hot water from the ground which people can bathe in.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Right: a games arcade which are a common and popular source of entertainment in Japanese cities.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There are </a:t>
            </a:r>
            <a:r>
              <a:rPr lang="en-GB" baseline="0" dirty="0" err="1"/>
              <a:t>onsen</a:t>
            </a:r>
            <a:r>
              <a:rPr lang="en-GB" baseline="0" dirty="0"/>
              <a:t> in cities and even ‘</a:t>
            </a:r>
            <a:r>
              <a:rPr lang="en-GB" baseline="0" dirty="0" err="1"/>
              <a:t>onsen</a:t>
            </a:r>
            <a:r>
              <a:rPr lang="en-GB" baseline="0" dirty="0"/>
              <a:t> towns’ (where there are many hot springs) but many Japanese people also travel to rural areas for relaxing </a:t>
            </a:r>
            <a:r>
              <a:rPr lang="en-GB" baseline="0" dirty="0" err="1"/>
              <a:t>onsen</a:t>
            </a:r>
            <a:r>
              <a:rPr lang="en-GB" baseline="0" dirty="0"/>
              <a:t> or ‘foot </a:t>
            </a:r>
            <a:r>
              <a:rPr lang="en-GB" baseline="0" dirty="0" err="1"/>
              <a:t>onsen</a:t>
            </a:r>
            <a:r>
              <a:rPr lang="en-GB" baseline="0" dirty="0"/>
              <a:t>’ in natural settings (see additional image).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Ask students what other forms of leisure or entertainment they would expect to find in cities/rural areas.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30</a:t>
            </a:fld>
            <a:endParaRPr lang="en-GB"/>
          </a:p>
        </p:txBody>
      </p:sp>
    </p:spTree>
    <p:extLst>
      <p:ext uri="{BB962C8B-B14F-4D97-AF65-F5344CB8AC3E}">
        <p14:creationId xmlns:p14="http://schemas.microsoft.com/office/powerpoint/2010/main" val="3550254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Left: A</a:t>
            </a:r>
            <a:r>
              <a:rPr lang="en-GB" b="0" baseline="0" dirty="0"/>
              <a:t> restaurant in a rural area which serves noodles.</a:t>
            </a:r>
            <a:endParaRPr lang="en-GB" b="0" baseline="0" dirty="0">
              <a:cs typeface="Calibri"/>
            </a:endParaRPr>
          </a:p>
          <a:p>
            <a:r>
              <a:rPr lang="en-GB" b="0" dirty="0" err="1"/>
              <a:t>Right:A</a:t>
            </a:r>
            <a:r>
              <a:rPr lang="en-GB" b="0" dirty="0"/>
              <a:t> fast-food burger chain in Japan. </a:t>
            </a:r>
            <a:r>
              <a:rPr lang="en-GB" b="0" baseline="0" dirty="0"/>
              <a:t>As well as usual options it has Japanese-style items such as a “Teriyaki Burger”.</a:t>
            </a:r>
            <a:r>
              <a:rPr lang="en-GB" dirty="0"/>
              <a:t>  </a:t>
            </a:r>
            <a:endParaRPr lang="en-GB" b="0" dirty="0"/>
          </a:p>
          <a:p>
            <a:endParaRPr lang="en-GB" b="0" dirty="0"/>
          </a:p>
          <a:p>
            <a:r>
              <a:rPr lang="en-GB" dirty="0"/>
              <a:t>Restaurants in cities tend to be</a:t>
            </a:r>
            <a:r>
              <a:rPr lang="en-GB" baseline="0" dirty="0"/>
              <a:t> brightly lit and in main shopping areas. There are many choices and some streets have lots of very small restaurants clustered together. (See additional image).</a:t>
            </a:r>
            <a:r>
              <a:rPr lang="en-GB" dirty="0"/>
              <a:t> </a:t>
            </a:r>
            <a:r>
              <a:rPr lang="en-GB" baseline="0" dirty="0"/>
              <a:t>Rural areas may only have 1 or 2 restaurants.</a:t>
            </a:r>
            <a:r>
              <a:rPr lang="en-GB" dirty="0"/>
              <a:t> </a:t>
            </a:r>
            <a:endParaRPr lang="en-GB" dirty="0">
              <a:cs typeface="Calibri"/>
            </a:endParaRPr>
          </a:p>
          <a:p>
            <a:endParaRPr lang="en-GB" dirty="0">
              <a:cs typeface="Calibri"/>
            </a:endParaRPr>
          </a:p>
          <a:p>
            <a:r>
              <a:rPr lang="en-GB" dirty="0"/>
              <a:t>Some restaurants (in both rural areas and cities) have </a:t>
            </a:r>
            <a:r>
              <a:rPr lang="en-GB" baseline="0" dirty="0"/>
              <a:t>traditional seating - tatami mats (made from woven straw), with low tables and cushions for the customers to sit on. (See additional image).</a:t>
            </a:r>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9D1BBD79-A804-45E9-B8E3-9A16A3218D6A}" type="slidenum">
              <a:rPr lang="en-GB" smtClean="0"/>
              <a:t>31</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Left: A local town hall office in a rural area</a:t>
            </a:r>
            <a:r>
              <a:rPr lang="en-GB" dirty="0"/>
              <a:t>. </a:t>
            </a:r>
            <a:endParaRPr lang="en-GB" b="0"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Right: Offices</a:t>
            </a:r>
            <a:r>
              <a:rPr lang="en-GB" b="0" baseline="0" dirty="0"/>
              <a:t> and high-rise buildings in central Tokyo. </a:t>
            </a:r>
            <a:endParaRPr lang="en-GB" b="0" dirty="0"/>
          </a:p>
          <a:p>
            <a:endParaRPr lang="en-GB" dirty="0"/>
          </a:p>
          <a:p>
            <a:r>
              <a:rPr lang="en-GB" dirty="0"/>
              <a:t>Ask</a:t>
            </a:r>
            <a:r>
              <a:rPr lang="en-GB" baseline="0" dirty="0"/>
              <a:t> students for their ideas about other workplaces or jobs people might do in cities or rural areas. </a:t>
            </a:r>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32</a:t>
            </a:fld>
            <a:endParaRPr lang="en-GB"/>
          </a:p>
        </p:txBody>
      </p:sp>
    </p:spTree>
    <p:extLst>
      <p:ext uri="{BB962C8B-B14F-4D97-AF65-F5344CB8AC3E}">
        <p14:creationId xmlns:p14="http://schemas.microsoft.com/office/powerpoint/2010/main" val="2467288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a:t>
            </a:r>
          </a:p>
          <a:p>
            <a:r>
              <a:rPr lang="en-GB" b="0" dirty="0"/>
              <a:t>Give</a:t>
            </a:r>
            <a:r>
              <a:rPr lang="en-GB" b="0" baseline="0" dirty="0"/>
              <a:t> out the photo sets and ask the students to sort them in groups. </a:t>
            </a:r>
            <a:endParaRPr lang="en-GB" b="0" dirty="0"/>
          </a:p>
        </p:txBody>
      </p:sp>
      <p:sp>
        <p:nvSpPr>
          <p:cNvPr id="4" name="Slide Number Placeholder 3"/>
          <p:cNvSpPr>
            <a:spLocks noGrp="1"/>
          </p:cNvSpPr>
          <p:nvPr>
            <p:ph type="sldNum" sz="quarter" idx="10"/>
          </p:nvPr>
        </p:nvSpPr>
        <p:spPr/>
        <p:txBody>
          <a:bodyPr/>
          <a:lstStyle/>
          <a:p>
            <a:fld id="{9D1BBD79-A804-45E9-B8E3-9A16A3218D6A}" type="slidenum">
              <a:rPr lang="en-GB" smtClean="0"/>
              <a:t>33</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a:t>
            </a:r>
          </a:p>
          <a:p>
            <a:r>
              <a:rPr lang="en-GB" b="0" dirty="0"/>
              <a:t>Choose between</a:t>
            </a:r>
            <a:r>
              <a:rPr lang="en-GB" b="0" baseline="0" dirty="0"/>
              <a:t> this activity (recommended KS1/lower KS2) or the ones on the following slides. Time depending, you could pick multiple activities. </a:t>
            </a:r>
          </a:p>
          <a:p>
            <a:r>
              <a:rPr lang="en-US" b="0" baseline="0" dirty="0"/>
              <a:t>Draw a </a:t>
            </a:r>
            <a:r>
              <a:rPr lang="en-US" b="0" baseline="0" dirty="0" err="1"/>
              <a:t>venn</a:t>
            </a:r>
            <a:r>
              <a:rPr lang="en-US" b="0" baseline="0" dirty="0"/>
              <a:t> diagram on the board and do a few examples together as a class. </a:t>
            </a:r>
          </a:p>
          <a:p>
            <a:r>
              <a:rPr lang="en-US" b="0" baseline="0" dirty="0"/>
              <a:t>See additional resources for a </a:t>
            </a:r>
            <a:r>
              <a:rPr lang="en-US" b="0" baseline="0" dirty="0" err="1"/>
              <a:t>venn</a:t>
            </a:r>
            <a:r>
              <a:rPr lang="en-US" b="0" baseline="0" dirty="0"/>
              <a:t> diagram worksheet or ask students to draw their own. </a:t>
            </a:r>
            <a:endParaRPr lang="en-GB" b="0"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34</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Choose between</a:t>
            </a:r>
            <a:r>
              <a:rPr lang="en-GB" b="0" baseline="0" dirty="0"/>
              <a:t> this activity (recommended KS1/lower KS2) or the ones on the previous/following slides. Time depending, you could pick multiple activities.</a:t>
            </a:r>
            <a:r>
              <a:rPr lang="en-GB" dirty="0"/>
              <a:t> </a:t>
            </a:r>
            <a:r>
              <a:rPr lang="en-US" b="0" baseline="0" dirty="0"/>
              <a:t>Draw a </a:t>
            </a:r>
            <a:r>
              <a:rPr lang="en-US" b="0" baseline="0" dirty="0" err="1"/>
              <a:t>venn</a:t>
            </a:r>
            <a:r>
              <a:rPr lang="en-US" b="0" baseline="0" dirty="0"/>
              <a:t> diagram on the board and do a few examples together as a class.</a:t>
            </a:r>
            <a:r>
              <a:rPr lang="en-US" dirty="0"/>
              <a:t> </a:t>
            </a:r>
            <a:endParaRPr lang="en-GB" b="0" baseline="0"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See additional resources for a </a:t>
            </a:r>
            <a:r>
              <a:rPr lang="en-US" b="0" baseline="0" dirty="0" err="1"/>
              <a:t>venn</a:t>
            </a:r>
            <a:r>
              <a:rPr lang="en-US" b="0" baseline="0" dirty="0"/>
              <a:t> diagram worksheet or ask students to draw their own. </a:t>
            </a:r>
            <a:endParaRPr lang="en-GB" b="0" baseline="0" dirty="0"/>
          </a:p>
        </p:txBody>
      </p:sp>
      <p:sp>
        <p:nvSpPr>
          <p:cNvPr id="4" name="Slide Number Placeholder 3"/>
          <p:cNvSpPr>
            <a:spLocks noGrp="1"/>
          </p:cNvSpPr>
          <p:nvPr>
            <p:ph type="sldNum" sz="quarter" idx="10"/>
          </p:nvPr>
        </p:nvSpPr>
        <p:spPr/>
        <p:txBody>
          <a:bodyPr/>
          <a:lstStyle/>
          <a:p>
            <a:fld id="{9D1BBD79-A804-45E9-B8E3-9A16A3218D6A}" type="slidenum">
              <a:rPr lang="en-GB" smtClean="0"/>
              <a:t>35</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a:t>
            </a:r>
          </a:p>
          <a:p>
            <a:r>
              <a:rPr lang="en-GB" b="0" dirty="0"/>
              <a:t>Choose between</a:t>
            </a:r>
            <a:r>
              <a:rPr lang="en-GB" b="0" baseline="0" dirty="0"/>
              <a:t> this activity (recommended upper KS2) or the previous slides (recommended KS1/lower KS2). Time depending, you could pick multiple activities.</a:t>
            </a:r>
            <a:r>
              <a:rPr lang="en-GB" dirty="0"/>
              <a:t> </a:t>
            </a:r>
          </a:p>
          <a:p>
            <a:r>
              <a:rPr lang="en-GB" b="0" baseline="0" dirty="0"/>
              <a:t>You can designate groups as city or countryside or let them choose freely. </a:t>
            </a:r>
          </a:p>
          <a:p>
            <a:r>
              <a:rPr lang="en-US" b="0" baseline="0" dirty="0"/>
              <a:t>Draw a simple grid on the board and do a few examples together as a class.</a:t>
            </a:r>
            <a:r>
              <a:rPr lang="en-US" dirty="0"/>
              <a:t> </a:t>
            </a:r>
            <a:endParaRPr lang="en-GB" b="0" baseline="0" dirty="0">
              <a:cs typeface="Calibri"/>
            </a:endParaRPr>
          </a:p>
          <a:p>
            <a:endParaRPr lang="en-GB" dirty="0"/>
          </a:p>
        </p:txBody>
      </p:sp>
      <p:sp>
        <p:nvSpPr>
          <p:cNvPr id="4" name="Slide Number Placeholder 3"/>
          <p:cNvSpPr>
            <a:spLocks noGrp="1"/>
          </p:cNvSpPr>
          <p:nvPr>
            <p:ph type="sldNum" sz="quarter" idx="10"/>
          </p:nvPr>
        </p:nvSpPr>
        <p:spPr/>
        <p:txBody>
          <a:bodyPr/>
          <a:lstStyle/>
          <a:p>
            <a:fld id="{9D1BBD79-A804-45E9-B8E3-9A16A3218D6A}" type="slidenum">
              <a:rPr lang="en-GB" smtClean="0"/>
              <a:t>36</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Teacher’s Note</a:t>
            </a:r>
          </a:p>
          <a:p>
            <a:r>
              <a:rPr lang="en-GB" baseline="0"/>
              <a:t>You can ask students to vote with their feet again or set as a think, pair, share or individual activity if short on time. </a:t>
            </a:r>
            <a:endParaRPr lang="en-GB"/>
          </a:p>
        </p:txBody>
      </p:sp>
      <p:sp>
        <p:nvSpPr>
          <p:cNvPr id="4" name="Slide Number Placeholder 3"/>
          <p:cNvSpPr>
            <a:spLocks noGrp="1"/>
          </p:cNvSpPr>
          <p:nvPr>
            <p:ph type="sldNum" sz="quarter" idx="10"/>
          </p:nvPr>
        </p:nvSpPr>
        <p:spPr/>
        <p:txBody>
          <a:bodyPr/>
          <a:lstStyle/>
          <a:p>
            <a:fld id="{9D1BBD79-A804-45E9-B8E3-9A16A3218D6A}" type="slidenum">
              <a:rPr lang="en-GB" smtClean="0"/>
              <a:t>37</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a:t>Ask children if they know the names of either mountain. </a:t>
            </a:r>
          </a:p>
          <a:p>
            <a:r>
              <a:rPr lang="en-GB"/>
              <a:t>Mount Fuji</a:t>
            </a:r>
            <a:r>
              <a:rPr lang="en-GB" baseline="0"/>
              <a:t> (L) is </a:t>
            </a:r>
            <a:r>
              <a:rPr lang="en-GB" sz="1200" b="0" i="0" kern="1200">
                <a:solidFill>
                  <a:schemeClr val="tx1"/>
                </a:solidFill>
                <a:effectLst/>
                <a:latin typeface="+mn-lt"/>
                <a:ea typeface="+mn-ea"/>
                <a:cs typeface="+mn-cs"/>
              </a:rPr>
              <a:t>3,776 m and it is also an active volcano. The last time it erupted was 1707!</a:t>
            </a:r>
            <a:r>
              <a:rPr lang="en-GB" sz="1200" b="0" i="0" kern="1200" baseline="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a:solidFill>
                  <a:schemeClr val="tx1"/>
                </a:solidFill>
                <a:effectLst/>
                <a:latin typeface="+mn-lt"/>
                <a:ea typeface="+mn-ea"/>
                <a:cs typeface="+mn-cs"/>
              </a:rPr>
              <a:t>Ben Nevis (R) is 1,345 m. Ask children if they know where it is: England, Scotland, Wales or N. Ireland?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baseline="0">
                <a:solidFill>
                  <a:srgbClr val="FF0000"/>
                </a:solidFill>
                <a:effectLst/>
                <a:latin typeface="+mn-lt"/>
                <a:ea typeface="+mn-ea"/>
                <a:cs typeface="+mn-cs"/>
              </a:rPr>
              <a:t>You could tell students that a long time ago it used to be an active volcano.</a:t>
            </a:r>
            <a:endParaRPr lang="en-GB"/>
          </a:p>
        </p:txBody>
      </p:sp>
      <p:sp>
        <p:nvSpPr>
          <p:cNvPr id="4" name="Slide Number Placeholder 3"/>
          <p:cNvSpPr>
            <a:spLocks noGrp="1"/>
          </p:cNvSpPr>
          <p:nvPr>
            <p:ph type="sldNum" sz="quarter" idx="10"/>
          </p:nvPr>
        </p:nvSpPr>
        <p:spPr/>
        <p:txBody>
          <a:bodyPr/>
          <a:lstStyle/>
          <a:p>
            <a:fld id="{9D1BBD79-A804-45E9-B8E3-9A16A3218D6A}" type="slidenum">
              <a:rPr lang="en-GB" smtClean="0"/>
              <a:t>4</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a:t>Teacher’s Note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a:t>Tell students that these illustrations are not to scale. </a:t>
            </a:r>
          </a:p>
        </p:txBody>
      </p:sp>
      <p:sp>
        <p:nvSpPr>
          <p:cNvPr id="4" name="Slide Number Placeholder 3"/>
          <p:cNvSpPr>
            <a:spLocks noGrp="1"/>
          </p:cNvSpPr>
          <p:nvPr>
            <p:ph type="sldNum" sz="quarter" idx="10"/>
          </p:nvPr>
        </p:nvSpPr>
        <p:spPr/>
        <p:txBody>
          <a:bodyPr/>
          <a:lstStyle/>
          <a:p>
            <a:fld id="{9D1BBD79-A804-45E9-B8E3-9A16A3218D6A}" type="slidenum">
              <a:rPr lang="en-GB" smtClean="0"/>
              <a:t>5</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a:p>
        </p:txBody>
      </p:sp>
      <p:sp>
        <p:nvSpPr>
          <p:cNvPr id="4" name="Slide Number Placeholder 3"/>
          <p:cNvSpPr>
            <a:spLocks noGrp="1"/>
          </p:cNvSpPr>
          <p:nvPr>
            <p:ph type="sldNum" sz="quarter" idx="10"/>
          </p:nvPr>
        </p:nvSpPr>
        <p:spPr/>
        <p:txBody>
          <a:bodyPr/>
          <a:lstStyle/>
          <a:p>
            <a:fld id="{9D1BBD79-A804-45E9-B8E3-9A16A3218D6A}" type="slidenum">
              <a:rPr lang="en-GB" smtClean="0"/>
              <a:t>6</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baseline="0"/>
              <a:t>Teacher’s Note</a:t>
            </a:r>
          </a:p>
          <a:p>
            <a:r>
              <a:rPr lang="en-GB"/>
              <a:t>Tell</a:t>
            </a:r>
            <a:r>
              <a:rPr lang="en-GB" baseline="0"/>
              <a:t> </a:t>
            </a:r>
            <a:r>
              <a:rPr lang="en-GB"/>
              <a:t>students they</a:t>
            </a:r>
            <a:r>
              <a:rPr lang="en-GB" baseline="0"/>
              <a:t> might think the UK is bigger because of the size of the images on the previous slides and/or maps which are not to scale. </a:t>
            </a:r>
          </a:p>
          <a:p>
            <a:r>
              <a:rPr lang="en-GB" baseline="0"/>
              <a:t>Explain that Japan is actually bigger. </a:t>
            </a:r>
            <a:endParaRPr lang="en-GB"/>
          </a:p>
        </p:txBody>
      </p:sp>
      <p:sp>
        <p:nvSpPr>
          <p:cNvPr id="4" name="Slide Number Placeholder 3"/>
          <p:cNvSpPr>
            <a:spLocks noGrp="1"/>
          </p:cNvSpPr>
          <p:nvPr>
            <p:ph type="sldNum" sz="quarter" idx="10"/>
          </p:nvPr>
        </p:nvSpPr>
        <p:spPr/>
        <p:txBody>
          <a:bodyPr/>
          <a:lstStyle/>
          <a:p>
            <a:fld id="{9D1BBD79-A804-45E9-B8E3-9A16A3218D6A}" type="slidenum">
              <a:rPr lang="en-GB" smtClean="0"/>
              <a:t>7</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a:p>
        </p:txBody>
      </p:sp>
      <p:sp>
        <p:nvSpPr>
          <p:cNvPr id="4" name="Slide Number Placeholder 3"/>
          <p:cNvSpPr>
            <a:spLocks noGrp="1"/>
          </p:cNvSpPr>
          <p:nvPr>
            <p:ph type="sldNum" sz="quarter" idx="10"/>
          </p:nvPr>
        </p:nvSpPr>
        <p:spPr/>
        <p:txBody>
          <a:bodyPr/>
          <a:lstStyle/>
          <a:p>
            <a:fld id="{9D1BBD79-A804-45E9-B8E3-9A16A3218D6A}" type="slidenum">
              <a:rPr lang="en-GB" smtClean="0"/>
              <a:t>8</a:t>
            </a:fld>
            <a:endParaRPr lang="en-GB"/>
          </a:p>
        </p:txBody>
      </p:sp>
    </p:spTree>
    <p:extLst>
      <p:ext uri="{BB962C8B-B14F-4D97-AF65-F5344CB8AC3E}">
        <p14:creationId xmlns:p14="http://schemas.microsoft.com/office/powerpoint/2010/main" val="690744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a:p>
        </p:txBody>
      </p:sp>
      <p:sp>
        <p:nvSpPr>
          <p:cNvPr id="4" name="Slide Number Placeholder 3"/>
          <p:cNvSpPr>
            <a:spLocks noGrp="1"/>
          </p:cNvSpPr>
          <p:nvPr>
            <p:ph type="sldNum" sz="quarter" idx="10"/>
          </p:nvPr>
        </p:nvSpPr>
        <p:spPr/>
        <p:txBody>
          <a:bodyPr/>
          <a:lstStyle/>
          <a:p>
            <a:fld id="{9D1BBD79-A804-45E9-B8E3-9A16A3218D6A}" type="slidenum">
              <a:rPr lang="en-GB" smtClean="0"/>
              <a:t>9</a:t>
            </a:fld>
            <a:endParaRPr lang="en-GB"/>
          </a:p>
        </p:txBody>
      </p:sp>
    </p:spTree>
    <p:extLst>
      <p:ext uri="{BB962C8B-B14F-4D97-AF65-F5344CB8AC3E}">
        <p14:creationId xmlns:p14="http://schemas.microsoft.com/office/powerpoint/2010/main" val="690744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C44820C-79D5-4E04-95E4-0C5C2674FEA8}" type="datetime1">
              <a:rPr lang="en-GB" smtClean="0"/>
              <a:t>28/10/2022</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0690024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DDD8B7-C1D7-4743-9470-4BD7F91F588B}" type="datetime1">
              <a:rPr lang="en-GB" smtClean="0"/>
              <a:t>28/10/2022</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DC479E-654D-4746-B582-36E39430CA9D}" type="datetime1">
              <a:rPr lang="en-GB" smtClean="0"/>
              <a:t>28/10/2022</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127622-BD42-47F9-9CA6-FD693E360096}" type="datetime1">
              <a:rPr lang="en-GB" smtClean="0"/>
              <a:t>28/10/2022</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1816207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A4E555-65CA-4646-9EFA-61B0A07002AF}" type="datetime1">
              <a:rPr lang="en-GB" smtClean="0"/>
              <a:t>28/10/2022</a:t>
            </a:fld>
            <a:endParaRPr lang="en-GB"/>
          </a:p>
        </p:txBody>
      </p:sp>
      <p:sp>
        <p:nvSpPr>
          <p:cNvPr id="5" name="Footer Placeholder 4"/>
          <p:cNvSpPr>
            <a:spLocks noGrp="1"/>
          </p:cNvSpPr>
          <p:nvPr>
            <p:ph type="ftr" sz="quarter" idx="11"/>
          </p:nvPr>
        </p:nvSpPr>
        <p:spPr/>
        <p:txBody>
          <a:bodyPr/>
          <a:lstStyle/>
          <a:p>
            <a:r>
              <a:rPr lang="en-GB"/>
              <a:t>©Author in collaboration with The Japan Society</a:t>
            </a:r>
          </a:p>
        </p:txBody>
      </p:sp>
      <p:sp>
        <p:nvSpPr>
          <p:cNvPr id="6" name="Slide Number Placeholder 5"/>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93117049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FA76EB5-D9DC-43EC-B43F-F99BFB57390C}" type="datetime1">
              <a:rPr lang="en-GB" smtClean="0"/>
              <a:t>28/10/2022</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58643272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A043A44-13BB-4959-BC55-580CB0D98D73}" type="datetime1">
              <a:rPr lang="en-GB" smtClean="0"/>
              <a:t>28/10/2022</a:t>
            </a:fld>
            <a:endParaRPr lang="en-GB"/>
          </a:p>
        </p:txBody>
      </p:sp>
      <p:sp>
        <p:nvSpPr>
          <p:cNvPr id="8" name="Footer Placeholder 7"/>
          <p:cNvSpPr>
            <a:spLocks noGrp="1"/>
          </p:cNvSpPr>
          <p:nvPr>
            <p:ph type="ftr" sz="quarter" idx="11"/>
          </p:nvPr>
        </p:nvSpPr>
        <p:spPr/>
        <p:txBody>
          <a:bodyPr/>
          <a:lstStyle/>
          <a:p>
            <a:r>
              <a:rPr lang="en-GB"/>
              <a:t>©Author in collaboration with The Japan Society</a:t>
            </a:r>
          </a:p>
        </p:txBody>
      </p:sp>
      <p:sp>
        <p:nvSpPr>
          <p:cNvPr id="9" name="Slide Number Placeholder 8"/>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922174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407953A-87A9-4662-A26A-87700B819D78}" type="datetime1">
              <a:rPr lang="en-GB" smtClean="0"/>
              <a:t>28/10/2022</a:t>
            </a:fld>
            <a:endParaRPr lang="en-GB"/>
          </a:p>
        </p:txBody>
      </p:sp>
      <p:sp>
        <p:nvSpPr>
          <p:cNvPr id="4" name="Footer Placeholder 3"/>
          <p:cNvSpPr>
            <a:spLocks noGrp="1"/>
          </p:cNvSpPr>
          <p:nvPr>
            <p:ph type="ftr" sz="quarter" idx="11"/>
          </p:nvPr>
        </p:nvSpPr>
        <p:spPr/>
        <p:txBody>
          <a:bodyPr/>
          <a:lstStyle/>
          <a:p>
            <a:r>
              <a:rPr lang="en-GB"/>
              <a:t>©Author in collaboration with The Japan Society</a:t>
            </a:r>
          </a:p>
        </p:txBody>
      </p:sp>
      <p:sp>
        <p:nvSpPr>
          <p:cNvPr id="5" name="Slide Number Placeholder 4"/>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0B6E6-2075-4206-9DB9-C66C1CEE853F}" type="datetime1">
              <a:rPr lang="en-GB" smtClean="0"/>
              <a:t>28/10/2022</a:t>
            </a:fld>
            <a:endParaRPr lang="en-GB"/>
          </a:p>
        </p:txBody>
      </p:sp>
      <p:sp>
        <p:nvSpPr>
          <p:cNvPr id="3" name="Footer Placeholder 2"/>
          <p:cNvSpPr>
            <a:spLocks noGrp="1"/>
          </p:cNvSpPr>
          <p:nvPr>
            <p:ph type="ftr" sz="quarter" idx="11"/>
          </p:nvPr>
        </p:nvSpPr>
        <p:spPr/>
        <p:txBody>
          <a:bodyPr/>
          <a:lstStyle/>
          <a:p>
            <a:r>
              <a:rPr lang="en-GB"/>
              <a:t>©Author in collaboration with The Japan Society</a:t>
            </a:r>
          </a:p>
        </p:txBody>
      </p:sp>
      <p:sp>
        <p:nvSpPr>
          <p:cNvPr id="4" name="Slide Number Placeholder 3"/>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1F4AD8-CFF9-46C3-903E-9E7C140D6E90}" type="datetime1">
              <a:rPr lang="en-GB" smtClean="0"/>
              <a:t>28/10/2022</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C50BFC-D795-464A-B662-F2841F9B2316}" type="datetime1">
              <a:rPr lang="en-GB" smtClean="0"/>
              <a:t>28/10/2022</a:t>
            </a:fld>
            <a:endParaRPr lang="en-GB"/>
          </a:p>
        </p:txBody>
      </p:sp>
      <p:sp>
        <p:nvSpPr>
          <p:cNvPr id="6" name="Footer Placeholder 5"/>
          <p:cNvSpPr>
            <a:spLocks noGrp="1"/>
          </p:cNvSpPr>
          <p:nvPr>
            <p:ph type="ftr" sz="quarter" idx="11"/>
          </p:nvPr>
        </p:nvSpPr>
        <p:spPr/>
        <p:txBody>
          <a:bodyPr/>
          <a:lstStyle/>
          <a:p>
            <a:r>
              <a:rPr lang="en-GB"/>
              <a:t>©Author in collaboration with The Japan Society</a:t>
            </a:r>
          </a:p>
        </p:txBody>
      </p:sp>
      <p:sp>
        <p:nvSpPr>
          <p:cNvPr id="7" name="Slide Number Placeholder 6"/>
          <p:cNvSpPr>
            <a:spLocks noGrp="1"/>
          </p:cNvSpPr>
          <p:nvPr>
            <p:ph type="sldNum" sz="quarter" idx="12"/>
          </p:nvPr>
        </p:nvSpPr>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C668-4A9E-489F-A366-D484D38103FB}" type="datetime1">
              <a:rPr lang="en-GB" smtClean="0"/>
              <a:t>28/10/2022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©Author in collaboration with The Japan Society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7D4DA-CA93-4100-9923-91CA0C97AC6D}" type="slidenum">
              <a:rPr lang="en-GB" smtClean="0"/>
              <a:t>‹#›</a:t>
            </a:fld>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s://unsplash.com/@thedlkr?utm_source=unsplash&amp;utm_medium=referral&amp;utm_content=creditCopyText" TargetMode="External"/><Relationship Id="rId7"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creativecommons.org/licenses/by/2.0" TargetMode="External"/><Relationship Id="rId5" Type="http://schemas.openxmlformats.org/officeDocument/2006/relationships/hyperlink" Target="https://commons.wikimedia.org/wiki/File:Aerial_view_of_London_city.jpg" TargetMode="External"/><Relationship Id="rId4" Type="http://schemas.openxmlformats.org/officeDocument/2006/relationships/hyperlink" Target="https://unsplash.com/?utm_source=unsplash&amp;utm_medium=referral&amp;utm_content=creditCopyText" TargetMode="External"/><Relationship Id="rId9"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s://youtu.be/_01Eat0Zo_Q"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ki/File:211029_Risshaku-ji_Yamagata_Yamagata_pref_Japan80s3.jpg"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hyperlink" Target="https://commons.wikimedia.org/wiki/File:211029_Risshaku-ji_Yamagata_Yamagata_pref_Japan80s3.jpg" TargetMode="External"/><Relationship Id="rId3" Type="http://schemas.openxmlformats.org/officeDocument/2006/relationships/image" Target="../media/image17.jpeg"/><Relationship Id="rId7" Type="http://schemas.openxmlformats.org/officeDocument/2006/relationships/hyperlink" Target="https://creativecommons.org/licenses/by-sa/2.0"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commons.wikimedia.org/wiki/File:%E7%94%B0%E3%82%93%E3%81%BC_(2641562359).jpg" TargetMode="External"/><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hyperlink" Target="https://creativecommons.org/licenses/by-sa/4.0"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nd-nc/2.0/jp/?ref=openverse" TargetMode="External"/><Relationship Id="rId3" Type="http://schemas.openxmlformats.org/officeDocument/2006/relationships/image" Target="../media/image20.jpeg"/><Relationship Id="rId7" Type="http://schemas.openxmlformats.org/officeDocument/2006/relationships/hyperlink" Target="https://www.flickr.com/photos/56119072@N00"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flickr.com/photos/56119072@N00/478347745" TargetMode="External"/><Relationship Id="rId5" Type="http://schemas.openxmlformats.org/officeDocument/2006/relationships/hyperlink" Target="https://creativecommons.org/licenses/by-sa/2.0" TargetMode="External"/><Relationship Id="rId4" Type="http://schemas.openxmlformats.org/officeDocument/2006/relationships/hyperlink" Target="https://commons.wikimedia.org/wiki/File:%E7%94%B0%E3%82%93%E3%81%BC_(2641562359).jpg" TargetMode="External"/><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hyperlink" Target="https://commons.wikimedia.org/wiki/File:211029_Risshaku-ji_Yamagata_Yamagata_pref_Japan80s3.jpg"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hyperlink" Target="https://creativecommons.org/licenses/by-sa/4.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ommons.wikimedia.org/wiki/File:Fukuoka-Tsuzura_Rice_Terrace_in_an_Early_Summer-xl.jpg"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hyperlink" Target="https://creativecommons.org/licenses/by/4.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unsplash.com/@martijnbaudoin?utm_source=unsplash&amp;utm_medium=referral&amp;utm_content=creditCopyText"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hyperlink" Target="https://unsplash.com/?utm_source=unsplash&amp;utm_medium=referral&amp;utm_content=creditCopyTex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openmoji.org/"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creativecommons.org/licenses/by-sa/4.0/"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s://commons.wikimedia.org/w/index.php?curid=93622863" TargetMode="External"/><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hyperlink" Target="https://creativecommons.org/licenses/by-sa/4.0/?ref=openverse" TargetMode="External"/><Relationship Id="rId4" Type="http://schemas.openxmlformats.org/officeDocument/2006/relationships/hyperlink" Target="https://commons.wikimedia.org/wiki/User:%E5%B0%8F%E7%9F%B3%E5%B7%9D%E4%BA%BA%E6%99%83"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8" Type="http://schemas.openxmlformats.org/officeDocument/2006/relationships/hyperlink" Target="https://www.flickr.com/photos/49462908@N00/2768028218" TargetMode="External"/><Relationship Id="rId3" Type="http://schemas.openxmlformats.org/officeDocument/2006/relationships/hyperlink" Target="https://www.flickr.com/photos/85936780@N00/74414575" TargetMode="External"/><Relationship Id="rId7" Type="http://schemas.openxmlformats.org/officeDocument/2006/relationships/hyperlink" Target="https://creativecommons.org/licenses/by-sa/3.0" TargetMode="External"/><Relationship Id="rId12"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commons.wikimedia.org/wiki/File:Convenience_store_7-11_Yashiro-cho_Yashiro.jpg" TargetMode="External"/><Relationship Id="rId11" Type="http://schemas.openxmlformats.org/officeDocument/2006/relationships/image" Target="../media/image42.jpeg"/><Relationship Id="rId5" Type="http://schemas.openxmlformats.org/officeDocument/2006/relationships/hyperlink" Target="https://creativecommons.org/licenses/by-sa/2.0/?ref=openverse" TargetMode="External"/><Relationship Id="rId10" Type="http://schemas.openxmlformats.org/officeDocument/2006/relationships/image" Target="../media/image41.jpeg"/><Relationship Id="rId4" Type="http://schemas.openxmlformats.org/officeDocument/2006/relationships/hyperlink" Target="https://www.flickr.com/photos/85936780@N00" TargetMode="External"/><Relationship Id="rId9" Type="http://schemas.openxmlformats.org/officeDocument/2006/relationships/hyperlink" Target="https://www.flickr.com/photos/49462908@N00"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unsplash.com/ja/@s_tsuchiya?utm_source=unsplash&amp;utm_medium=referral&amp;utm_content=creditCopyText" TargetMode="External"/><Relationship Id="rId13" Type="http://schemas.openxmlformats.org/officeDocument/2006/relationships/image" Target="../media/image48.png"/><Relationship Id="rId3" Type="http://schemas.openxmlformats.org/officeDocument/2006/relationships/image" Target="../media/image44.jpeg"/><Relationship Id="rId7" Type="http://schemas.openxmlformats.org/officeDocument/2006/relationships/hyperlink" Target="https://creativecommons.org/licenses/by/2.0" TargetMode="External"/><Relationship Id="rId12"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creativecommons.org/licenses/by-nc/2.0/?ref=openverse" TargetMode="External"/><Relationship Id="rId11" Type="http://schemas.openxmlformats.org/officeDocument/2006/relationships/image" Target="../media/image46.jpeg"/><Relationship Id="rId5" Type="http://schemas.openxmlformats.org/officeDocument/2006/relationships/hyperlink" Target="https://www.flickr.com/photos/92154034@N00" TargetMode="External"/><Relationship Id="rId10" Type="http://schemas.openxmlformats.org/officeDocument/2006/relationships/image" Target="../media/image45.jpeg"/><Relationship Id="rId4" Type="http://schemas.openxmlformats.org/officeDocument/2006/relationships/hyperlink" Target="https://www.flickr.com/photos/92154034@N00/158633335" TargetMode="External"/><Relationship Id="rId9" Type="http://schemas.openxmlformats.org/officeDocument/2006/relationships/hyperlink" Target="https://unsplash.com/s/photos/japanese-tatami?utm_source=unsplash&amp;utm_medium=referral&amp;utm_content=creditCopyTex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hyperlink" Target="https://commons.wikimedia.org/w/index.php?curid=35835535"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hyperlink" Target="https://creativecommons.org/licenses/by-sa/4.0/?ref=openvers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hyperlink" Target="https://openmoji.org/"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3.jpeg"/><Relationship Id="rId4" Type="http://schemas.openxmlformats.org/officeDocument/2006/relationships/hyperlink" Target="https://creativecommons.org/licenses/by-sa/4.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openmoji.org/"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3.jpeg"/><Relationship Id="rId4" Type="http://schemas.openxmlformats.org/officeDocument/2006/relationships/hyperlink" Target="https://creativecommons.org/licenses/by-sa/4.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creativecommons.org/licenses/by-sa/4.0" TargetMode="External"/><Relationship Id="rId5" Type="http://schemas.openxmlformats.org/officeDocument/2006/relationships/hyperlink" Target="https://commons.wikimedia.org/wiki/File:Mount_Fuji_from_Jurigi.jpg"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8345" y="1542074"/>
            <a:ext cx="3240000" cy="4320000"/>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5823" y="1556792"/>
            <a:ext cx="3923738" cy="4680000"/>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1</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p:nvPr/>
        </p:nvPicPr>
        <p:blipFill>
          <a:blip r:embed="rId5" cstate="screen">
            <a:extLst>
              <a:ext uri="{28A0092B-C50C-407E-A947-70E740481C1C}">
                <a14:useLocalDpi xmlns:a14="http://schemas.microsoft.com/office/drawing/2010/main"/>
              </a:ext>
            </a:extLst>
          </a:blip>
          <a:stretch>
            <a:fillRect/>
          </a:stretch>
        </p:blipFill>
        <p:spPr>
          <a:xfrm>
            <a:off x="7668344" y="368409"/>
            <a:ext cx="850900" cy="850900"/>
          </a:xfrm>
          <a:prstGeom prst="rect">
            <a:avLst/>
          </a:prstGeom>
        </p:spPr>
      </p:pic>
      <p:sp>
        <p:nvSpPr>
          <p:cNvPr id="13" name="TextBox 12"/>
          <p:cNvSpPr txBox="1"/>
          <p:nvPr/>
        </p:nvSpPr>
        <p:spPr>
          <a:xfrm>
            <a:off x="4152654" y="3360525"/>
            <a:ext cx="838691" cy="830997"/>
          </a:xfrm>
          <a:prstGeom prst="rect">
            <a:avLst/>
          </a:prstGeom>
          <a:noFill/>
        </p:spPr>
        <p:txBody>
          <a:bodyPr wrap="none" rtlCol="0">
            <a:spAutoFit/>
          </a:bodyPr>
          <a:lstStyle/>
          <a:p>
            <a:r>
              <a:rPr lang="en-GB" sz="4800">
                <a:latin typeface="Kristen ITC" panose="03050502040202030202" pitchFamily="66" charset="0"/>
              </a:rPr>
              <a:t>or</a:t>
            </a:r>
            <a:endParaRPr lang="en-GB" sz="4800"/>
          </a:p>
        </p:txBody>
      </p:sp>
      <p:sp>
        <p:nvSpPr>
          <p:cNvPr id="18" name="TextBox 17"/>
          <p:cNvSpPr txBox="1"/>
          <p:nvPr/>
        </p:nvSpPr>
        <p:spPr>
          <a:xfrm>
            <a:off x="611560" y="546990"/>
            <a:ext cx="6624735" cy="830997"/>
          </a:xfrm>
          <a:prstGeom prst="rect">
            <a:avLst/>
          </a:prstGeom>
          <a:noFill/>
        </p:spPr>
        <p:txBody>
          <a:bodyPr wrap="square" rtlCol="0">
            <a:spAutoFit/>
          </a:bodyPr>
          <a:lstStyle/>
          <a:p>
            <a:r>
              <a:rPr lang="en-GB" sz="4800" b="1">
                <a:solidFill>
                  <a:srgbClr val="FF0000"/>
                </a:solidFill>
                <a:latin typeface="Kristen ITC" panose="03050502040202030202" pitchFamily="66" charset="0"/>
                <a:ea typeface="Kozuka Gothic Pro B" pitchFamily="34" charset="-128"/>
              </a:rPr>
              <a:t>Warm up Activity </a:t>
            </a:r>
          </a:p>
        </p:txBody>
      </p:sp>
      <p:sp>
        <p:nvSpPr>
          <p:cNvPr id="10" name="Footer Placeholder 5"/>
          <p:cNvSpPr>
            <a:spLocks noGrp="1"/>
          </p:cNvSpPr>
          <p:nvPr>
            <p:ph type="ftr" sz="quarter" idx="11"/>
          </p:nvPr>
        </p:nvSpPr>
        <p:spPr>
          <a:xfrm>
            <a:off x="3175" y="6356350"/>
            <a:ext cx="9032875" cy="501650"/>
          </a:xfrm>
        </p:spPr>
        <p:txBody>
          <a:bodyPr/>
          <a:lstStyle/>
          <a:p>
            <a:r>
              <a:rPr lang="en-GB" dirty="0">
                <a:solidFill>
                  <a:schemeClr val="bg1"/>
                </a:solidFill>
              </a:rPr>
              <a:t>The Japan Society</a:t>
            </a:r>
          </a:p>
        </p:txBody>
      </p:sp>
    </p:spTree>
    <p:extLst>
      <p:ext uri="{BB962C8B-B14F-4D97-AF65-F5344CB8AC3E}">
        <p14:creationId xmlns:p14="http://schemas.microsoft.com/office/powerpoint/2010/main" val="201647497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10</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2768" y="6356350"/>
            <a:ext cx="9033728" cy="501650"/>
          </a:xfrm>
        </p:spPr>
        <p:txBody>
          <a:bodyPr/>
          <a:lstStyle/>
          <a:p>
            <a:endParaRPr lang="en-GB" dirty="0">
              <a:solidFill>
                <a:schemeClr val="bg1"/>
              </a:solidFill>
            </a:endParaRPr>
          </a:p>
          <a:p>
            <a:r>
              <a:rPr lang="en-GB" dirty="0">
                <a:solidFill>
                  <a:schemeClr val="bg1"/>
                </a:solidFill>
              </a:rPr>
              <a:t>Tokyo Photo by </a:t>
            </a:r>
            <a:r>
              <a:rPr lang="en-GB" dirty="0">
                <a:solidFill>
                  <a:schemeClr val="bg1"/>
                </a:solidFill>
                <a:hlinkClick r:id="rId3"/>
              </a:rPr>
              <a:t>DLKR</a:t>
            </a:r>
            <a:r>
              <a:rPr lang="en-GB" dirty="0">
                <a:solidFill>
                  <a:schemeClr val="bg1"/>
                </a:solidFill>
              </a:rPr>
              <a:t> on </a:t>
            </a:r>
            <a:r>
              <a:rPr lang="en-GB" dirty="0" err="1">
                <a:solidFill>
                  <a:schemeClr val="bg1"/>
                </a:solidFill>
                <a:hlinkClick r:id="rId4"/>
              </a:rPr>
              <a:t>Unsplash</a:t>
            </a:r>
            <a:endParaRPr lang="en-GB" dirty="0">
              <a:solidFill>
                <a:schemeClr val="bg1"/>
              </a:solidFill>
            </a:endParaRPr>
          </a:p>
          <a:p>
            <a:r>
              <a:rPr lang="en-GB" dirty="0">
                <a:solidFill>
                  <a:schemeClr val="bg1"/>
                </a:solidFill>
              </a:rPr>
              <a:t>Aerial view of London by  </a:t>
            </a:r>
            <a:r>
              <a:rPr lang="en-GB" dirty="0" err="1">
                <a:solidFill>
                  <a:schemeClr val="bg1"/>
                </a:solidFill>
                <a:hlinkClick r:id="rId5"/>
              </a:rPr>
              <a:t>GillyBerlin</a:t>
            </a:r>
            <a:r>
              <a:rPr lang="en-GB" dirty="0">
                <a:solidFill>
                  <a:schemeClr val="bg1"/>
                </a:solidFill>
              </a:rPr>
              <a:t> is licensed under </a:t>
            </a:r>
            <a:r>
              <a:rPr lang="en-GB" dirty="0">
                <a:solidFill>
                  <a:schemeClr val="bg1"/>
                </a:solidFill>
                <a:hlinkClick r:id="rId6"/>
              </a:rPr>
              <a:t>CC BY 2.0</a:t>
            </a:r>
            <a:r>
              <a:rPr lang="en-GB" dirty="0">
                <a:solidFill>
                  <a:schemeClr val="bg1"/>
                </a:solidFill>
              </a:rPr>
              <a:t>,</a:t>
            </a:r>
          </a:p>
          <a:p>
            <a:endParaRPr lang="en-GB" dirty="0">
              <a:solidFill>
                <a:schemeClr val="bg1"/>
              </a:solidFill>
            </a:endParaRPr>
          </a:p>
        </p:txBody>
      </p:sp>
      <p:pic>
        <p:nvPicPr>
          <p:cNvPr id="8" name="Picture 7"/>
          <p:cNvPicPr/>
          <p:nvPr/>
        </p:nvPicPr>
        <p:blipFill>
          <a:blip r:embed="rId7" cstate="screen">
            <a:extLst>
              <a:ext uri="{28A0092B-C50C-407E-A947-70E740481C1C}">
                <a14:useLocalDpi xmlns:a14="http://schemas.microsoft.com/office/drawing/2010/main"/>
              </a:ext>
            </a:extLst>
          </a:blip>
          <a:stretch>
            <a:fillRect/>
          </a:stretch>
        </p:blipFill>
        <p:spPr>
          <a:xfrm>
            <a:off x="7668344" y="368409"/>
            <a:ext cx="850900" cy="850900"/>
          </a:xfrm>
          <a:prstGeom prst="rect">
            <a:avLst/>
          </a:prstGeom>
        </p:spPr>
      </p:pic>
      <p:sp>
        <p:nvSpPr>
          <p:cNvPr id="11" name="TextBox 10"/>
          <p:cNvSpPr txBox="1"/>
          <p:nvPr/>
        </p:nvSpPr>
        <p:spPr>
          <a:xfrm>
            <a:off x="676332" y="373965"/>
            <a:ext cx="6847996" cy="1200329"/>
          </a:xfrm>
          <a:prstGeom prst="rect">
            <a:avLst/>
          </a:prstGeom>
          <a:solidFill>
            <a:schemeClr val="bg1"/>
          </a:solidFill>
        </p:spPr>
        <p:txBody>
          <a:bodyPr wrap="square" rtlCol="0">
            <a:spAutoFit/>
          </a:bodyPr>
          <a:lstStyle/>
          <a:p>
            <a:r>
              <a:rPr lang="en-US" altLang="ja-JP" sz="3600" b="1">
                <a:latin typeface="Kristen ITC" panose="03050502040202030202" pitchFamily="66" charset="0"/>
                <a:ea typeface="Kozuka Gothic Pro B" pitchFamily="34" charset="-128"/>
              </a:rPr>
              <a:t>Japan has the most populous city.  </a:t>
            </a:r>
            <a:endParaRPr lang="en-GB" sz="3600" b="1">
              <a:latin typeface="Kristen ITC" panose="03050502040202030202" pitchFamily="66" charset="0"/>
              <a:ea typeface="Kozuka Gothic Pro B" pitchFamily="34" charset="-128"/>
            </a:endParaRPr>
          </a:p>
        </p:txBody>
      </p:sp>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6332" y="1751532"/>
            <a:ext cx="3672426" cy="3600000"/>
          </a:xfrm>
          <a:prstGeom prst="rect">
            <a:avLst/>
          </a:prstGeom>
          <a:ln w="34925">
            <a:solidFill>
              <a:srgbClr val="339933"/>
            </a:solidFill>
          </a:ln>
        </p:spPr>
      </p:pic>
      <p:sp>
        <p:nvSpPr>
          <p:cNvPr id="13" name="TextBox 12"/>
          <p:cNvSpPr txBox="1"/>
          <p:nvPr/>
        </p:nvSpPr>
        <p:spPr>
          <a:xfrm>
            <a:off x="1745348" y="5589238"/>
            <a:ext cx="1457450" cy="584775"/>
          </a:xfrm>
          <a:prstGeom prst="rect">
            <a:avLst/>
          </a:prstGeom>
          <a:noFill/>
        </p:spPr>
        <p:txBody>
          <a:bodyPr wrap="none" rtlCol="0">
            <a:spAutoFit/>
          </a:bodyPr>
          <a:lstStyle/>
          <a:p>
            <a:r>
              <a:rPr lang="en-GB" sz="3200">
                <a:latin typeface="Kristen ITC" panose="03050502040202030202" pitchFamily="66" charset="0"/>
              </a:rPr>
              <a:t>Tokyo</a:t>
            </a:r>
            <a:r>
              <a:rPr lang="en-GB"/>
              <a:t> </a:t>
            </a:r>
          </a:p>
        </p:txBody>
      </p:sp>
      <p:pic>
        <p:nvPicPr>
          <p:cNvPr id="9" name="Picture 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16016" y="1760660"/>
            <a:ext cx="3652011" cy="3600000"/>
          </a:xfrm>
          <a:prstGeom prst="rect">
            <a:avLst/>
          </a:prstGeom>
        </p:spPr>
      </p:pic>
      <p:sp>
        <p:nvSpPr>
          <p:cNvPr id="12" name="TextBox 11"/>
          <p:cNvSpPr txBox="1"/>
          <p:nvPr/>
        </p:nvSpPr>
        <p:spPr>
          <a:xfrm>
            <a:off x="5644980" y="5559399"/>
            <a:ext cx="1794081" cy="584775"/>
          </a:xfrm>
          <a:prstGeom prst="rect">
            <a:avLst/>
          </a:prstGeom>
          <a:noFill/>
        </p:spPr>
        <p:txBody>
          <a:bodyPr wrap="none" rtlCol="0">
            <a:spAutoFit/>
          </a:bodyPr>
          <a:lstStyle/>
          <a:p>
            <a:r>
              <a:rPr lang="en-GB" sz="3200">
                <a:latin typeface="Kristen ITC" panose="03050502040202030202" pitchFamily="66" charset="0"/>
              </a:rPr>
              <a:t>London</a:t>
            </a:r>
            <a:r>
              <a:rPr lang="en-GB"/>
              <a:t> </a:t>
            </a:r>
          </a:p>
        </p:txBody>
      </p:sp>
    </p:spTree>
    <p:extLst>
      <p:ext uri="{BB962C8B-B14F-4D97-AF65-F5344CB8AC3E}">
        <p14:creationId xmlns:p14="http://schemas.microsoft.com/office/powerpoint/2010/main" val="23332223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11</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2768" y="6356350"/>
            <a:ext cx="9033728" cy="501650"/>
          </a:xfrm>
        </p:spPr>
        <p:txBody>
          <a:bodyPr/>
          <a:lstStyle/>
          <a:p>
            <a:r>
              <a:rPr lang="en-GB" dirty="0">
                <a:solidFill>
                  <a:schemeClr val="bg1"/>
                </a:solidFill>
              </a:rPr>
              <a:t> The Japan Society</a:t>
            </a:r>
          </a:p>
        </p:txBody>
      </p:sp>
      <p:pic>
        <p:nvPicPr>
          <p:cNvPr id="8" name="Picture 7"/>
          <p:cNvPicPr/>
          <p:nvPr/>
        </p:nvPicPr>
        <p:blipFill>
          <a:blip r:embed="rId3" cstate="screen">
            <a:extLst>
              <a:ext uri="{28A0092B-C50C-407E-A947-70E740481C1C}">
                <a14:useLocalDpi xmlns:a14="http://schemas.microsoft.com/office/drawing/2010/main"/>
              </a:ext>
            </a:extLst>
          </a:blip>
          <a:stretch>
            <a:fillRect/>
          </a:stretch>
        </p:blipFill>
        <p:spPr>
          <a:xfrm>
            <a:off x="7668344" y="368409"/>
            <a:ext cx="850900" cy="850900"/>
          </a:xfrm>
          <a:prstGeom prst="rect">
            <a:avLst/>
          </a:prstGeom>
        </p:spPr>
      </p:pic>
      <p:sp>
        <p:nvSpPr>
          <p:cNvPr id="11" name="TextBox 10"/>
          <p:cNvSpPr txBox="1"/>
          <p:nvPr/>
        </p:nvSpPr>
        <p:spPr>
          <a:xfrm>
            <a:off x="676332" y="373965"/>
            <a:ext cx="6847996" cy="646331"/>
          </a:xfrm>
          <a:prstGeom prst="rect">
            <a:avLst/>
          </a:prstGeom>
          <a:solidFill>
            <a:schemeClr val="bg1"/>
          </a:solidFill>
        </p:spPr>
        <p:txBody>
          <a:bodyPr wrap="square" rtlCol="0">
            <a:spAutoFit/>
          </a:bodyPr>
          <a:lstStyle/>
          <a:p>
            <a:endParaRPr lang="en-GB" sz="3600" b="1">
              <a:latin typeface="Kristen ITC" panose="03050502040202030202" pitchFamily="66" charset="0"/>
              <a:ea typeface="Kozuka Gothic Pro B" pitchFamily="34" charset="-128"/>
            </a:endParaRPr>
          </a:p>
        </p:txBody>
      </p:sp>
      <p:sp>
        <p:nvSpPr>
          <p:cNvPr id="2" name="TextBox 1"/>
          <p:cNvSpPr txBox="1"/>
          <p:nvPr/>
        </p:nvSpPr>
        <p:spPr>
          <a:xfrm>
            <a:off x="1770427" y="4797151"/>
            <a:ext cx="5544616" cy="1200329"/>
          </a:xfrm>
          <a:prstGeom prst="rect">
            <a:avLst/>
          </a:prstGeom>
          <a:noFill/>
        </p:spPr>
        <p:txBody>
          <a:bodyPr wrap="square" rtlCol="0">
            <a:spAutoFit/>
          </a:bodyPr>
          <a:lstStyle/>
          <a:p>
            <a:pPr algn="ctr"/>
            <a:r>
              <a:rPr lang="en-GB" sz="3600" dirty="0">
                <a:latin typeface="Kristen ITC" panose="03050502040202030202" pitchFamily="66" charset="0"/>
              </a:rPr>
              <a:t>Watch the </a:t>
            </a:r>
            <a:r>
              <a:rPr lang="en-GB" sz="3600" dirty="0">
                <a:latin typeface="Kristen ITC" panose="03050502040202030202" pitchFamily="66" charset="0"/>
                <a:hlinkClick r:id="rId4"/>
              </a:rPr>
              <a:t>video</a:t>
            </a:r>
            <a:r>
              <a:rPr lang="en-GB" sz="3600" dirty="0">
                <a:latin typeface="Kristen ITC" panose="03050502040202030202" pitchFamily="66" charset="0"/>
              </a:rPr>
              <a:t> to find out more! </a:t>
            </a:r>
          </a:p>
        </p:txBody>
      </p:sp>
      <p:grpSp>
        <p:nvGrpSpPr>
          <p:cNvPr id="10" name="Group 9"/>
          <p:cNvGrpSpPr/>
          <p:nvPr/>
        </p:nvGrpSpPr>
        <p:grpSpPr>
          <a:xfrm>
            <a:off x="1914058" y="1020296"/>
            <a:ext cx="5498683" cy="3416816"/>
            <a:chOff x="2363155" y="1124744"/>
            <a:chExt cx="4777730" cy="2910378"/>
          </a:xfrm>
        </p:grpSpPr>
        <p:pic>
          <p:nvPicPr>
            <p:cNvPr id="1027" name="Picture 3">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63155" y="1124744"/>
              <a:ext cx="4777730" cy="2910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sosceles Triangle 4"/>
            <p:cNvSpPr/>
            <p:nvPr/>
          </p:nvSpPr>
          <p:spPr>
            <a:xfrm>
              <a:off x="4306270" y="2204862"/>
              <a:ext cx="891499" cy="843121"/>
            </a:xfrm>
            <a:prstGeom prst="triangle">
              <a:avLst/>
            </a:prstGeom>
            <a:solidFill>
              <a:schemeClr val="bg1">
                <a:lumMod val="85000"/>
                <a:alpha val="50000"/>
              </a:schemeClr>
            </a:solidFill>
            <a:ln>
              <a:solidFill>
                <a:schemeClr val="bg1">
                  <a:lumMod val="85000"/>
                </a:schemeClr>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33978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0616B339-7D9E-CF6D-4054-7F8DB68D35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6816" y="1411486"/>
            <a:ext cx="4062368" cy="4757125"/>
          </a:xfrm>
          <a:prstGeom prst="rect">
            <a:avLst/>
          </a:prstGeom>
        </p:spPr>
      </p:pic>
      <p:pic>
        <p:nvPicPr>
          <p:cNvPr id="3" name="Picture 4" descr="Map&#10;&#10;Description automatically generated">
            <a:extLst>
              <a:ext uri="{FF2B5EF4-FFF2-40B4-BE49-F238E27FC236}">
                <a16:creationId xmlns:a16="http://schemas.microsoft.com/office/drawing/2014/main" id="{E215BF93-5B57-D8CD-A909-A150F87D02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1"/>
          <a:stretch/>
        </p:blipFill>
        <p:spPr>
          <a:xfrm>
            <a:off x="4674945" y="1407626"/>
            <a:ext cx="4062781" cy="4759968"/>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12</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dirty="0">
                <a:solidFill>
                  <a:schemeClr val="bg1"/>
                </a:solidFill>
              </a:rPr>
              <a:t>Map data ©2022 Google</a:t>
            </a: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5" name="TextBox 4">
            <a:extLst>
              <a:ext uri="{FF2B5EF4-FFF2-40B4-BE49-F238E27FC236}">
                <a16:creationId xmlns:a16="http://schemas.microsoft.com/office/drawing/2014/main" id="{354B791A-D980-18FF-0DBC-7E20984F0D47}"/>
              </a:ext>
            </a:extLst>
          </p:cNvPr>
          <p:cNvSpPr txBox="1"/>
          <p:nvPr/>
        </p:nvSpPr>
        <p:spPr>
          <a:xfrm>
            <a:off x="353682" y="411192"/>
            <a:ext cx="83840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Kristen ITC"/>
              </a:rPr>
              <a:t>Task: </a:t>
            </a:r>
            <a:r>
              <a:rPr lang="en-US" sz="2400" dirty="0">
                <a:latin typeface="Kristen ITC"/>
              </a:rPr>
              <a:t>Find one difference and one similarity between the pictures below.</a:t>
            </a:r>
            <a:endParaRPr lang="en-GB" sz="2400" dirty="0">
              <a:cs typeface="Calibri"/>
            </a:endParaRPr>
          </a:p>
        </p:txBody>
      </p:sp>
    </p:spTree>
    <p:extLst>
      <p:ext uri="{BB962C8B-B14F-4D97-AF65-F5344CB8AC3E}">
        <p14:creationId xmlns:p14="http://schemas.microsoft.com/office/powerpoint/2010/main" val="39038510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72722" y="-26023"/>
            <a:ext cx="4379499" cy="676875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13</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560166"/>
            <a:ext cx="9143999" cy="365125"/>
          </a:xfrm>
        </p:spPr>
        <p:txBody>
          <a:bodyPr/>
          <a:lstStyle/>
          <a:p>
            <a:r>
              <a:rPr lang="en-GB" dirty="0">
                <a:solidFill>
                  <a:schemeClr val="bg1"/>
                </a:solidFill>
              </a:rPr>
              <a:t>Images L-R: </a:t>
            </a:r>
            <a:r>
              <a:rPr lang="en-GB" u="sng" dirty="0">
                <a:solidFill>
                  <a:schemeClr val="bg1"/>
                </a:solidFill>
                <a:hlinkClick r:id="rId5"/>
              </a:rPr>
              <a:t>663highland</a:t>
            </a:r>
            <a:r>
              <a:rPr lang="en-GB" dirty="0">
                <a:solidFill>
                  <a:schemeClr val="bg1"/>
                </a:solidFill>
              </a:rPr>
              <a:t>, </a:t>
            </a:r>
            <a:r>
              <a:rPr lang="en-GB" dirty="0">
                <a:solidFill>
                  <a:schemeClr val="bg1"/>
                </a:solidFill>
                <a:hlinkClick r:id="rId6"/>
              </a:rPr>
              <a:t>CC BY-SA 4.0</a:t>
            </a:r>
            <a:r>
              <a:rPr lang="en-GB" dirty="0">
                <a:solidFill>
                  <a:schemeClr val="bg1"/>
                </a:solidFill>
              </a:rPr>
              <a:t>; public domain.  </a:t>
            </a:r>
          </a:p>
          <a:p>
            <a:endParaRPr lang="en-GB" dirty="0">
              <a:solidFill>
                <a:schemeClr val="bg1"/>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37845" y="-26023"/>
            <a:ext cx="4652229" cy="6366679"/>
          </a:xfrm>
          <a:prstGeom prst="rect">
            <a:avLst/>
          </a:prstGeom>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 y="20338"/>
            <a:ext cx="4537844" cy="6348444"/>
          </a:xfrm>
          <a:prstGeom prst="rect">
            <a:avLst/>
          </a:prstGeom>
        </p:spPr>
      </p:pic>
      <p:sp>
        <p:nvSpPr>
          <p:cNvPr id="14" name="TextBox 13"/>
          <p:cNvSpPr txBox="1"/>
          <p:nvPr/>
        </p:nvSpPr>
        <p:spPr>
          <a:xfrm>
            <a:off x="2087599" y="239214"/>
            <a:ext cx="4824785" cy="1446550"/>
          </a:xfrm>
          <a:prstGeom prst="rect">
            <a:avLst/>
          </a:prstGeom>
          <a:solidFill>
            <a:schemeClr val="bg1"/>
          </a:solidFill>
          <a:ln w="38100">
            <a:solidFill>
              <a:schemeClr val="tx1"/>
            </a:solidFill>
          </a:ln>
        </p:spPr>
        <p:txBody>
          <a:bodyPr wrap="square" rtlCol="0">
            <a:spAutoFit/>
          </a:bodyPr>
          <a:lstStyle/>
          <a:p>
            <a:pPr algn="ctr"/>
            <a:r>
              <a:rPr lang="en-GB" altLang="ja-JP" sz="4400" b="1">
                <a:solidFill>
                  <a:srgbClr val="FF0000"/>
                </a:solidFill>
                <a:latin typeface="Kristen ITC" panose="03050502040202030202" pitchFamily="66" charset="0"/>
                <a:ea typeface="Kozuka Gothic Pro B" pitchFamily="34" charset="-128"/>
              </a:rPr>
              <a:t>Rural and Urban Japan</a:t>
            </a:r>
            <a:endParaRPr lang="en-GB" sz="4400" b="1">
              <a:solidFill>
                <a:srgbClr val="FF0000"/>
              </a:solidFill>
              <a:latin typeface="Kristen ITC" panose="03050502040202030202" pitchFamily="66" charset="0"/>
              <a:ea typeface="Kozuka Gothic Pro B" pitchFamily="34" charset="-128"/>
            </a:endParaRPr>
          </a:p>
        </p:txBody>
      </p:sp>
    </p:spTree>
    <p:extLst>
      <p:ext uri="{BB962C8B-B14F-4D97-AF65-F5344CB8AC3E}">
        <p14:creationId xmlns:p14="http://schemas.microsoft.com/office/powerpoint/2010/main" val="98997525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644007" cy="3165388"/>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04" y="3165388"/>
            <a:ext cx="9183752" cy="3090293"/>
          </a:xfrm>
          <a:prstGeom prst="rect">
            <a:avLst/>
          </a:prstGeom>
        </p:spPr>
      </p:pic>
      <p:sp>
        <p:nvSpPr>
          <p:cNvPr id="9" name="Rectangle 8"/>
          <p:cNvSpPr/>
          <p:nvPr/>
        </p:nvSpPr>
        <p:spPr>
          <a:xfrm>
            <a:off x="-30553" y="6224138"/>
            <a:ext cx="9193497"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2000" y="0"/>
            <a:ext cx="4605948" cy="3142012"/>
          </a:xfrm>
          <a:prstGeom prst="rect">
            <a:avLst/>
          </a:prstGeom>
        </p:spPr>
      </p:pic>
      <p:cxnSp>
        <p:nvCxnSpPr>
          <p:cNvPr id="15" name="Straight Connector 14"/>
          <p:cNvCxnSpPr/>
          <p:nvPr/>
        </p:nvCxnSpPr>
        <p:spPr>
          <a:xfrm>
            <a:off x="-11607" y="3142012"/>
            <a:ext cx="91556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556451" y="0"/>
            <a:ext cx="0" cy="3142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ooter Placeholder 7"/>
          <p:cNvSpPr>
            <a:spLocks noGrp="1"/>
          </p:cNvSpPr>
          <p:nvPr>
            <p:ph type="ftr" sz="quarter" idx="11"/>
          </p:nvPr>
        </p:nvSpPr>
        <p:spPr>
          <a:xfrm>
            <a:off x="16077" y="6385340"/>
            <a:ext cx="9143999" cy="365125"/>
          </a:xfrm>
        </p:spPr>
        <p:txBody>
          <a:bodyPr/>
          <a:lstStyle/>
          <a:p>
            <a:r>
              <a:rPr lang="en-US" dirty="0">
                <a:solidFill>
                  <a:schemeClr val="bg1"/>
                </a:solidFill>
              </a:rPr>
              <a:t>Top right: </a:t>
            </a:r>
            <a:r>
              <a:rPr lang="en-GB" dirty="0" err="1">
                <a:solidFill>
                  <a:schemeClr val="bg1"/>
                </a:solidFill>
                <a:hlinkClick r:id="rId6"/>
              </a:rPr>
              <a:t>contri</a:t>
            </a:r>
            <a:r>
              <a:rPr lang="en-GB" dirty="0">
                <a:solidFill>
                  <a:schemeClr val="bg1"/>
                </a:solidFill>
                <a:hlinkClick r:id="rId6"/>
              </a:rPr>
              <a:t> by </a:t>
            </a:r>
            <a:r>
              <a:rPr lang="en-GB" dirty="0" err="1">
                <a:solidFill>
                  <a:schemeClr val="bg1"/>
                </a:solidFill>
                <a:hlinkClick r:id="rId6"/>
              </a:rPr>
              <a:t>Yonezawa</a:t>
            </a:r>
            <a:r>
              <a:rPr lang="en-GB" dirty="0">
                <a:solidFill>
                  <a:schemeClr val="bg1"/>
                </a:solidFill>
                <a:hlinkClick r:id="rId6"/>
              </a:rPr>
              <a:t>-Shi, Yamagata, Japan</a:t>
            </a:r>
            <a:r>
              <a:rPr lang="en-GB" dirty="0">
                <a:solidFill>
                  <a:schemeClr val="bg1"/>
                </a:solidFill>
              </a:rPr>
              <a:t> is licensed under </a:t>
            </a:r>
            <a:r>
              <a:rPr lang="en-GB" dirty="0">
                <a:solidFill>
                  <a:schemeClr val="bg1"/>
                </a:solidFill>
                <a:hlinkClick r:id="rId7"/>
              </a:rPr>
              <a:t>CC BY-SA 2.0</a:t>
            </a:r>
            <a:endParaRPr lang="en-GB" dirty="0">
              <a:solidFill>
                <a:schemeClr val="bg1"/>
              </a:solidFill>
            </a:endParaRPr>
          </a:p>
          <a:p>
            <a:r>
              <a:rPr lang="en-GB" dirty="0">
                <a:solidFill>
                  <a:schemeClr val="bg1"/>
                </a:solidFill>
              </a:rPr>
              <a:t>Bottom: </a:t>
            </a:r>
            <a:r>
              <a:rPr lang="en-GB" u="sng" dirty="0">
                <a:solidFill>
                  <a:schemeClr val="bg1"/>
                </a:solidFill>
                <a:hlinkClick r:id="rId8"/>
              </a:rPr>
              <a:t>663highland</a:t>
            </a:r>
            <a:r>
              <a:rPr lang="en-GB" dirty="0">
                <a:solidFill>
                  <a:schemeClr val="bg1"/>
                </a:solidFill>
              </a:rPr>
              <a:t>, </a:t>
            </a:r>
            <a:r>
              <a:rPr lang="en-GB" dirty="0">
                <a:solidFill>
                  <a:schemeClr val="bg1"/>
                </a:solidFill>
                <a:hlinkClick r:id="rId9"/>
              </a:rPr>
              <a:t>CC BY-SA 4.0</a:t>
            </a:r>
            <a:r>
              <a:rPr lang="en-GB" dirty="0">
                <a:solidFill>
                  <a:schemeClr val="bg1"/>
                </a:solidFill>
              </a:rPr>
              <a:t>; </a:t>
            </a:r>
          </a:p>
          <a:p>
            <a:r>
              <a:rPr lang="en-US" dirty="0">
                <a:solidFill>
                  <a:schemeClr val="bg1"/>
                </a:solidFill>
              </a:rPr>
              <a:t> </a:t>
            </a:r>
            <a:endParaRPr lang="en-GB" dirty="0">
              <a:solidFill>
                <a:schemeClr val="bg1"/>
              </a:solidFill>
            </a:endParaRPr>
          </a:p>
        </p:txBody>
      </p:sp>
      <p:sp>
        <p:nvSpPr>
          <p:cNvPr id="7" name="TextBox 6"/>
          <p:cNvSpPr txBox="1"/>
          <p:nvPr/>
        </p:nvSpPr>
        <p:spPr>
          <a:xfrm>
            <a:off x="2555775" y="2725052"/>
            <a:ext cx="4176465" cy="830997"/>
          </a:xfrm>
          <a:prstGeom prst="rect">
            <a:avLst/>
          </a:prstGeom>
          <a:solidFill>
            <a:schemeClr val="bg1"/>
          </a:solidFill>
          <a:ln w="28575">
            <a:solidFill>
              <a:schemeClr val="tx1"/>
            </a:solidFill>
          </a:ln>
        </p:spPr>
        <p:txBody>
          <a:bodyPr wrap="square" rtlCol="0">
            <a:spAutoFit/>
          </a:bodyPr>
          <a:lstStyle/>
          <a:p>
            <a:pPr algn="ctr"/>
            <a:r>
              <a:rPr lang="en-GB" sz="4800" b="1">
                <a:solidFill>
                  <a:srgbClr val="FF0000"/>
                </a:solidFill>
                <a:latin typeface="Kristen ITC" panose="03050502040202030202" pitchFamily="66" charset="0"/>
                <a:ea typeface="Kozuka Gothic Pro B" pitchFamily="34" charset="-128"/>
              </a:rPr>
              <a:t>Rural Japan</a:t>
            </a:r>
          </a:p>
        </p:txBody>
      </p:sp>
      <p:sp>
        <p:nvSpPr>
          <p:cNvPr id="19" name="TextBox 18"/>
          <p:cNvSpPr txBox="1"/>
          <p:nvPr/>
        </p:nvSpPr>
        <p:spPr>
          <a:xfrm>
            <a:off x="107504" y="116632"/>
            <a:ext cx="2282187" cy="461665"/>
          </a:xfrm>
          <a:prstGeom prst="rect">
            <a:avLst/>
          </a:prstGeom>
          <a:solidFill>
            <a:schemeClr val="bg1"/>
          </a:solidFill>
          <a:ln w="28575">
            <a:solidFill>
              <a:schemeClr val="tx1"/>
            </a:solidFill>
          </a:ln>
        </p:spPr>
        <p:txBody>
          <a:bodyPr wrap="square" rtlCol="0">
            <a:spAutoFit/>
          </a:bodyPr>
          <a:lstStyle/>
          <a:p>
            <a:pPr algn="ctr"/>
            <a:r>
              <a:rPr lang="en-GB" sz="2400" b="1">
                <a:solidFill>
                  <a:srgbClr val="FF0000"/>
                </a:solidFill>
                <a:latin typeface="Kristen ITC" panose="03050502040202030202" pitchFamily="66" charset="0"/>
                <a:ea typeface="Kozuka Gothic Pro B" pitchFamily="34" charset="-128"/>
              </a:rPr>
              <a:t>Bamboo</a:t>
            </a:r>
            <a:r>
              <a:rPr lang="ja-JP" altLang="en-US" sz="2400" b="1">
                <a:solidFill>
                  <a:srgbClr val="FF0000"/>
                </a:solidFill>
                <a:latin typeface="Kristen ITC" panose="03050502040202030202" pitchFamily="66" charset="0"/>
                <a:ea typeface="Kozuka Gothic Pro B" pitchFamily="34" charset="-128"/>
              </a:rPr>
              <a:t>　竹</a:t>
            </a:r>
            <a:r>
              <a:rPr lang="en-GB" sz="2400" b="1">
                <a:solidFill>
                  <a:srgbClr val="FF0000"/>
                </a:solidFill>
                <a:latin typeface="Kristen ITC" panose="03050502040202030202" pitchFamily="66" charset="0"/>
                <a:ea typeface="Kozuka Gothic Pro B" pitchFamily="34" charset="-128"/>
              </a:rPr>
              <a:t> </a:t>
            </a:r>
          </a:p>
        </p:txBody>
      </p:sp>
      <p:sp>
        <p:nvSpPr>
          <p:cNvPr id="20" name="TextBox 19"/>
          <p:cNvSpPr txBox="1"/>
          <p:nvPr/>
        </p:nvSpPr>
        <p:spPr>
          <a:xfrm>
            <a:off x="4788024" y="111349"/>
            <a:ext cx="3744416" cy="461665"/>
          </a:xfrm>
          <a:prstGeom prst="rect">
            <a:avLst/>
          </a:prstGeom>
          <a:solidFill>
            <a:schemeClr val="bg1"/>
          </a:solidFill>
          <a:ln w="28575">
            <a:solidFill>
              <a:schemeClr val="tx1"/>
            </a:solidFill>
          </a:ln>
        </p:spPr>
        <p:txBody>
          <a:bodyPr wrap="square" rtlCol="0">
            <a:spAutoFit/>
          </a:bodyPr>
          <a:lstStyle/>
          <a:p>
            <a:pPr algn="ctr"/>
            <a:r>
              <a:rPr lang="en-GB" sz="2400" b="1">
                <a:solidFill>
                  <a:srgbClr val="FF0000"/>
                </a:solidFill>
                <a:latin typeface="Kristen ITC" panose="03050502040202030202" pitchFamily="66" charset="0"/>
                <a:ea typeface="Kozuka Gothic Pro B" pitchFamily="34" charset="-128"/>
              </a:rPr>
              <a:t>Rice Paddies</a:t>
            </a:r>
            <a:r>
              <a:rPr lang="ja-JP" altLang="en-US" sz="2400" b="1">
                <a:solidFill>
                  <a:srgbClr val="FF0000"/>
                </a:solidFill>
                <a:latin typeface="Kristen ITC" panose="03050502040202030202" pitchFamily="66" charset="0"/>
                <a:ea typeface="Kozuka Gothic Pro B" pitchFamily="34" charset="-128"/>
              </a:rPr>
              <a:t>　田んぼ　</a:t>
            </a:r>
            <a:endParaRPr lang="en-GB" sz="2400" b="1">
              <a:solidFill>
                <a:srgbClr val="FF0000"/>
              </a:solidFill>
              <a:latin typeface="Kristen ITC" panose="03050502040202030202" pitchFamily="66" charset="0"/>
              <a:ea typeface="Kozuka Gothic Pro B" pitchFamily="34" charset="-128"/>
            </a:endParaRPr>
          </a:p>
        </p:txBody>
      </p:sp>
      <p:sp>
        <p:nvSpPr>
          <p:cNvPr id="22" name="TextBox 21"/>
          <p:cNvSpPr txBox="1"/>
          <p:nvPr/>
        </p:nvSpPr>
        <p:spPr>
          <a:xfrm>
            <a:off x="107503" y="5593020"/>
            <a:ext cx="5328593" cy="461665"/>
          </a:xfrm>
          <a:prstGeom prst="rect">
            <a:avLst/>
          </a:prstGeom>
          <a:solidFill>
            <a:schemeClr val="bg1"/>
          </a:solidFill>
          <a:ln w="28575">
            <a:solidFill>
              <a:schemeClr val="tx1"/>
            </a:solidFill>
          </a:ln>
        </p:spPr>
        <p:txBody>
          <a:bodyPr wrap="square" rtlCol="0">
            <a:spAutoFit/>
          </a:bodyPr>
          <a:lstStyle/>
          <a:p>
            <a:pPr algn="ctr"/>
            <a:r>
              <a:rPr lang="en-GB" sz="2400" b="1">
                <a:solidFill>
                  <a:srgbClr val="FF0000"/>
                </a:solidFill>
                <a:latin typeface="Kristen ITC" panose="03050502040202030202" pitchFamily="66" charset="0"/>
                <a:ea typeface="Kozuka Gothic Pro B" pitchFamily="34" charset="-128"/>
              </a:rPr>
              <a:t>Mountains</a:t>
            </a:r>
            <a:r>
              <a:rPr lang="ja-JP" altLang="en-US" sz="2400" b="1">
                <a:solidFill>
                  <a:srgbClr val="FF0000"/>
                </a:solidFill>
                <a:latin typeface="Kristen ITC" panose="03050502040202030202" pitchFamily="66" charset="0"/>
                <a:ea typeface="Kozuka Gothic Pro B" pitchFamily="34" charset="-128"/>
              </a:rPr>
              <a:t> </a:t>
            </a:r>
            <a:r>
              <a:rPr lang="en-GB" altLang="ja-JP" sz="2400" b="1">
                <a:solidFill>
                  <a:srgbClr val="FF0000"/>
                </a:solidFill>
                <a:latin typeface="Kristen ITC" panose="03050502040202030202" pitchFamily="66" charset="0"/>
                <a:ea typeface="Kozuka Gothic Pro B" pitchFamily="34" charset="-128"/>
              </a:rPr>
              <a:t>and Forests </a:t>
            </a:r>
            <a:r>
              <a:rPr lang="ja-JP" altLang="en-US" sz="2400" b="1">
                <a:solidFill>
                  <a:srgbClr val="FF0000"/>
                </a:solidFill>
                <a:latin typeface="Kristen ITC" panose="03050502040202030202" pitchFamily="66" charset="0"/>
                <a:ea typeface="Kozuka Gothic Pro B" pitchFamily="34" charset="-128"/>
              </a:rPr>
              <a:t>　山と森</a:t>
            </a:r>
            <a:r>
              <a:rPr lang="en-GB" altLang="ja-JP" sz="2400" b="1">
                <a:solidFill>
                  <a:srgbClr val="FF0000"/>
                </a:solidFill>
                <a:latin typeface="Kristen ITC" panose="03050502040202030202" pitchFamily="66" charset="0"/>
                <a:ea typeface="Kozuka Gothic Pro B" pitchFamily="34" charset="-128"/>
              </a:rPr>
              <a:t> </a:t>
            </a:r>
            <a:endParaRPr lang="en-GB" sz="2400" b="1">
              <a:solidFill>
                <a:srgbClr val="FF0000"/>
              </a:solidFill>
              <a:latin typeface="Kristen ITC" panose="03050502040202030202" pitchFamily="66" charset="0"/>
              <a:ea typeface="Kozuka Gothic Pro B" pitchFamily="34" charset="-128"/>
            </a:endParaRPr>
          </a:p>
        </p:txBody>
      </p:sp>
    </p:spTree>
    <p:extLst>
      <p:ext uri="{BB962C8B-B14F-4D97-AF65-F5344CB8AC3E}">
        <p14:creationId xmlns:p14="http://schemas.microsoft.com/office/powerpoint/2010/main" val="1336269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6"/>
            <a:ext cx="9144000" cy="6858000"/>
          </a:xfrm>
          <a:prstGeom prst="rect">
            <a:avLst/>
          </a:prstGeom>
        </p:spPr>
      </p:pic>
      <p:sp>
        <p:nvSpPr>
          <p:cNvPr id="15" name="Rectangle 14"/>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7627D4DA-CA93-4100-9923-91CA0C97AC6D}" type="slidenum">
              <a:rPr lang="en-GB" smtClean="0"/>
              <a:t>15</a:t>
            </a:fld>
            <a:endParaRPr lang="en-GB"/>
          </a:p>
        </p:txBody>
      </p:sp>
      <p:sp>
        <p:nvSpPr>
          <p:cNvPr id="17" name="Footer Placeholder 7"/>
          <p:cNvSpPr>
            <a:spLocks noGrp="1"/>
          </p:cNvSpPr>
          <p:nvPr>
            <p:ph type="ftr" sz="quarter" idx="11"/>
          </p:nvPr>
        </p:nvSpPr>
        <p:spPr>
          <a:xfrm>
            <a:off x="0" y="6469167"/>
            <a:ext cx="9143999" cy="365125"/>
          </a:xfrm>
        </p:spPr>
        <p:txBody>
          <a:bodyPr/>
          <a:lstStyle/>
          <a:p>
            <a:r>
              <a:rPr lang="en-GB" dirty="0" err="1">
                <a:solidFill>
                  <a:schemeClr val="bg1"/>
                </a:solidFill>
                <a:hlinkClick r:id="rId4"/>
              </a:rPr>
              <a:t>contri</a:t>
            </a:r>
            <a:r>
              <a:rPr lang="en-GB" dirty="0">
                <a:solidFill>
                  <a:schemeClr val="bg1"/>
                </a:solidFill>
                <a:hlinkClick r:id="rId4"/>
              </a:rPr>
              <a:t> by </a:t>
            </a:r>
            <a:r>
              <a:rPr lang="en-GB" dirty="0" err="1">
                <a:solidFill>
                  <a:schemeClr val="bg1"/>
                </a:solidFill>
                <a:hlinkClick r:id="rId4"/>
              </a:rPr>
              <a:t>Yonezawa</a:t>
            </a:r>
            <a:r>
              <a:rPr lang="en-GB" dirty="0">
                <a:solidFill>
                  <a:schemeClr val="bg1"/>
                </a:solidFill>
                <a:hlinkClick r:id="rId4"/>
              </a:rPr>
              <a:t>-Shi, Yamagata, Japan</a:t>
            </a:r>
            <a:r>
              <a:rPr lang="en-GB" dirty="0">
                <a:solidFill>
                  <a:schemeClr val="bg1"/>
                </a:solidFill>
              </a:rPr>
              <a:t> is licensed under </a:t>
            </a:r>
            <a:r>
              <a:rPr lang="en-GB" dirty="0">
                <a:solidFill>
                  <a:schemeClr val="bg1"/>
                </a:solidFill>
                <a:hlinkClick r:id="rId5"/>
              </a:rPr>
              <a:t>CC BY-SA 2.0</a:t>
            </a:r>
            <a:endParaRPr lang="en-GB" dirty="0">
              <a:solidFill>
                <a:schemeClr val="bg1"/>
              </a:solidFill>
            </a:endParaRPr>
          </a:p>
          <a:p>
            <a:r>
              <a:rPr lang="en-GB" dirty="0">
                <a:solidFill>
                  <a:schemeClr val="bg1"/>
                </a:solidFill>
              </a:rPr>
              <a:t>"</a:t>
            </a:r>
            <a:r>
              <a:rPr lang="en-GB" dirty="0">
                <a:solidFill>
                  <a:schemeClr val="bg1"/>
                </a:solidFill>
                <a:hlinkClick r:id="rId6"/>
              </a:rPr>
              <a:t>Farm house and terraced paddy field in </a:t>
            </a:r>
            <a:r>
              <a:rPr lang="en-GB" dirty="0" err="1">
                <a:solidFill>
                  <a:schemeClr val="bg1"/>
                </a:solidFill>
                <a:hlinkClick r:id="rId6"/>
              </a:rPr>
              <a:t>Uwaso</a:t>
            </a:r>
            <a:r>
              <a:rPr lang="en-GB" dirty="0">
                <a:solidFill>
                  <a:schemeClr val="bg1"/>
                </a:solidFill>
              </a:rPr>
              <a:t>" by </a:t>
            </a:r>
            <a:r>
              <a:rPr lang="en-GB" dirty="0" err="1">
                <a:solidFill>
                  <a:schemeClr val="bg1"/>
                </a:solidFill>
                <a:hlinkClick r:id="rId7"/>
              </a:rPr>
              <a:t>autan</a:t>
            </a:r>
            <a:r>
              <a:rPr lang="en-GB" dirty="0">
                <a:solidFill>
                  <a:schemeClr val="bg1"/>
                </a:solidFill>
              </a:rPr>
              <a:t> is licensed under </a:t>
            </a:r>
            <a:r>
              <a:rPr lang="en-GB" dirty="0">
                <a:solidFill>
                  <a:schemeClr val="bg1"/>
                </a:solidFill>
                <a:hlinkClick r:id="rId8"/>
              </a:rPr>
              <a:t>CC BY-NC-ND 2.0</a:t>
            </a:r>
            <a:r>
              <a:rPr lang="en-GB" dirty="0">
                <a:solidFill>
                  <a:schemeClr val="bg1"/>
                </a:solidFill>
              </a:rPr>
              <a:t>.</a:t>
            </a:r>
          </a:p>
          <a:p>
            <a:endParaRPr lang="en-GB" dirty="0">
              <a:solidFill>
                <a:schemeClr val="bg1"/>
              </a:solidFill>
            </a:endParaRPr>
          </a:p>
        </p:txBody>
      </p:sp>
      <p:pic>
        <p:nvPicPr>
          <p:cNvPr id="7" name="Picture 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21252"/>
            <a:ext cx="9144000" cy="6250503"/>
          </a:xfrm>
          <a:prstGeom prst="rect">
            <a:avLst/>
          </a:prstGeom>
        </p:spPr>
      </p:pic>
    </p:spTree>
    <p:extLst>
      <p:ext uri="{BB962C8B-B14F-4D97-AF65-F5344CB8AC3E}">
        <p14:creationId xmlns:p14="http://schemas.microsoft.com/office/powerpoint/2010/main" val="532778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16</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a:solidFill>
                  <a:schemeClr val="bg1"/>
                </a:solidFill>
              </a:rPr>
              <a:t>Image by </a:t>
            </a:r>
            <a:r>
              <a:rPr lang="en-GB" u="sng">
                <a:solidFill>
                  <a:schemeClr val="bg1"/>
                </a:solidFill>
                <a:hlinkClick r:id="rId3"/>
              </a:rPr>
              <a:t>663highland</a:t>
            </a:r>
            <a:r>
              <a:rPr lang="en-GB">
                <a:solidFill>
                  <a:schemeClr val="bg1"/>
                </a:solidFill>
              </a:rPr>
              <a:t>, </a:t>
            </a:r>
            <a:r>
              <a:rPr lang="en-GB">
                <a:solidFill>
                  <a:schemeClr val="bg1"/>
                </a:solidFill>
                <a:hlinkClick r:id="rId4"/>
              </a:rPr>
              <a:t>CC BY-SA 4.0</a:t>
            </a:r>
            <a:endParaRPr lang="en-GB">
              <a:solidFill>
                <a:schemeClr val="bg1"/>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
            <a:ext cx="9144000" cy="6368782"/>
          </a:xfrm>
          <a:prstGeom prst="rect">
            <a:avLst/>
          </a:prstGeom>
        </p:spPr>
      </p:pic>
    </p:spTree>
    <p:extLst>
      <p:ext uri="{BB962C8B-B14F-4D97-AF65-F5344CB8AC3E}">
        <p14:creationId xmlns:p14="http://schemas.microsoft.com/office/powerpoint/2010/main" val="379473356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17</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r>
              <a:rPr lang="en-GB">
                <a:solidFill>
                  <a:schemeClr val="bg1"/>
                </a:solidFill>
              </a:rPr>
              <a:t>Image by </a:t>
            </a:r>
            <a:r>
              <a:rPr lang="ja-JP" altLang="en-US">
                <a:solidFill>
                  <a:schemeClr val="bg1"/>
                </a:solidFill>
                <a:hlinkClick r:id="rId3"/>
              </a:rPr>
              <a:t>うきは市</a:t>
            </a:r>
            <a:r>
              <a:rPr lang="en-US" altLang="ja-JP">
                <a:solidFill>
                  <a:schemeClr val="bg1"/>
                </a:solidFill>
              </a:rPr>
              <a:t>, </a:t>
            </a:r>
            <a:r>
              <a:rPr lang="en-GB">
                <a:solidFill>
                  <a:schemeClr val="bg1"/>
                </a:solidFill>
                <a:hlinkClick r:id="rId4"/>
              </a:rPr>
              <a:t>CC BY 4.0</a:t>
            </a:r>
            <a:endParaRPr lang="en-GB">
              <a:solidFill>
                <a:schemeClr val="bg1"/>
              </a:solidFill>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2400"/>
            <a:ext cx="9144000" cy="6266387"/>
          </a:xfrm>
          <a:prstGeom prst="rect">
            <a:avLst/>
          </a:prstGeom>
        </p:spPr>
      </p:pic>
    </p:spTree>
    <p:extLst>
      <p:ext uri="{BB962C8B-B14F-4D97-AF65-F5344CB8AC3E}">
        <p14:creationId xmlns:p14="http://schemas.microsoft.com/office/powerpoint/2010/main" val="328327686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18</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Footer Placeholder 7"/>
          <p:cNvSpPr>
            <a:spLocks noGrp="1"/>
          </p:cNvSpPr>
          <p:nvPr>
            <p:ph type="ftr" sz="quarter" idx="11"/>
          </p:nvPr>
        </p:nvSpPr>
        <p:spPr>
          <a:xfrm>
            <a:off x="0" y="6457151"/>
            <a:ext cx="9143999" cy="365125"/>
          </a:xfrm>
        </p:spPr>
        <p:txBody>
          <a:bodyPr/>
          <a:lstStyle/>
          <a:p>
            <a:r>
              <a:rPr lang="en-GB" dirty="0">
                <a:solidFill>
                  <a:schemeClr val="bg1"/>
                </a:solidFill>
              </a:rPr>
              <a:t> The Japan Society</a:t>
            </a:r>
          </a:p>
          <a:p>
            <a:endParaRPr lang="en-GB" dirty="0">
              <a:solidFill>
                <a:schemeClr val="bg1"/>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237312"/>
          </a:xfrm>
          <a:prstGeom prst="rect">
            <a:avLst/>
          </a:prstGeom>
        </p:spPr>
      </p:pic>
    </p:spTree>
    <p:extLst>
      <p:ext uri="{BB962C8B-B14F-4D97-AF65-F5344CB8AC3E}">
        <p14:creationId xmlns:p14="http://schemas.microsoft.com/office/powerpoint/2010/main" val="209128449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1"/>
            <a:ext cx="4572001" cy="3107112"/>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02" y="3094800"/>
            <a:ext cx="9163903" cy="3286527"/>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591" y="-24509"/>
            <a:ext cx="4595266" cy="3142012"/>
          </a:xfrm>
          <a:prstGeom prst="rect">
            <a:avLst/>
          </a:prstGeom>
        </p:spPr>
      </p:pic>
      <p:cxnSp>
        <p:nvCxnSpPr>
          <p:cNvPr id="15" name="Straight Connector 14"/>
          <p:cNvCxnSpPr/>
          <p:nvPr/>
        </p:nvCxnSpPr>
        <p:spPr>
          <a:xfrm>
            <a:off x="-11607" y="3142012"/>
            <a:ext cx="91556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556451" y="0"/>
            <a:ext cx="0" cy="31420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7627D4DA-CA93-4100-9923-91CA0C97AC6D}" type="slidenum">
              <a:rPr lang="en-GB" smtClean="0"/>
              <a:t>19</a:t>
            </a:fld>
            <a:endParaRPr lang="en-GB"/>
          </a:p>
        </p:txBody>
      </p:sp>
      <p:sp>
        <p:nvSpPr>
          <p:cNvPr id="9" name="Rectangle 8"/>
          <p:cNvSpPr/>
          <p:nvPr/>
        </p:nvSpPr>
        <p:spPr>
          <a:xfrm>
            <a:off x="0" y="6281737"/>
            <a:ext cx="9144000" cy="576263"/>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Footer Placeholder 7"/>
          <p:cNvSpPr>
            <a:spLocks noGrp="1"/>
          </p:cNvSpPr>
          <p:nvPr>
            <p:ph type="ftr" sz="quarter" idx="11"/>
          </p:nvPr>
        </p:nvSpPr>
        <p:spPr>
          <a:xfrm>
            <a:off x="-5804" y="6387305"/>
            <a:ext cx="9143999" cy="365125"/>
          </a:xfrm>
        </p:spPr>
        <p:txBody>
          <a:bodyPr/>
          <a:lstStyle/>
          <a:p>
            <a:r>
              <a:rPr lang="en-GB">
                <a:solidFill>
                  <a:schemeClr val="bg1"/>
                </a:solidFill>
              </a:rPr>
              <a:t>The Japan Society</a:t>
            </a:r>
          </a:p>
        </p:txBody>
      </p:sp>
      <p:sp>
        <p:nvSpPr>
          <p:cNvPr id="7" name="TextBox 6"/>
          <p:cNvSpPr txBox="1"/>
          <p:nvPr/>
        </p:nvSpPr>
        <p:spPr>
          <a:xfrm>
            <a:off x="2483768" y="2725052"/>
            <a:ext cx="4176464" cy="830997"/>
          </a:xfrm>
          <a:prstGeom prst="rect">
            <a:avLst/>
          </a:prstGeom>
          <a:solidFill>
            <a:schemeClr val="bg1"/>
          </a:solidFill>
          <a:ln w="28575">
            <a:solidFill>
              <a:schemeClr val="tx1"/>
            </a:solidFill>
          </a:ln>
        </p:spPr>
        <p:txBody>
          <a:bodyPr wrap="square" rtlCol="0">
            <a:spAutoFit/>
          </a:bodyPr>
          <a:lstStyle/>
          <a:p>
            <a:pPr algn="ctr"/>
            <a:r>
              <a:rPr lang="en-US" altLang="ja-JP" sz="4800" b="1">
                <a:solidFill>
                  <a:srgbClr val="FF0000"/>
                </a:solidFill>
                <a:latin typeface="Kristen ITC" panose="03050502040202030202" pitchFamily="66" charset="0"/>
                <a:ea typeface="Kozuka Gothic Pro B" pitchFamily="34" charset="-128"/>
              </a:rPr>
              <a:t>Urban Japan</a:t>
            </a:r>
            <a:endParaRPr lang="en-GB" sz="4800" b="1">
              <a:solidFill>
                <a:srgbClr val="FF0000"/>
              </a:solidFill>
              <a:latin typeface="Kristen ITC" panose="03050502040202030202" pitchFamily="66" charset="0"/>
              <a:ea typeface="Kozuka Gothic Pro B" pitchFamily="34" charset="-128"/>
            </a:endParaRPr>
          </a:p>
        </p:txBody>
      </p:sp>
      <p:sp>
        <p:nvSpPr>
          <p:cNvPr id="19" name="TextBox 18"/>
          <p:cNvSpPr txBox="1"/>
          <p:nvPr/>
        </p:nvSpPr>
        <p:spPr>
          <a:xfrm>
            <a:off x="5364087" y="5661248"/>
            <a:ext cx="3654595" cy="461665"/>
          </a:xfrm>
          <a:prstGeom prst="rect">
            <a:avLst/>
          </a:prstGeom>
          <a:solidFill>
            <a:schemeClr val="bg1"/>
          </a:solidFill>
          <a:ln w="28575">
            <a:solidFill>
              <a:schemeClr val="tx1"/>
            </a:solidFill>
          </a:ln>
        </p:spPr>
        <p:txBody>
          <a:bodyPr wrap="square" rtlCol="0">
            <a:spAutoFit/>
          </a:bodyPr>
          <a:lstStyle/>
          <a:p>
            <a:pPr algn="ctr"/>
            <a:r>
              <a:rPr lang="en-GB" altLang="ja-JP" sz="2400" b="1">
                <a:solidFill>
                  <a:srgbClr val="FF0000"/>
                </a:solidFill>
                <a:latin typeface="Kristen ITC" panose="03050502040202030202" pitchFamily="66" charset="0"/>
                <a:ea typeface="Kozuka Gothic Pro B" pitchFamily="34" charset="-128"/>
              </a:rPr>
              <a:t>Bullet Trains</a:t>
            </a:r>
            <a:r>
              <a:rPr lang="ja-JP" altLang="en-US" sz="2400" b="1">
                <a:solidFill>
                  <a:srgbClr val="FF0000"/>
                </a:solidFill>
                <a:latin typeface="Kristen ITC" panose="03050502040202030202" pitchFamily="66" charset="0"/>
                <a:ea typeface="Kozuka Gothic Pro B" pitchFamily="34" charset="-128"/>
              </a:rPr>
              <a:t>　新幹線</a:t>
            </a:r>
            <a:endParaRPr lang="en-GB" sz="2400" b="1">
              <a:solidFill>
                <a:srgbClr val="FF0000"/>
              </a:solidFill>
              <a:latin typeface="Kristen ITC" panose="03050502040202030202" pitchFamily="66" charset="0"/>
              <a:ea typeface="Kozuka Gothic Pro B" pitchFamily="34" charset="-128"/>
            </a:endParaRPr>
          </a:p>
        </p:txBody>
      </p:sp>
      <p:sp>
        <p:nvSpPr>
          <p:cNvPr id="20" name="TextBox 19"/>
          <p:cNvSpPr txBox="1"/>
          <p:nvPr/>
        </p:nvSpPr>
        <p:spPr>
          <a:xfrm>
            <a:off x="179512" y="159128"/>
            <a:ext cx="4032448" cy="461665"/>
          </a:xfrm>
          <a:prstGeom prst="rect">
            <a:avLst/>
          </a:prstGeom>
          <a:solidFill>
            <a:schemeClr val="bg1"/>
          </a:solidFill>
          <a:ln w="28575">
            <a:solidFill>
              <a:schemeClr val="tx1"/>
            </a:solidFill>
          </a:ln>
        </p:spPr>
        <p:txBody>
          <a:bodyPr wrap="square" rtlCol="0">
            <a:spAutoFit/>
          </a:bodyPr>
          <a:lstStyle/>
          <a:p>
            <a:pPr algn="ctr"/>
            <a:r>
              <a:rPr lang="en-US" sz="2400" b="1">
                <a:solidFill>
                  <a:srgbClr val="FF0000"/>
                </a:solidFill>
                <a:latin typeface="Kristen ITC" panose="03050502040202030202" pitchFamily="66" charset="0"/>
                <a:ea typeface="Kozuka Gothic Pro B" pitchFamily="34" charset="-128"/>
              </a:rPr>
              <a:t>Busy streets  </a:t>
            </a:r>
            <a:r>
              <a:rPr lang="ja-JP" altLang="en-US" sz="2400" b="1">
                <a:solidFill>
                  <a:srgbClr val="FF0000"/>
                </a:solidFill>
                <a:latin typeface="Kristen ITC" panose="03050502040202030202" pitchFamily="66" charset="0"/>
                <a:ea typeface="Kozuka Gothic Pro B" pitchFamily="34" charset="-128"/>
              </a:rPr>
              <a:t>にぎやかな道</a:t>
            </a:r>
            <a:endParaRPr lang="en-GB" sz="2400" b="1">
              <a:solidFill>
                <a:srgbClr val="FF0000"/>
              </a:solidFill>
              <a:latin typeface="Kristen ITC" panose="03050502040202030202" pitchFamily="66" charset="0"/>
              <a:ea typeface="Kozuka Gothic Pro B" pitchFamily="34" charset="-128"/>
            </a:endParaRPr>
          </a:p>
        </p:txBody>
      </p:sp>
      <p:sp>
        <p:nvSpPr>
          <p:cNvPr id="22" name="TextBox 21"/>
          <p:cNvSpPr txBox="1"/>
          <p:nvPr/>
        </p:nvSpPr>
        <p:spPr>
          <a:xfrm>
            <a:off x="4788024" y="159128"/>
            <a:ext cx="3744416" cy="461665"/>
          </a:xfrm>
          <a:prstGeom prst="rect">
            <a:avLst/>
          </a:prstGeom>
          <a:solidFill>
            <a:schemeClr val="bg1"/>
          </a:solidFill>
          <a:ln w="28575">
            <a:solidFill>
              <a:schemeClr val="tx1"/>
            </a:solidFill>
          </a:ln>
        </p:spPr>
        <p:txBody>
          <a:bodyPr wrap="square" rtlCol="0">
            <a:spAutoFit/>
          </a:bodyPr>
          <a:lstStyle/>
          <a:p>
            <a:pPr algn="ctr"/>
            <a:r>
              <a:rPr lang="en-US" altLang="ja-JP" sz="2400" b="1">
                <a:solidFill>
                  <a:srgbClr val="FF0000"/>
                </a:solidFill>
                <a:latin typeface="Kristen ITC" panose="03050502040202030202" pitchFamily="66" charset="0"/>
                <a:ea typeface="Kozuka Gothic Pro B" pitchFamily="34" charset="-128"/>
              </a:rPr>
              <a:t>Tall Buildings</a:t>
            </a:r>
            <a:r>
              <a:rPr lang="ja-JP" altLang="en-US" sz="2400" b="1">
                <a:solidFill>
                  <a:srgbClr val="FF0000"/>
                </a:solidFill>
                <a:latin typeface="Kristen ITC" panose="03050502040202030202" pitchFamily="66" charset="0"/>
                <a:ea typeface="Kozuka Gothic Pro B" pitchFamily="34" charset="-128"/>
              </a:rPr>
              <a:t>　高いビル</a:t>
            </a:r>
            <a:endParaRPr lang="en-GB" sz="2400" b="1">
              <a:solidFill>
                <a:srgbClr val="FF0000"/>
              </a:solidFill>
              <a:latin typeface="Kristen ITC" panose="03050502040202030202" pitchFamily="66" charset="0"/>
              <a:ea typeface="Kozuka Gothic Pro B" pitchFamily="34" charset="-128"/>
            </a:endParaRPr>
          </a:p>
        </p:txBody>
      </p:sp>
    </p:spTree>
    <p:extLst>
      <p:ext uri="{BB962C8B-B14F-4D97-AF65-F5344CB8AC3E}">
        <p14:creationId xmlns:p14="http://schemas.microsoft.com/office/powerpoint/2010/main" val="2485661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9244" y="1323919"/>
            <a:ext cx="3240000" cy="4320000"/>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14" y="1574294"/>
            <a:ext cx="4225564" cy="5040000"/>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2</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2768" y="6356350"/>
            <a:ext cx="9033728" cy="501650"/>
          </a:xfrm>
        </p:spPr>
        <p:txBody>
          <a:bodyPr/>
          <a:lstStyle/>
          <a:p>
            <a:endParaRPr lang="en-GB">
              <a:solidFill>
                <a:schemeClr val="bg1"/>
              </a:solidFill>
            </a:endParaRPr>
          </a:p>
          <a:p>
            <a:endParaRPr lang="en-GB">
              <a:solidFill>
                <a:schemeClr val="bg1"/>
              </a:solidFill>
            </a:endParaRPr>
          </a:p>
        </p:txBody>
      </p:sp>
      <p:pic>
        <p:nvPicPr>
          <p:cNvPr id="8" name="Picture 7"/>
          <p:cNvPicPr/>
          <p:nvPr/>
        </p:nvPicPr>
        <p:blipFill>
          <a:blip r:embed="rId5" cstate="screen">
            <a:extLst>
              <a:ext uri="{28A0092B-C50C-407E-A947-70E740481C1C}">
                <a14:useLocalDpi xmlns:a14="http://schemas.microsoft.com/office/drawing/2010/main"/>
              </a:ext>
            </a:extLst>
          </a:blip>
          <a:stretch>
            <a:fillRect/>
          </a:stretch>
        </p:blipFill>
        <p:spPr>
          <a:xfrm>
            <a:off x="7668344" y="368409"/>
            <a:ext cx="850900" cy="850900"/>
          </a:xfrm>
          <a:prstGeom prst="rect">
            <a:avLst/>
          </a:prstGeom>
        </p:spPr>
      </p:pic>
      <p:sp>
        <p:nvSpPr>
          <p:cNvPr id="11" name="TextBox 10"/>
          <p:cNvSpPr txBox="1"/>
          <p:nvPr/>
        </p:nvSpPr>
        <p:spPr>
          <a:xfrm>
            <a:off x="676332" y="373965"/>
            <a:ext cx="6415437" cy="1200329"/>
          </a:xfrm>
          <a:prstGeom prst="rect">
            <a:avLst/>
          </a:prstGeom>
          <a:solidFill>
            <a:schemeClr val="bg1"/>
          </a:solidFill>
        </p:spPr>
        <p:txBody>
          <a:bodyPr wrap="square" rtlCol="0">
            <a:spAutoFit/>
          </a:bodyPr>
          <a:lstStyle/>
          <a:p>
            <a:r>
              <a:rPr lang="en-US" altLang="ja-JP" sz="3600" b="1">
                <a:latin typeface="Kristen ITC" panose="03050502040202030202" pitchFamily="66" charset="0"/>
                <a:ea typeface="Kozuka Gothic Pro B" pitchFamily="34" charset="-128"/>
              </a:rPr>
              <a:t>Q1. Which has the highest mountain…  </a:t>
            </a:r>
            <a:endParaRPr lang="en-GB" sz="3600" b="1">
              <a:latin typeface="Kristen ITC" panose="03050502040202030202" pitchFamily="66" charset="0"/>
              <a:ea typeface="Kozuka Gothic Pro B" pitchFamily="34" charset="-128"/>
            </a:endParaRPr>
          </a:p>
        </p:txBody>
      </p:sp>
      <p:sp>
        <p:nvSpPr>
          <p:cNvPr id="13" name="TextBox 12"/>
          <p:cNvSpPr txBox="1"/>
          <p:nvPr/>
        </p:nvSpPr>
        <p:spPr>
          <a:xfrm>
            <a:off x="2689914" y="5626558"/>
            <a:ext cx="3764172" cy="584775"/>
          </a:xfrm>
          <a:prstGeom prst="rect">
            <a:avLst/>
          </a:prstGeom>
          <a:noFill/>
        </p:spPr>
        <p:txBody>
          <a:bodyPr wrap="none" rtlCol="0">
            <a:spAutoFit/>
          </a:bodyPr>
          <a:lstStyle/>
          <a:p>
            <a:r>
              <a:rPr lang="en-GB" sz="3200">
                <a:latin typeface="Kristen ITC" panose="03050502040202030202" pitchFamily="66" charset="0"/>
              </a:rPr>
              <a:t>Japan or the UK?</a:t>
            </a:r>
            <a:r>
              <a:rPr lang="en-GB"/>
              <a:t> </a:t>
            </a:r>
          </a:p>
        </p:txBody>
      </p:sp>
      <p:sp>
        <p:nvSpPr>
          <p:cNvPr id="12" name="Footer Placeholder 5"/>
          <p:cNvSpPr txBox="1">
            <a:spLocks/>
          </p:cNvSpPr>
          <p:nvPr/>
        </p:nvSpPr>
        <p:spPr>
          <a:xfrm>
            <a:off x="0" y="6398339"/>
            <a:ext cx="903372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The Japan Society</a:t>
            </a:r>
          </a:p>
        </p:txBody>
      </p:sp>
    </p:spTree>
    <p:extLst>
      <p:ext uri="{BB962C8B-B14F-4D97-AF65-F5344CB8AC3E}">
        <p14:creationId xmlns:p14="http://schemas.microsoft.com/office/powerpoint/2010/main" val="417244051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20</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a:solidFill>
                  <a:schemeClr val="bg1"/>
                </a:solidFill>
              </a:rPr>
              <a:t>The Japan Society</a:t>
            </a: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14" name="TextBox 13"/>
          <p:cNvSpPr txBox="1"/>
          <p:nvPr/>
        </p:nvSpPr>
        <p:spPr>
          <a:xfrm>
            <a:off x="251520" y="5445224"/>
            <a:ext cx="4104456" cy="769441"/>
          </a:xfrm>
          <a:prstGeom prst="rect">
            <a:avLst/>
          </a:prstGeom>
          <a:solidFill>
            <a:schemeClr val="bg1"/>
          </a:solidFill>
          <a:ln w="38100">
            <a:noFill/>
          </a:ln>
        </p:spPr>
        <p:txBody>
          <a:bodyPr wrap="square" rtlCol="0">
            <a:spAutoFit/>
          </a:bodyPr>
          <a:lstStyle/>
          <a:p>
            <a:pPr algn="ctr"/>
            <a:r>
              <a:rPr lang="en-GB" sz="4400" b="1">
                <a:solidFill>
                  <a:srgbClr val="FF0000"/>
                </a:solidFill>
                <a:latin typeface="Kristen ITC" panose="03050502040202030202" pitchFamily="66" charset="0"/>
                <a:ea typeface="Kozuka Gothic Pro B" pitchFamily="34" charset="-128"/>
              </a:rPr>
              <a:t>Landscape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368782"/>
          </a:xfrm>
          <a:prstGeom prst="rect">
            <a:avLst/>
          </a:prstGeom>
        </p:spPr>
      </p:pic>
    </p:spTree>
    <p:extLst>
      <p:ext uri="{BB962C8B-B14F-4D97-AF65-F5344CB8AC3E}">
        <p14:creationId xmlns:p14="http://schemas.microsoft.com/office/powerpoint/2010/main" val="354588521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21</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endParaRPr lang="en-GB">
              <a:solidFill>
                <a:schemeClr val="bg1"/>
              </a:solidFill>
            </a:endParaRPr>
          </a:p>
          <a:p>
            <a:r>
              <a:rPr lang="en-GB">
                <a:solidFill>
                  <a:schemeClr val="bg1"/>
                </a:solidFill>
              </a:rPr>
              <a:t>Shibuya Crossing by </a:t>
            </a:r>
            <a:r>
              <a:rPr lang="en-GB" err="1">
                <a:solidFill>
                  <a:schemeClr val="bg1"/>
                </a:solidFill>
                <a:hlinkClick r:id="rId3"/>
              </a:rPr>
              <a:t>Martijn</a:t>
            </a:r>
            <a:r>
              <a:rPr lang="en-GB">
                <a:solidFill>
                  <a:schemeClr val="bg1"/>
                </a:solidFill>
                <a:hlinkClick r:id="rId3"/>
              </a:rPr>
              <a:t> </a:t>
            </a:r>
            <a:r>
              <a:rPr lang="en-GB" err="1">
                <a:solidFill>
                  <a:schemeClr val="bg1"/>
                </a:solidFill>
                <a:hlinkClick r:id="rId3"/>
              </a:rPr>
              <a:t>Baudoin</a:t>
            </a:r>
            <a:r>
              <a:rPr lang="en-GB">
                <a:solidFill>
                  <a:schemeClr val="bg1"/>
                </a:solidFill>
              </a:rPr>
              <a:t> on </a:t>
            </a:r>
            <a:r>
              <a:rPr lang="en-GB" err="1">
                <a:solidFill>
                  <a:schemeClr val="bg1"/>
                </a:solidFill>
                <a:hlinkClick r:id="rId4"/>
              </a:rPr>
              <a:t>Unsplash</a:t>
            </a:r>
            <a:r>
              <a:rPr lang="en-GB">
                <a:solidFill>
                  <a:schemeClr val="bg1"/>
                </a:solidFill>
              </a:rPr>
              <a:t> </a:t>
            </a:r>
          </a:p>
          <a:p>
            <a:endParaRPr lang="en-GB">
              <a:solidFill>
                <a:schemeClr val="bg1"/>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003" y="-232300"/>
            <a:ext cx="9179003" cy="6601082"/>
          </a:xfrm>
          <a:prstGeom prst="rect">
            <a:avLst/>
          </a:prstGeom>
        </p:spPr>
      </p:pic>
    </p:spTree>
    <p:extLst>
      <p:ext uri="{BB962C8B-B14F-4D97-AF65-F5344CB8AC3E}">
        <p14:creationId xmlns:p14="http://schemas.microsoft.com/office/powerpoint/2010/main" val="280694487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3647"/>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22</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a:solidFill>
                  <a:schemeClr val="bg1"/>
                </a:solidFill>
              </a:rPr>
              <a:t>The Japan Society</a:t>
            </a: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Tree>
    <p:extLst>
      <p:ext uri="{BB962C8B-B14F-4D97-AF65-F5344CB8AC3E}">
        <p14:creationId xmlns:p14="http://schemas.microsoft.com/office/powerpoint/2010/main" val="31235478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23</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endParaRPr lang="en-GB">
              <a:solidFill>
                <a:schemeClr val="bg1"/>
              </a:solidFill>
            </a:endParaRPr>
          </a:p>
          <a:p>
            <a:r>
              <a:rPr lang="en-GB">
                <a:solidFill>
                  <a:schemeClr val="bg1"/>
                </a:solidFill>
              </a:rPr>
              <a:t>The Japan Society</a:t>
            </a:r>
          </a:p>
          <a:p>
            <a:endParaRPr lang="en-GB">
              <a:solidFill>
                <a:schemeClr val="bg1"/>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524"/>
            <a:ext cx="9144000" cy="6394306"/>
          </a:xfrm>
          <a:prstGeom prst="rect">
            <a:avLst/>
          </a:prstGeom>
        </p:spPr>
      </p:pic>
    </p:spTree>
    <p:extLst>
      <p:ext uri="{BB962C8B-B14F-4D97-AF65-F5344CB8AC3E}">
        <p14:creationId xmlns:p14="http://schemas.microsoft.com/office/powerpoint/2010/main" val="113702460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24</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dirty="0" err="1">
                <a:solidFill>
                  <a:schemeClr val="bg1"/>
                </a:solidFill>
              </a:rPr>
              <a:t>Emojis</a:t>
            </a:r>
            <a:r>
              <a:rPr lang="en-GB" dirty="0">
                <a:solidFill>
                  <a:schemeClr val="bg1"/>
                </a:solidFill>
              </a:rPr>
              <a:t> designed by </a:t>
            </a:r>
            <a:r>
              <a:rPr lang="en-GB" u="sng" dirty="0" err="1">
                <a:solidFill>
                  <a:schemeClr val="bg1"/>
                </a:solidFill>
                <a:hlinkClick r:id="rId3"/>
              </a:rPr>
              <a:t>OpenMoji</a:t>
            </a:r>
            <a:r>
              <a:rPr lang="en-GB" dirty="0">
                <a:solidFill>
                  <a:schemeClr val="bg1"/>
                </a:solidFill>
              </a:rPr>
              <a:t> licensed under </a:t>
            </a:r>
            <a:r>
              <a:rPr lang="en-GB" u="sng" dirty="0">
                <a:solidFill>
                  <a:schemeClr val="bg1"/>
                </a:solidFill>
                <a:hlinkClick r:id="rId4"/>
              </a:rPr>
              <a:t>CC BY-SA 4.0</a:t>
            </a:r>
            <a:endParaRPr lang="en-GB" dirty="0">
              <a:solidFill>
                <a:schemeClr val="bg1"/>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4" name="TextBox 3"/>
          <p:cNvSpPr txBox="1"/>
          <p:nvPr/>
        </p:nvSpPr>
        <p:spPr>
          <a:xfrm>
            <a:off x="485546" y="620688"/>
            <a:ext cx="8172908" cy="501675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400" dirty="0">
                <a:latin typeface="Kozuka Gothic Pro R" pitchFamily="34" charset="-128"/>
                <a:ea typeface="Kozuka Gothic Pro R" pitchFamily="34" charset="-128"/>
              </a:rPr>
              <a:t>Urban and rural areas have differences, but they also have things in common.  </a:t>
            </a:r>
          </a:p>
          <a:p>
            <a:pPr>
              <a:lnSpc>
                <a:spcPct val="150000"/>
              </a:lnSpc>
            </a:pPr>
            <a:endParaRPr lang="en-GB" dirty="0">
              <a:latin typeface="Kozuka Gothic Pro R" pitchFamily="34" charset="-128"/>
              <a:ea typeface="Kozuka Gothic Pro R" pitchFamily="34" charset="-128"/>
            </a:endParaRPr>
          </a:p>
          <a:p>
            <a:pPr marL="342900" indent="-342900">
              <a:lnSpc>
                <a:spcPct val="150000"/>
              </a:lnSpc>
              <a:buFont typeface="Arial" panose="020B0604020202020204" pitchFamily="34" charset="0"/>
              <a:buChar char="•"/>
            </a:pPr>
            <a:r>
              <a:rPr lang="en-GB" sz="2400" dirty="0">
                <a:latin typeface="Kozuka Gothic Pro R" pitchFamily="34" charset="-128"/>
                <a:ea typeface="Kozuka Gothic Pro R" pitchFamily="34" charset="-128"/>
              </a:rPr>
              <a:t>Wherever people live, they need access to basic </a:t>
            </a:r>
            <a:r>
              <a:rPr lang="en-GB" sz="2400" dirty="0">
                <a:latin typeface="Kozuka Gothic Pro B" pitchFamily="34" charset="-128"/>
                <a:ea typeface="Kozuka Gothic Pro B" pitchFamily="34" charset="-128"/>
              </a:rPr>
              <a:t>facilities</a:t>
            </a:r>
            <a:r>
              <a:rPr lang="en-GB" sz="2400" dirty="0">
                <a:latin typeface="Kozuka Gothic Pro R" pitchFamily="34" charset="-128"/>
                <a:ea typeface="Kozuka Gothic Pro R" pitchFamily="34" charset="-128"/>
              </a:rPr>
              <a:t>, such as homes, shops and schools. </a:t>
            </a:r>
          </a:p>
          <a:p>
            <a:pPr>
              <a:lnSpc>
                <a:spcPct val="150000"/>
              </a:lnSpc>
            </a:pPr>
            <a:endParaRPr lang="en-GB" dirty="0">
              <a:latin typeface="Kozuka Gothic Pro R" pitchFamily="34" charset="-128"/>
              <a:ea typeface="Kozuka Gothic Pro R" pitchFamily="34" charset="-128"/>
            </a:endParaRPr>
          </a:p>
          <a:p>
            <a:pPr marL="342900" indent="-342900">
              <a:lnSpc>
                <a:spcPct val="150000"/>
              </a:lnSpc>
              <a:buFont typeface="Arial" panose="020B0604020202020204" pitchFamily="34" charset="0"/>
              <a:buChar char="•"/>
            </a:pPr>
            <a:r>
              <a:rPr lang="en-GB" sz="2400" dirty="0">
                <a:latin typeface="Kozuka Gothic Pro R" pitchFamily="34" charset="-128"/>
                <a:ea typeface="Kozuka Gothic Pro R" pitchFamily="34" charset="-128"/>
              </a:rPr>
              <a:t>Facilities may be different, depending on the area. </a:t>
            </a:r>
          </a:p>
          <a:p>
            <a:endParaRPr lang="en-GB" dirty="0"/>
          </a:p>
          <a:p>
            <a:endParaRPr lang="en-GB" dirty="0"/>
          </a:p>
          <a:p>
            <a:r>
              <a:rPr lang="en-GB" sz="3200" b="1" dirty="0">
                <a:solidFill>
                  <a:srgbClr val="FF0000"/>
                </a:solidFill>
                <a:latin typeface="Kristen ITC" panose="03050502040202030202" pitchFamily="66" charset="0"/>
              </a:rPr>
              <a:t>Let’s look at some examples…</a:t>
            </a:r>
          </a:p>
          <a:p>
            <a:r>
              <a:rPr lang="en-GB" dirty="0"/>
              <a:t> </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27166" y="5173391"/>
            <a:ext cx="1440000" cy="144000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37420" y="5186576"/>
            <a:ext cx="1440000" cy="1440000"/>
          </a:xfrm>
          <a:prstGeom prst="rect">
            <a:avLst/>
          </a:prstGeom>
        </p:spPr>
      </p:pic>
    </p:spTree>
    <p:extLst>
      <p:ext uri="{BB962C8B-B14F-4D97-AF65-F5344CB8AC3E}">
        <p14:creationId xmlns:p14="http://schemas.microsoft.com/office/powerpoint/2010/main" val="289421525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25</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367347"/>
            <a:ext cx="9143999" cy="490654"/>
          </a:xfrm>
        </p:spPr>
        <p:txBody>
          <a:bodyPr/>
          <a:lstStyle/>
          <a:p>
            <a:r>
              <a:rPr lang="en-GB" dirty="0">
                <a:solidFill>
                  <a:schemeClr val="bg1"/>
                </a:solidFill>
              </a:rPr>
              <a:t>Right:  </a:t>
            </a:r>
            <a:r>
              <a:rPr lang="en-GB" dirty="0" err="1">
                <a:solidFill>
                  <a:schemeClr val="bg1"/>
                </a:solidFill>
                <a:hlinkClick r:id="rId3"/>
              </a:rPr>
              <a:t>Katori</a:t>
            </a:r>
            <a:r>
              <a:rPr lang="en-GB" dirty="0">
                <a:solidFill>
                  <a:schemeClr val="bg1"/>
                </a:solidFill>
                <a:hlinkClick r:id="rId3"/>
              </a:rPr>
              <a:t> City Fukuda Elementary School.jpg</a:t>
            </a:r>
            <a:r>
              <a:rPr lang="en-GB" dirty="0">
                <a:solidFill>
                  <a:schemeClr val="bg1"/>
                </a:solidFill>
              </a:rPr>
              <a:t> by </a:t>
            </a:r>
            <a:r>
              <a:rPr lang="en-GB" dirty="0" err="1">
                <a:solidFill>
                  <a:schemeClr val="bg1"/>
                </a:solidFill>
                <a:hlinkClick r:id="rId4"/>
              </a:rPr>
              <a:t>小石川人晃</a:t>
            </a:r>
            <a:r>
              <a:rPr lang="en-GB" dirty="0">
                <a:solidFill>
                  <a:schemeClr val="bg1"/>
                </a:solidFill>
              </a:rPr>
              <a:t> is licensed under </a:t>
            </a:r>
            <a:r>
              <a:rPr lang="en-GB" dirty="0">
                <a:solidFill>
                  <a:schemeClr val="bg1"/>
                </a:solidFill>
                <a:hlinkClick r:id="rId5"/>
              </a:rPr>
              <a:t>CC BY-SA 4.0</a:t>
            </a:r>
            <a:endParaRPr lang="en-GB" dirty="0">
              <a:solidFill>
                <a:schemeClr val="bg1"/>
              </a:solidFill>
            </a:endParaRPr>
          </a:p>
          <a:p>
            <a:r>
              <a:rPr lang="en-GB" dirty="0">
                <a:solidFill>
                  <a:schemeClr val="bg1"/>
                </a:solidFill>
              </a:rPr>
              <a:t>Left: © Google Data, 2022</a:t>
            </a:r>
          </a:p>
          <a:p>
            <a:endParaRPr lang="en-GB" dirty="0">
              <a:solidFill>
                <a:schemeClr val="bg1"/>
              </a:solidFill>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7" name="TextBox 6"/>
          <p:cNvSpPr txBox="1"/>
          <p:nvPr/>
        </p:nvSpPr>
        <p:spPr>
          <a:xfrm>
            <a:off x="179512" y="260648"/>
            <a:ext cx="4603280" cy="830997"/>
          </a:xfrm>
          <a:prstGeom prst="rect">
            <a:avLst/>
          </a:prstGeom>
          <a:solidFill>
            <a:schemeClr val="bg1"/>
          </a:solidFill>
        </p:spPr>
        <p:txBody>
          <a:bodyPr wrap="square" rtlCol="0">
            <a:spAutoFit/>
          </a:bodyPr>
          <a:lstStyle/>
          <a:p>
            <a:r>
              <a:rPr lang="en-US" altLang="ja-JP" sz="4800" b="1">
                <a:solidFill>
                  <a:srgbClr val="FF0000"/>
                </a:solidFill>
                <a:latin typeface="Kristen ITC" panose="03050502040202030202" pitchFamily="66" charset="0"/>
                <a:ea typeface="Kozuka Gothic Pro B" pitchFamily="34" charset="-128"/>
              </a:rPr>
              <a:t>Schools </a:t>
            </a:r>
            <a:endParaRPr lang="en-GB" sz="4800" b="1">
              <a:solidFill>
                <a:srgbClr val="FF0000"/>
              </a:solidFill>
              <a:latin typeface="Kristen ITC" panose="03050502040202030202" pitchFamily="66" charset="0"/>
              <a:ea typeface="Kozuka Gothic Pro B" pitchFamily="34" charset="-128"/>
            </a:endParaRPr>
          </a:p>
        </p:txBody>
      </p:sp>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9512" y="1547588"/>
            <a:ext cx="4603280" cy="3824016"/>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03245" y="1560784"/>
            <a:ext cx="3999455" cy="3824016"/>
          </a:xfrm>
          <a:prstGeom prst="rect">
            <a:avLst/>
          </a:prstGeom>
        </p:spPr>
      </p:pic>
      <p:pic>
        <p:nvPicPr>
          <p:cNvPr id="3" name="Pictur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4132" y="1091645"/>
            <a:ext cx="7355735" cy="4906290"/>
          </a:xfrm>
          <a:prstGeom prst="rect">
            <a:avLst/>
          </a:prstGeom>
        </p:spPr>
      </p:pic>
    </p:spTree>
    <p:extLst>
      <p:ext uri="{BB962C8B-B14F-4D97-AF65-F5344CB8AC3E}">
        <p14:creationId xmlns:p14="http://schemas.microsoft.com/office/powerpoint/2010/main" val="525643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26</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endParaRPr lang="en-GB" dirty="0">
              <a:solidFill>
                <a:schemeClr val="bg1"/>
              </a:solidFill>
            </a:endParaRPr>
          </a:p>
          <a:p>
            <a:r>
              <a:rPr lang="en-GB" dirty="0" err="1">
                <a:solidFill>
                  <a:schemeClr val="bg1"/>
                </a:solidFill>
              </a:rPr>
              <a:t>Izumo</a:t>
            </a:r>
            <a:r>
              <a:rPr lang="en-GB" dirty="0">
                <a:solidFill>
                  <a:schemeClr val="bg1"/>
                </a:solidFill>
              </a:rPr>
              <a:t> Taisha 4 by </a:t>
            </a:r>
            <a:r>
              <a:rPr lang="en-GB" dirty="0" err="1">
                <a:solidFill>
                  <a:schemeClr val="bg1"/>
                </a:solidFill>
              </a:rPr>
              <a:t>Motokoka</a:t>
            </a:r>
            <a:r>
              <a:rPr lang="en-GB" dirty="0">
                <a:solidFill>
                  <a:schemeClr val="bg1"/>
                </a:solidFill>
              </a:rPr>
              <a:t> is </a:t>
            </a:r>
            <a:r>
              <a:rPr lang="en-GB" dirty="0" err="1">
                <a:solidFill>
                  <a:schemeClr val="bg1"/>
                </a:solidFill>
              </a:rPr>
              <a:t>liscenced</a:t>
            </a:r>
            <a:r>
              <a:rPr lang="en-GB" dirty="0">
                <a:solidFill>
                  <a:schemeClr val="bg1"/>
                </a:solidFill>
              </a:rPr>
              <a:t> under </a:t>
            </a:r>
            <a:r>
              <a:rPr lang="en-GB" dirty="0">
                <a:hlinkClick r:id="rId3"/>
              </a:rPr>
              <a:t>CC BY-SA 4.0</a:t>
            </a:r>
            <a:endParaRPr lang="en-GB" dirty="0"/>
          </a:p>
          <a:p>
            <a:endParaRPr lang="en-US" dirty="0">
              <a:solidFill>
                <a:schemeClr val="bg1"/>
              </a:solidFill>
              <a:cs typeface="Calibri"/>
            </a:endParaRPr>
          </a:p>
        </p:txBody>
      </p:sp>
      <p:sp>
        <p:nvSpPr>
          <p:cNvPr id="2" name="Rectangle 1"/>
          <p:cNvSpPr/>
          <p:nvPr/>
        </p:nvSpPr>
        <p:spPr>
          <a:xfrm>
            <a:off x="755576" y="1547588"/>
            <a:ext cx="7848872" cy="461665"/>
          </a:xfrm>
          <a:prstGeom prst="rect">
            <a:avLst/>
          </a:prstGeom>
        </p:spPr>
        <p:txBody>
          <a:bodyPr wrap="square">
            <a:spAutoFit/>
          </a:bodyPr>
          <a:lstStyle/>
          <a:p>
            <a:pPr marL="285750" lvl="0" indent="-285750">
              <a:buFont typeface="Arial" panose="020B0604020202020204" pitchFamily="34" charset="0"/>
              <a:buChar char="•"/>
            </a:pPr>
            <a:endParaRPr lang="en-GB" sz="2400"/>
          </a:p>
        </p:txBody>
      </p:sp>
      <p:sp>
        <p:nvSpPr>
          <p:cNvPr id="7" name="TextBox 6"/>
          <p:cNvSpPr txBox="1"/>
          <p:nvPr/>
        </p:nvSpPr>
        <p:spPr>
          <a:xfrm>
            <a:off x="116404" y="260648"/>
            <a:ext cx="6840760" cy="830997"/>
          </a:xfrm>
          <a:prstGeom prst="rect">
            <a:avLst/>
          </a:prstGeom>
          <a:solidFill>
            <a:schemeClr val="bg1"/>
          </a:solidFill>
        </p:spPr>
        <p:txBody>
          <a:bodyPr wrap="square" rtlCol="0">
            <a:spAutoFit/>
          </a:bodyPr>
          <a:lstStyle/>
          <a:p>
            <a:r>
              <a:rPr lang="en-US" altLang="ja-JP" sz="4800" b="1">
                <a:solidFill>
                  <a:srgbClr val="FF0000"/>
                </a:solidFill>
                <a:latin typeface="Kristen ITC" panose="03050502040202030202" pitchFamily="66" charset="0"/>
                <a:ea typeface="Kozuka Gothic Pro B" pitchFamily="34" charset="-128"/>
              </a:rPr>
              <a:t>Places of Worship</a:t>
            </a: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l="-287" t="-487"/>
          <a:stretch/>
        </p:blipFill>
        <p:spPr>
          <a:xfrm>
            <a:off x="177733" y="1783052"/>
            <a:ext cx="4227560" cy="3538003"/>
          </a:xfrm>
          <a:prstGeom prst="rect">
            <a:avLst/>
          </a:prstGeom>
        </p:spPr>
      </p:pic>
      <p:pic>
        <p:nvPicPr>
          <p:cNvPr id="5" name="Picture 9" descr="A picture containing sky, building, outdoor, ground&#10;&#10;Description automatically generated">
            <a:extLst>
              <a:ext uri="{FF2B5EF4-FFF2-40B4-BE49-F238E27FC236}">
                <a16:creationId xmlns:a16="http://schemas.microsoft.com/office/drawing/2014/main" id="{1373443C-883E-5BF3-713E-30E12A82D0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76"/>
          <a:stretch/>
        </p:blipFill>
        <p:spPr>
          <a:xfrm>
            <a:off x="4666890" y="1794080"/>
            <a:ext cx="4123806" cy="3526254"/>
          </a:xfrm>
          <a:prstGeom prst="rect">
            <a:avLst/>
          </a:prstGeom>
        </p:spPr>
      </p:pic>
    </p:spTree>
    <p:extLst>
      <p:ext uri="{BB962C8B-B14F-4D97-AF65-F5344CB8AC3E}">
        <p14:creationId xmlns:p14="http://schemas.microsoft.com/office/powerpoint/2010/main" val="49112856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27</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a:solidFill>
                  <a:schemeClr val="bg1"/>
                </a:solidFill>
              </a:rPr>
              <a:t>The Japan Society</a:t>
            </a:r>
          </a:p>
        </p:txBody>
      </p:sp>
      <p:sp>
        <p:nvSpPr>
          <p:cNvPr id="7" name="TextBox 6"/>
          <p:cNvSpPr txBox="1"/>
          <p:nvPr/>
        </p:nvSpPr>
        <p:spPr>
          <a:xfrm>
            <a:off x="293978" y="260648"/>
            <a:ext cx="4752528" cy="830997"/>
          </a:xfrm>
          <a:prstGeom prst="rect">
            <a:avLst/>
          </a:prstGeom>
          <a:solidFill>
            <a:schemeClr val="bg1"/>
          </a:solidFill>
        </p:spPr>
        <p:txBody>
          <a:bodyPr wrap="square" rtlCol="0">
            <a:spAutoFit/>
          </a:bodyPr>
          <a:lstStyle/>
          <a:p>
            <a:r>
              <a:rPr lang="en-US" altLang="ja-JP" sz="4800" b="1">
                <a:solidFill>
                  <a:srgbClr val="FF0000"/>
                </a:solidFill>
                <a:latin typeface="Kristen ITC" panose="03050502040202030202" pitchFamily="66" charset="0"/>
                <a:ea typeface="Kozuka Gothic Pro B" pitchFamily="34" charset="-128"/>
              </a:rPr>
              <a:t>Transport</a:t>
            </a: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886" y="1508460"/>
            <a:ext cx="4178714" cy="3939840"/>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82120" y="1508460"/>
            <a:ext cx="4295180" cy="3939840"/>
          </a:xfrm>
          <a:prstGeom prst="rect">
            <a:avLst/>
          </a:prstGeom>
        </p:spPr>
      </p:pic>
    </p:spTree>
    <p:extLst>
      <p:ext uri="{BB962C8B-B14F-4D97-AF65-F5344CB8AC3E}">
        <p14:creationId xmlns:p14="http://schemas.microsoft.com/office/powerpoint/2010/main" val="381707665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28</a:t>
            </a:fld>
            <a:endParaRPr lang="en-GB"/>
          </a:p>
        </p:txBody>
      </p:sp>
      <p:sp>
        <p:nvSpPr>
          <p:cNvPr id="9" name="Rectangle 8"/>
          <p:cNvSpPr/>
          <p:nvPr/>
        </p:nvSpPr>
        <p:spPr>
          <a:xfrm>
            <a:off x="0" y="6165304"/>
            <a:ext cx="9144000" cy="692696"/>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251519" y="6287219"/>
            <a:ext cx="8568953" cy="581149"/>
          </a:xfrm>
        </p:spPr>
        <p:txBody>
          <a:bodyPr/>
          <a:lstStyle/>
          <a:p>
            <a:r>
              <a:rPr lang="en-GB" dirty="0">
                <a:solidFill>
                  <a:schemeClr val="bg1"/>
                </a:solidFill>
              </a:rPr>
              <a:t>"</a:t>
            </a:r>
            <a:r>
              <a:rPr lang="en-GB" dirty="0" err="1">
                <a:solidFill>
                  <a:schemeClr val="bg1"/>
                </a:solidFill>
                <a:hlinkClick r:id="rId3"/>
              </a:rPr>
              <a:t>Tenjinbashisuzi</a:t>
            </a:r>
            <a:r>
              <a:rPr lang="en-GB" dirty="0">
                <a:solidFill>
                  <a:schemeClr val="bg1"/>
                </a:solidFill>
                <a:hlinkClick r:id="rId3"/>
              </a:rPr>
              <a:t> shopping arcade</a:t>
            </a:r>
            <a:r>
              <a:rPr lang="en-GB" dirty="0">
                <a:solidFill>
                  <a:schemeClr val="bg1"/>
                </a:solidFill>
              </a:rPr>
              <a:t>" by </a:t>
            </a:r>
            <a:r>
              <a:rPr lang="en-GB" dirty="0">
                <a:solidFill>
                  <a:schemeClr val="bg1"/>
                </a:solidFill>
                <a:hlinkClick r:id="rId4"/>
              </a:rPr>
              <a:t>pelican</a:t>
            </a:r>
            <a:r>
              <a:rPr lang="en-GB" dirty="0">
                <a:solidFill>
                  <a:schemeClr val="bg1"/>
                </a:solidFill>
              </a:rPr>
              <a:t> is licensed under </a:t>
            </a:r>
            <a:r>
              <a:rPr lang="en-GB" dirty="0">
                <a:solidFill>
                  <a:schemeClr val="bg1"/>
                </a:solidFill>
                <a:hlinkClick r:id="rId5"/>
              </a:rPr>
              <a:t>CC BY-SA 2.0</a:t>
            </a:r>
            <a:r>
              <a:rPr lang="en-GB" dirty="0">
                <a:solidFill>
                  <a:schemeClr val="bg1"/>
                </a:solidFill>
              </a:rPr>
              <a:t>; © </a:t>
            </a:r>
            <a:r>
              <a:rPr lang="en-GB" dirty="0">
                <a:solidFill>
                  <a:schemeClr val="bg1"/>
                </a:solidFill>
                <a:hlinkClick r:id="rId6" tooltip="https://commons.wikimedia.org/wiki/File:Convenience_store_7-11_Yashiro-cho_Yashiro.jpg"/>
              </a:rPr>
              <a:t>Convenience Store</a:t>
            </a:r>
            <a:r>
              <a:rPr lang="en-GB" dirty="0">
                <a:solidFill>
                  <a:schemeClr val="bg1"/>
                </a:solidFill>
              </a:rPr>
              <a:t> is licensed under  </a:t>
            </a:r>
            <a:r>
              <a:rPr lang="en-GB" dirty="0">
                <a:solidFill>
                  <a:schemeClr val="bg1"/>
                </a:solidFill>
                <a:hlinkClick r:id="rId7"/>
              </a:rPr>
              <a:t>CC BY-SA 3.0</a:t>
            </a:r>
            <a:r>
              <a:rPr lang="en-GB" dirty="0">
                <a:solidFill>
                  <a:schemeClr val="bg1"/>
                </a:solidFill>
              </a:rPr>
              <a:t>; </a:t>
            </a:r>
            <a:r>
              <a:rPr lang="en-GB" dirty="0">
                <a:solidFill>
                  <a:schemeClr val="bg1"/>
                </a:solidFill>
                <a:hlinkClick r:id="rId8"/>
              </a:rPr>
              <a:t>Inside </a:t>
            </a:r>
            <a:r>
              <a:rPr lang="en-GB" dirty="0" err="1">
                <a:solidFill>
                  <a:schemeClr val="bg1"/>
                </a:solidFill>
                <a:hlinkClick r:id="rId8"/>
              </a:rPr>
              <a:t>FamilyMart</a:t>
            </a:r>
            <a:r>
              <a:rPr lang="en-GB" dirty="0">
                <a:solidFill>
                  <a:schemeClr val="bg1"/>
                </a:solidFill>
              </a:rPr>
              <a:t> by </a:t>
            </a:r>
            <a:r>
              <a:rPr lang="en-GB" dirty="0" err="1">
                <a:solidFill>
                  <a:schemeClr val="bg1"/>
                </a:solidFill>
                <a:hlinkClick r:id="rId9"/>
              </a:rPr>
              <a:t>DocChewbacca</a:t>
            </a:r>
            <a:r>
              <a:rPr lang="en-GB" dirty="0">
                <a:solidFill>
                  <a:schemeClr val="bg1"/>
                </a:solidFill>
              </a:rPr>
              <a:t> is licensed under </a:t>
            </a:r>
            <a:r>
              <a:rPr lang="en-GB" dirty="0">
                <a:solidFill>
                  <a:schemeClr val="bg1"/>
                </a:solidFill>
                <a:hlinkClick r:id="rId5"/>
              </a:rPr>
              <a:t>CC BY-SA 2.0</a:t>
            </a:r>
            <a:r>
              <a:rPr lang="en-GB" dirty="0">
                <a:solidFill>
                  <a:schemeClr val="bg1"/>
                </a:solidFill>
              </a:rPr>
              <a:t>.</a:t>
            </a:r>
          </a:p>
          <a:p>
            <a:endParaRPr lang="en-GB" dirty="0">
              <a:solidFill>
                <a:schemeClr val="bg1"/>
              </a:solidFill>
            </a:endParaRPr>
          </a:p>
        </p:txBody>
      </p:sp>
      <p:sp>
        <p:nvSpPr>
          <p:cNvPr id="7" name="TextBox 6"/>
          <p:cNvSpPr txBox="1"/>
          <p:nvPr/>
        </p:nvSpPr>
        <p:spPr>
          <a:xfrm>
            <a:off x="251520" y="332656"/>
            <a:ext cx="3888432" cy="830997"/>
          </a:xfrm>
          <a:prstGeom prst="rect">
            <a:avLst/>
          </a:prstGeom>
          <a:solidFill>
            <a:schemeClr val="bg1"/>
          </a:solidFill>
        </p:spPr>
        <p:txBody>
          <a:bodyPr wrap="square" rtlCol="0">
            <a:spAutoFit/>
          </a:bodyPr>
          <a:lstStyle/>
          <a:p>
            <a:r>
              <a:rPr lang="en-GB" altLang="ja-JP" sz="4800" b="1">
                <a:solidFill>
                  <a:srgbClr val="FF0000"/>
                </a:solidFill>
                <a:latin typeface="Kristen ITC" panose="03050502040202030202" pitchFamily="66" charset="0"/>
                <a:ea typeface="Kozuka Gothic Pro B" pitchFamily="34" charset="-128"/>
              </a:rPr>
              <a:t>Shops</a:t>
            </a:r>
          </a:p>
        </p:txBody>
      </p:sp>
      <p:sp>
        <p:nvSpPr>
          <p:cNvPr id="10" name="TextBox 9"/>
          <p:cNvSpPr txBox="1"/>
          <p:nvPr/>
        </p:nvSpPr>
        <p:spPr>
          <a:xfrm>
            <a:off x="539552" y="4437112"/>
            <a:ext cx="4032448" cy="830997"/>
          </a:xfrm>
          <a:prstGeom prst="rect">
            <a:avLst/>
          </a:prstGeom>
          <a:solidFill>
            <a:schemeClr val="bg1"/>
          </a:solidFill>
        </p:spPr>
        <p:txBody>
          <a:bodyPr wrap="square" rtlCol="0">
            <a:spAutoFit/>
          </a:bodyPr>
          <a:lstStyle/>
          <a:p>
            <a:endParaRPr lang="en-GB" sz="4800" b="1">
              <a:solidFill>
                <a:srgbClr val="FF0000"/>
              </a:solidFill>
              <a:latin typeface="Kristen ITC" panose="03050502040202030202" pitchFamily="66" charset="0"/>
              <a:ea typeface="Kozuka Gothic Pro B" pitchFamily="34" charset="-128"/>
            </a:endParaRPr>
          </a:p>
        </p:txBody>
      </p:sp>
      <p:pic>
        <p:nvPicPr>
          <p:cNvPr id="11" name="Picture 1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702324" y="1442601"/>
            <a:ext cx="4267266" cy="3825508"/>
          </a:xfrm>
          <a:prstGeom prst="rect">
            <a:avLst/>
          </a:prstGeom>
        </p:spPr>
      </p:pic>
      <p:pic>
        <p:nvPicPr>
          <p:cNvPr id="2" name="Picture 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51520" y="1442601"/>
            <a:ext cx="4293096" cy="3825508"/>
          </a:xfrm>
          <a:prstGeom prst="rect">
            <a:avLst/>
          </a:prstGeom>
        </p:spPr>
      </p:pic>
      <p:pic>
        <p:nvPicPr>
          <p:cNvPr id="13" name="Picture 12"/>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40056" y="1168217"/>
            <a:ext cx="7063887" cy="4839130"/>
          </a:xfrm>
          <a:prstGeom prst="rect">
            <a:avLst/>
          </a:prstGeom>
        </p:spPr>
      </p:pic>
    </p:spTree>
    <p:extLst>
      <p:ext uri="{BB962C8B-B14F-4D97-AF65-F5344CB8AC3E}">
        <p14:creationId xmlns:p14="http://schemas.microsoft.com/office/powerpoint/2010/main" val="1770553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481" y="1384904"/>
            <a:ext cx="4308519" cy="3992184"/>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29</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Footer Placeholder 7"/>
          <p:cNvSpPr>
            <a:spLocks noGrp="1"/>
          </p:cNvSpPr>
          <p:nvPr>
            <p:ph type="ftr" sz="quarter" idx="11"/>
          </p:nvPr>
        </p:nvSpPr>
        <p:spPr>
          <a:xfrm>
            <a:off x="-13195" y="6393840"/>
            <a:ext cx="9143999" cy="365125"/>
          </a:xfrm>
        </p:spPr>
        <p:txBody>
          <a:bodyPr/>
          <a:lstStyle/>
          <a:p>
            <a:r>
              <a:rPr lang="en-GB" dirty="0">
                <a:solidFill>
                  <a:schemeClr val="bg1"/>
                </a:solidFill>
              </a:rPr>
              <a:t>"</a:t>
            </a:r>
            <a:r>
              <a:rPr lang="en-GB" dirty="0">
                <a:solidFill>
                  <a:schemeClr val="bg1"/>
                </a:solidFill>
                <a:hlinkClick r:id="rId4"/>
              </a:rPr>
              <a:t>Rural Japanese house / </a:t>
            </a:r>
            <a:r>
              <a:rPr lang="ja-JP" altLang="en-US" dirty="0">
                <a:solidFill>
                  <a:schemeClr val="bg1"/>
                </a:solidFill>
                <a:hlinkClick r:id="rId4"/>
              </a:rPr>
              <a:t>田舎の家</a:t>
            </a:r>
            <a:r>
              <a:rPr lang="en-US" altLang="ja-JP" dirty="0">
                <a:solidFill>
                  <a:schemeClr val="bg1"/>
                </a:solidFill>
              </a:rPr>
              <a:t>" </a:t>
            </a:r>
            <a:r>
              <a:rPr lang="en-GB" dirty="0">
                <a:solidFill>
                  <a:schemeClr val="bg1"/>
                </a:solidFill>
              </a:rPr>
              <a:t>by </a:t>
            </a:r>
            <a:r>
              <a:rPr lang="en-GB" dirty="0">
                <a:solidFill>
                  <a:schemeClr val="bg1"/>
                </a:solidFill>
                <a:hlinkClick r:id="rId5"/>
              </a:rPr>
              <a:t>Robert Thomson</a:t>
            </a:r>
            <a:r>
              <a:rPr lang="en-GB" dirty="0">
                <a:solidFill>
                  <a:schemeClr val="bg1"/>
                </a:solidFill>
              </a:rPr>
              <a:t> is licensed under </a:t>
            </a:r>
            <a:r>
              <a:rPr lang="en-GB" dirty="0">
                <a:solidFill>
                  <a:schemeClr val="bg1"/>
                </a:solidFill>
                <a:hlinkClick r:id="rId6"/>
              </a:rPr>
              <a:t>CC BY-NC 2.0</a:t>
            </a:r>
            <a:r>
              <a:rPr lang="en-GB" dirty="0">
                <a:solidFill>
                  <a:schemeClr val="bg1"/>
                </a:solidFill>
              </a:rPr>
              <a:t>; Apartment block by </a:t>
            </a:r>
            <a:r>
              <a:rPr lang="en-GB" dirty="0" err="1">
                <a:solidFill>
                  <a:schemeClr val="bg1"/>
                </a:solidFill>
              </a:rPr>
              <a:t>Yuya</a:t>
            </a:r>
            <a:r>
              <a:rPr lang="en-GB" dirty="0">
                <a:solidFill>
                  <a:schemeClr val="bg1"/>
                </a:solidFill>
              </a:rPr>
              <a:t> </a:t>
            </a:r>
            <a:r>
              <a:rPr lang="en-GB" dirty="0" err="1">
                <a:solidFill>
                  <a:schemeClr val="bg1"/>
                </a:solidFill>
              </a:rPr>
              <a:t>Tamai</a:t>
            </a:r>
            <a:r>
              <a:rPr lang="en-GB" dirty="0">
                <a:solidFill>
                  <a:schemeClr val="bg1"/>
                </a:solidFill>
              </a:rPr>
              <a:t> is licensed under </a:t>
            </a:r>
          </a:p>
          <a:p>
            <a:r>
              <a:rPr lang="en-GB" dirty="0">
                <a:hlinkClick r:id="rId7"/>
              </a:rPr>
              <a:t>CC BY 2.0</a:t>
            </a:r>
            <a:r>
              <a:rPr lang="en-GB" dirty="0"/>
              <a:t>,</a:t>
            </a:r>
            <a:r>
              <a:rPr lang="en-GB" dirty="0">
                <a:solidFill>
                  <a:schemeClr val="bg1"/>
                </a:solidFill>
              </a:rPr>
              <a:t>; Traditional interior photo by </a:t>
            </a:r>
            <a:r>
              <a:rPr lang="en-GB" dirty="0">
                <a:solidFill>
                  <a:schemeClr val="bg1"/>
                </a:solidFill>
                <a:hlinkClick r:id="rId8"/>
              </a:rPr>
              <a:t>S. Tsuchiya</a:t>
            </a:r>
            <a:r>
              <a:rPr lang="en-GB" dirty="0">
                <a:solidFill>
                  <a:schemeClr val="bg1"/>
                </a:solidFill>
              </a:rPr>
              <a:t> on </a:t>
            </a:r>
            <a:r>
              <a:rPr lang="en-GB" dirty="0" err="1">
                <a:solidFill>
                  <a:schemeClr val="bg1"/>
                </a:solidFill>
                <a:hlinkClick r:id="rId9"/>
              </a:rPr>
              <a:t>Unsplash</a:t>
            </a:r>
            <a:r>
              <a:rPr lang="en-GB" dirty="0">
                <a:solidFill>
                  <a:schemeClr val="bg1"/>
                </a:solidFill>
              </a:rPr>
              <a:t> </a:t>
            </a:r>
          </a:p>
          <a:p>
            <a:endParaRPr lang="en-GB" dirty="0">
              <a:solidFill>
                <a:schemeClr val="bg1"/>
              </a:solidFill>
            </a:endParaRPr>
          </a:p>
        </p:txBody>
      </p:sp>
      <p:sp>
        <p:nvSpPr>
          <p:cNvPr id="5" name="TextBox 4"/>
          <p:cNvSpPr txBox="1"/>
          <p:nvPr/>
        </p:nvSpPr>
        <p:spPr>
          <a:xfrm>
            <a:off x="300026" y="284455"/>
            <a:ext cx="4027216" cy="830997"/>
          </a:xfrm>
          <a:prstGeom prst="rect">
            <a:avLst/>
          </a:prstGeom>
          <a:solidFill>
            <a:schemeClr val="bg1"/>
          </a:solidFill>
        </p:spPr>
        <p:txBody>
          <a:bodyPr wrap="square" rtlCol="0">
            <a:spAutoFit/>
          </a:bodyPr>
          <a:lstStyle/>
          <a:p>
            <a:r>
              <a:rPr lang="en-US" altLang="ja-JP" sz="4800" b="1">
                <a:solidFill>
                  <a:srgbClr val="FF0000"/>
                </a:solidFill>
                <a:latin typeface="Kristen ITC" panose="03050502040202030202" pitchFamily="66" charset="0"/>
                <a:ea typeface="Kozuka Gothic Pro B" pitchFamily="34" charset="-128"/>
              </a:rPr>
              <a:t>Homes</a:t>
            </a:r>
            <a:endParaRPr lang="en-GB" sz="4800" b="1">
              <a:solidFill>
                <a:srgbClr val="FF0000"/>
              </a:solidFill>
              <a:latin typeface="Kristen ITC" panose="03050502040202030202" pitchFamily="66" charset="0"/>
              <a:ea typeface="Kozuka Gothic Pro B" pitchFamily="34" charset="-128"/>
            </a:endParaRPr>
          </a:p>
        </p:txBody>
      </p:sp>
      <p:pic>
        <p:nvPicPr>
          <p:cNvPr id="11" name="Picture 1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695676" y="1400521"/>
            <a:ext cx="4176464" cy="3960950"/>
          </a:xfrm>
          <a:prstGeom prst="rect">
            <a:avLst/>
          </a:prstGeom>
        </p:spPr>
      </p:pic>
      <p:pic>
        <p:nvPicPr>
          <p:cNvPr id="8" name="Picture 2" descr="https://images.unsplash.com/photo-1632790929202-a79cd10d9076?ixlib=rb-1.2.1&amp;ixid=MnwxMjA3fDB8MHxwaG90by1wYWdlfHx8fGVufDB8fHx8&amp;auto=format&amp;fit=crop&amp;w=1000&amp;q=80"/>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916164" y="1042812"/>
            <a:ext cx="7311671" cy="49731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733498" y="504886"/>
            <a:ext cx="3677002" cy="5511094"/>
          </a:xfrm>
          <a:prstGeom prst="rect">
            <a:avLst/>
          </a:prstGeom>
        </p:spPr>
      </p:pic>
      <p:pic>
        <p:nvPicPr>
          <p:cNvPr id="3" name="Picture 2"/>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916164" y="1042812"/>
            <a:ext cx="7503007" cy="4996650"/>
          </a:xfrm>
          <a:prstGeom prst="rect">
            <a:avLst/>
          </a:prstGeom>
        </p:spPr>
      </p:pic>
    </p:spTree>
    <p:extLst>
      <p:ext uri="{BB962C8B-B14F-4D97-AF65-F5344CB8AC3E}">
        <p14:creationId xmlns:p14="http://schemas.microsoft.com/office/powerpoint/2010/main" val="3755990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9244" y="1323919"/>
            <a:ext cx="3240000" cy="4320000"/>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14" y="1574294"/>
            <a:ext cx="4225564" cy="5040000"/>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3</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2768" y="6356350"/>
            <a:ext cx="9033728" cy="501650"/>
          </a:xfrm>
        </p:spPr>
        <p:txBody>
          <a:bodyPr/>
          <a:lstStyle/>
          <a:p>
            <a:endParaRPr lang="en-GB">
              <a:solidFill>
                <a:schemeClr val="bg1"/>
              </a:solidFill>
            </a:endParaRPr>
          </a:p>
          <a:p>
            <a:endParaRPr lang="en-GB">
              <a:solidFill>
                <a:schemeClr val="bg1"/>
              </a:solidFill>
            </a:endParaRPr>
          </a:p>
        </p:txBody>
      </p:sp>
      <p:pic>
        <p:nvPicPr>
          <p:cNvPr id="8" name="Picture 7"/>
          <p:cNvPicPr/>
          <p:nvPr/>
        </p:nvPicPr>
        <p:blipFill>
          <a:blip r:embed="rId5" cstate="screen">
            <a:extLst>
              <a:ext uri="{28A0092B-C50C-407E-A947-70E740481C1C}">
                <a14:useLocalDpi xmlns:a14="http://schemas.microsoft.com/office/drawing/2010/main"/>
              </a:ext>
            </a:extLst>
          </a:blip>
          <a:stretch>
            <a:fillRect/>
          </a:stretch>
        </p:blipFill>
        <p:spPr>
          <a:xfrm>
            <a:off x="7668344" y="368409"/>
            <a:ext cx="850900" cy="850900"/>
          </a:xfrm>
          <a:prstGeom prst="rect">
            <a:avLst/>
          </a:prstGeom>
        </p:spPr>
      </p:pic>
      <p:sp>
        <p:nvSpPr>
          <p:cNvPr id="11" name="TextBox 10"/>
          <p:cNvSpPr txBox="1"/>
          <p:nvPr/>
        </p:nvSpPr>
        <p:spPr>
          <a:xfrm>
            <a:off x="676332" y="373965"/>
            <a:ext cx="6415437" cy="1200329"/>
          </a:xfrm>
          <a:prstGeom prst="rect">
            <a:avLst/>
          </a:prstGeom>
          <a:solidFill>
            <a:schemeClr val="bg1"/>
          </a:solidFill>
        </p:spPr>
        <p:txBody>
          <a:bodyPr wrap="square" lIns="91440" tIns="45720" rIns="91440" bIns="45720" rtlCol="0" anchor="t">
            <a:spAutoFit/>
          </a:bodyPr>
          <a:lstStyle/>
          <a:p>
            <a:r>
              <a:rPr lang="en-US" altLang="ja-JP" sz="3600" b="1" dirty="0">
                <a:latin typeface="Kristen ITC"/>
                <a:ea typeface="Kozuka Gothic Pro B"/>
              </a:rPr>
              <a:t>Answer 1. Which has the highest mountain…  </a:t>
            </a:r>
            <a:endParaRPr lang="en-GB" sz="3600" b="1">
              <a:latin typeface="Kristen ITC" panose="03050502040202030202" pitchFamily="66" charset="0"/>
              <a:ea typeface="Kozuka Gothic Pro B" pitchFamily="34" charset="-128"/>
            </a:endParaRPr>
          </a:p>
        </p:txBody>
      </p:sp>
      <p:sp>
        <p:nvSpPr>
          <p:cNvPr id="13" name="TextBox 12"/>
          <p:cNvSpPr txBox="1"/>
          <p:nvPr/>
        </p:nvSpPr>
        <p:spPr>
          <a:xfrm>
            <a:off x="1667348" y="5643918"/>
            <a:ext cx="1481496" cy="584775"/>
          </a:xfrm>
          <a:prstGeom prst="rect">
            <a:avLst/>
          </a:prstGeom>
          <a:noFill/>
        </p:spPr>
        <p:txBody>
          <a:bodyPr wrap="none" rtlCol="0">
            <a:spAutoFit/>
          </a:bodyPr>
          <a:lstStyle/>
          <a:p>
            <a:r>
              <a:rPr lang="en-GB" sz="3200">
                <a:latin typeface="Kristen ITC" panose="03050502040202030202" pitchFamily="66" charset="0"/>
              </a:rPr>
              <a:t>Japan!</a:t>
            </a:r>
            <a:endParaRPr lang="en-GB"/>
          </a:p>
        </p:txBody>
      </p:sp>
      <p:sp>
        <p:nvSpPr>
          <p:cNvPr id="12" name="Footer Placeholder 5"/>
          <p:cNvSpPr txBox="1">
            <a:spLocks/>
          </p:cNvSpPr>
          <p:nvPr/>
        </p:nvSpPr>
        <p:spPr>
          <a:xfrm>
            <a:off x="0" y="6398339"/>
            <a:ext cx="903372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The Japan Society</a:t>
            </a:r>
          </a:p>
        </p:txBody>
      </p:sp>
    </p:spTree>
    <p:extLst>
      <p:ext uri="{BB962C8B-B14F-4D97-AF65-F5344CB8AC3E}">
        <p14:creationId xmlns:p14="http://schemas.microsoft.com/office/powerpoint/2010/main" val="223156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30</a:t>
            </a:fld>
            <a:endParaRPr lang="en-GB"/>
          </a:p>
        </p:txBody>
      </p:sp>
      <p:sp>
        <p:nvSpPr>
          <p:cNvPr id="9" name="Rectangle 8"/>
          <p:cNvSpPr/>
          <p:nvPr/>
        </p:nvSpPr>
        <p:spPr>
          <a:xfrm>
            <a:off x="0" y="6368782"/>
            <a:ext cx="9144000" cy="48921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8" name="Footer Placeholder 7"/>
          <p:cNvSpPr>
            <a:spLocks noGrp="1"/>
          </p:cNvSpPr>
          <p:nvPr>
            <p:ph type="ftr" sz="quarter" idx="11"/>
          </p:nvPr>
        </p:nvSpPr>
        <p:spPr>
          <a:xfrm>
            <a:off x="0" y="6430828"/>
            <a:ext cx="9143999" cy="365125"/>
          </a:xfrm>
        </p:spPr>
        <p:txBody>
          <a:bodyPr/>
          <a:lstStyle/>
          <a:p>
            <a:r>
              <a:rPr lang="en-GB">
                <a:solidFill>
                  <a:schemeClr val="bg1"/>
                </a:solidFill>
              </a:rPr>
              <a:t>The Japan Society</a:t>
            </a:r>
          </a:p>
        </p:txBody>
      </p:sp>
      <p:sp>
        <p:nvSpPr>
          <p:cNvPr id="7" name="TextBox 6"/>
          <p:cNvSpPr txBox="1"/>
          <p:nvPr/>
        </p:nvSpPr>
        <p:spPr>
          <a:xfrm>
            <a:off x="167060" y="188640"/>
            <a:ext cx="8208912" cy="830997"/>
          </a:xfrm>
          <a:prstGeom prst="rect">
            <a:avLst/>
          </a:prstGeom>
          <a:solidFill>
            <a:schemeClr val="bg1"/>
          </a:solidFill>
        </p:spPr>
        <p:txBody>
          <a:bodyPr wrap="square" rtlCol="0">
            <a:spAutoFit/>
          </a:bodyPr>
          <a:lstStyle/>
          <a:p>
            <a:r>
              <a:rPr lang="en-GB" altLang="ja-JP" sz="4800" b="1">
                <a:solidFill>
                  <a:srgbClr val="FF0000"/>
                </a:solidFill>
                <a:latin typeface="Kristen ITC" panose="03050502040202030202" pitchFamily="66" charset="0"/>
                <a:ea typeface="Kozuka Gothic Pro B" pitchFamily="34" charset="-128"/>
              </a:rPr>
              <a:t>Leisure &amp; entertainment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4712620" y="1520633"/>
            <a:ext cx="4306080" cy="3993907"/>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7060" y="1500310"/>
            <a:ext cx="4383608" cy="4034552"/>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7584" y="990146"/>
            <a:ext cx="7770073" cy="5095527"/>
          </a:xfrm>
          <a:prstGeom prst="rect">
            <a:avLst/>
          </a:prstGeom>
        </p:spPr>
      </p:pic>
    </p:spTree>
    <p:extLst>
      <p:ext uri="{BB962C8B-B14F-4D97-AF65-F5344CB8AC3E}">
        <p14:creationId xmlns:p14="http://schemas.microsoft.com/office/powerpoint/2010/main" val="1191225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932" y="1894848"/>
            <a:ext cx="4427034" cy="3175932"/>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6192" y="1176094"/>
            <a:ext cx="7005521" cy="4620581"/>
          </a:xfrm>
          <a:prstGeom prst="rect">
            <a:avLst/>
          </a:prstGeom>
        </p:spPr>
      </p:pic>
      <p:sp>
        <p:nvSpPr>
          <p:cNvPr id="6" name="Slide Number Placeholder 5"/>
          <p:cNvSpPr>
            <a:spLocks noGrp="1"/>
          </p:cNvSpPr>
          <p:nvPr>
            <p:ph type="sldNum" sz="quarter" idx="12"/>
          </p:nvPr>
        </p:nvSpPr>
        <p:spPr/>
        <p:txBody>
          <a:bodyPr/>
          <a:lstStyle/>
          <a:p>
            <a:fld id="{7627D4DA-CA93-4100-9923-91CA0C97AC6D}" type="slidenum">
              <a:rPr lang="en-GB" smtClean="0"/>
              <a:t>31</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endParaRPr lang="en-GB" dirty="0">
              <a:solidFill>
                <a:schemeClr val="bg1"/>
              </a:solidFill>
            </a:endParaRPr>
          </a:p>
          <a:p>
            <a:r>
              <a:rPr lang="en-GB" dirty="0">
                <a:solidFill>
                  <a:schemeClr val="bg1"/>
                </a:solidFill>
              </a:rPr>
              <a:t>Rural noodle restaurant: Map data ©2022 Google</a:t>
            </a:r>
          </a:p>
          <a:p>
            <a:endParaRPr lang="en-GB" dirty="0">
              <a:solidFill>
                <a:srgbClr val="2E3092"/>
              </a:solidFill>
            </a:endParaRPr>
          </a:p>
        </p:txBody>
      </p:sp>
      <p:sp>
        <p:nvSpPr>
          <p:cNvPr id="7" name="TextBox 6"/>
          <p:cNvSpPr txBox="1"/>
          <p:nvPr/>
        </p:nvSpPr>
        <p:spPr>
          <a:xfrm>
            <a:off x="167060" y="188640"/>
            <a:ext cx="8208912" cy="830997"/>
          </a:xfrm>
          <a:prstGeom prst="rect">
            <a:avLst/>
          </a:prstGeom>
          <a:solidFill>
            <a:schemeClr val="bg1"/>
          </a:solidFill>
        </p:spPr>
        <p:txBody>
          <a:bodyPr wrap="square" rtlCol="0">
            <a:spAutoFit/>
          </a:bodyPr>
          <a:lstStyle/>
          <a:p>
            <a:r>
              <a:rPr lang="en-GB" altLang="ja-JP" sz="4800" b="1">
                <a:solidFill>
                  <a:srgbClr val="FF0000"/>
                </a:solidFill>
                <a:latin typeface="Kristen ITC" panose="03050502040202030202" pitchFamily="66" charset="0"/>
                <a:ea typeface="Kozuka Gothic Pro B" pitchFamily="34" charset="-128"/>
              </a:rPr>
              <a:t>Restaurants</a:t>
            </a: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76571" y="1894848"/>
            <a:ext cx="4173016" cy="3183072"/>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6192" y="1077896"/>
            <a:ext cx="7879817" cy="4816975"/>
          </a:xfrm>
          <a:prstGeom prst="rect">
            <a:avLst/>
          </a:prstGeom>
        </p:spPr>
      </p:pic>
    </p:spTree>
    <p:extLst>
      <p:ext uri="{BB962C8B-B14F-4D97-AF65-F5344CB8AC3E}">
        <p14:creationId xmlns:p14="http://schemas.microsoft.com/office/powerpoint/2010/main" val="3572012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627D4DA-CA93-4100-9923-91CA0C97AC6D}" type="slidenum">
              <a:rPr lang="en-GB" smtClean="0"/>
              <a:t>32</a:t>
            </a:fld>
            <a:endParaRPr lang="en-GB"/>
          </a:p>
        </p:txBody>
      </p:sp>
      <p:sp>
        <p:nvSpPr>
          <p:cNvPr id="9" name="Rectangle 8"/>
          <p:cNvSpPr/>
          <p:nvPr/>
        </p:nvSpPr>
        <p:spPr>
          <a:xfrm>
            <a:off x="0" y="6237312"/>
            <a:ext cx="9144000" cy="620688"/>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Footer Placeholder 7"/>
          <p:cNvSpPr>
            <a:spLocks noGrp="1"/>
          </p:cNvSpPr>
          <p:nvPr>
            <p:ph type="ftr" sz="quarter" idx="11"/>
          </p:nvPr>
        </p:nvSpPr>
        <p:spPr>
          <a:xfrm>
            <a:off x="0" y="6356350"/>
            <a:ext cx="9143999" cy="365125"/>
          </a:xfrm>
        </p:spPr>
        <p:txBody>
          <a:bodyPr/>
          <a:lstStyle/>
          <a:p>
            <a:r>
              <a:rPr lang="en-GB" err="1">
                <a:solidFill>
                  <a:schemeClr val="bg1"/>
                </a:solidFill>
                <a:hlinkClick r:id="rId3"/>
              </a:rPr>
              <a:t>Aibetsu</a:t>
            </a:r>
            <a:r>
              <a:rPr lang="en-GB">
                <a:solidFill>
                  <a:schemeClr val="bg1"/>
                </a:solidFill>
                <a:hlinkClick r:id="rId3"/>
              </a:rPr>
              <a:t> town hall.JPG</a:t>
            </a:r>
            <a:r>
              <a:rPr lang="en-GB">
                <a:solidFill>
                  <a:schemeClr val="bg1"/>
                </a:solidFill>
              </a:rPr>
              <a:t>" by </a:t>
            </a:r>
            <a:r>
              <a:rPr lang="ja-JP" altLang="en-US">
                <a:solidFill>
                  <a:schemeClr val="bg1"/>
                </a:solidFill>
              </a:rPr>
              <a:t>アラツク </a:t>
            </a:r>
            <a:r>
              <a:rPr lang="en-GB">
                <a:solidFill>
                  <a:schemeClr val="bg1"/>
                </a:solidFill>
              </a:rPr>
              <a:t>is licensed under </a:t>
            </a:r>
            <a:r>
              <a:rPr lang="en-GB">
                <a:solidFill>
                  <a:schemeClr val="bg1"/>
                </a:solidFill>
                <a:hlinkClick r:id="rId4"/>
              </a:rPr>
              <a:t>CC BY-SA 4.0</a:t>
            </a:r>
            <a:r>
              <a:rPr lang="en-GB"/>
              <a:t>.</a:t>
            </a:r>
            <a:endParaRPr lang="en-GB">
              <a:solidFill>
                <a:srgbClr val="2E3092"/>
              </a:solidFill>
            </a:endParaRPr>
          </a:p>
        </p:txBody>
      </p:sp>
      <p:sp>
        <p:nvSpPr>
          <p:cNvPr id="7" name="TextBox 6"/>
          <p:cNvSpPr txBox="1"/>
          <p:nvPr/>
        </p:nvSpPr>
        <p:spPr>
          <a:xfrm>
            <a:off x="194420" y="217677"/>
            <a:ext cx="8208912" cy="830997"/>
          </a:xfrm>
          <a:prstGeom prst="rect">
            <a:avLst/>
          </a:prstGeom>
          <a:solidFill>
            <a:schemeClr val="bg1"/>
          </a:solidFill>
        </p:spPr>
        <p:txBody>
          <a:bodyPr wrap="square" rtlCol="0">
            <a:spAutoFit/>
          </a:bodyPr>
          <a:lstStyle/>
          <a:p>
            <a:r>
              <a:rPr lang="en-GB" altLang="ja-JP" sz="4800" b="1">
                <a:solidFill>
                  <a:srgbClr val="FF0000"/>
                </a:solidFill>
                <a:latin typeface="Kristen ITC" panose="03050502040202030202" pitchFamily="66" charset="0"/>
                <a:ea typeface="Kozuka Gothic Pro B" pitchFamily="34" charset="-128"/>
              </a:rPr>
              <a:t>Workplaces</a:t>
            </a: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84098" y="1510680"/>
            <a:ext cx="4272669" cy="3755624"/>
          </a:xfrm>
          <a:prstGeom prst="rect">
            <a:avLst/>
          </a:prstGeom>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4420" y="2200964"/>
            <a:ext cx="4456007" cy="3065340"/>
          </a:xfrm>
          <a:prstGeom prst="rect">
            <a:avLst/>
          </a:prstGeom>
        </p:spPr>
      </p:pic>
    </p:spTree>
    <p:extLst>
      <p:ext uri="{BB962C8B-B14F-4D97-AF65-F5344CB8AC3E}">
        <p14:creationId xmlns:p14="http://schemas.microsoft.com/office/powerpoint/2010/main" val="197996204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33</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0" y="6398339"/>
            <a:ext cx="9033728" cy="365125"/>
          </a:xfrm>
        </p:spPr>
        <p:txBody>
          <a:bodyPr/>
          <a:lstStyle/>
          <a:p>
            <a:endParaRPr lang="en-GB" dirty="0">
              <a:solidFill>
                <a:schemeClr val="bg1">
                  <a:lumMod val="95000"/>
                </a:schemeClr>
              </a:solidFill>
            </a:endParaRPr>
          </a:p>
          <a:p>
            <a:r>
              <a:rPr lang="en-GB" dirty="0">
                <a:solidFill>
                  <a:schemeClr val="bg1">
                    <a:lumMod val="95000"/>
                  </a:schemeClr>
                </a:solidFill>
              </a:rPr>
              <a:t>The Japan Society</a:t>
            </a:r>
          </a:p>
          <a:p>
            <a:endParaRPr lang="en-GB" dirty="0">
              <a:solidFill>
                <a:schemeClr val="bg1"/>
              </a:solidFill>
            </a:endParaRPr>
          </a:p>
        </p:txBody>
      </p:sp>
      <p:pic>
        <p:nvPicPr>
          <p:cNvPr id="8" name="Picture 7"/>
          <p:cNvPicPr/>
          <p:nvPr/>
        </p:nvPicPr>
        <p:blipFill>
          <a:blip r:embed="rId3" cstate="screen">
            <a:extLst>
              <a:ext uri="{28A0092B-C50C-407E-A947-70E740481C1C}">
                <a14:useLocalDpi xmlns:a14="http://schemas.microsoft.com/office/drawing/2010/main"/>
              </a:ext>
            </a:extLst>
          </a:blip>
          <a:stretch>
            <a:fillRect/>
          </a:stretch>
        </p:blipFill>
        <p:spPr>
          <a:xfrm>
            <a:off x="7822272" y="404664"/>
            <a:ext cx="850900" cy="850900"/>
          </a:xfrm>
          <a:prstGeom prst="rect">
            <a:avLst/>
          </a:prstGeom>
        </p:spPr>
      </p:pic>
      <p:sp>
        <p:nvSpPr>
          <p:cNvPr id="10" name="TextBox 9"/>
          <p:cNvSpPr txBox="1"/>
          <p:nvPr/>
        </p:nvSpPr>
        <p:spPr>
          <a:xfrm>
            <a:off x="611560" y="2209613"/>
            <a:ext cx="8061612" cy="1446550"/>
          </a:xfrm>
          <a:prstGeom prst="rect">
            <a:avLst/>
          </a:prstGeom>
          <a:solidFill>
            <a:schemeClr val="bg1"/>
          </a:solidFill>
        </p:spPr>
        <p:txBody>
          <a:bodyPr wrap="square" rtlCol="0">
            <a:spAutoFit/>
          </a:bodyPr>
          <a:lstStyle/>
          <a:p>
            <a:pPr algn="ctr"/>
            <a:r>
              <a:rPr lang="en-US" altLang="ja-JP" sz="4400" b="1" dirty="0">
                <a:latin typeface="Kristen ITC" panose="03050502040202030202" pitchFamily="66" charset="0"/>
                <a:ea typeface="Kozuka Gothic Pro B" pitchFamily="34" charset="-128"/>
              </a:rPr>
              <a:t>Sort the images</a:t>
            </a:r>
          </a:p>
          <a:p>
            <a:pPr algn="ctr"/>
            <a:r>
              <a:rPr lang="en-US" altLang="ja-JP" sz="4400" b="1" dirty="0">
                <a:latin typeface="Kristen ITC" panose="03050502040202030202" pitchFamily="66" charset="0"/>
                <a:ea typeface="Kozuka Gothic Pro B" pitchFamily="34" charset="-128"/>
              </a:rPr>
              <a:t> into rural and urban</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9401" y="5136367"/>
            <a:ext cx="1440000" cy="1440000"/>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0942" y="5136367"/>
            <a:ext cx="1440000" cy="1440000"/>
          </a:xfrm>
          <a:prstGeom prst="rect">
            <a:avLst/>
          </a:prstGeom>
        </p:spPr>
      </p:pic>
    </p:spTree>
    <p:extLst>
      <p:ext uri="{BB962C8B-B14F-4D97-AF65-F5344CB8AC3E}">
        <p14:creationId xmlns:p14="http://schemas.microsoft.com/office/powerpoint/2010/main" val="244508547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34</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0" y="6398339"/>
            <a:ext cx="9033728" cy="365125"/>
          </a:xfrm>
        </p:spPr>
        <p:txBody>
          <a:bodyPr/>
          <a:lstStyle/>
          <a:p>
            <a:endParaRPr lang="en-GB" dirty="0">
              <a:solidFill>
                <a:schemeClr val="bg1">
                  <a:lumMod val="95000"/>
                </a:schemeClr>
              </a:solidFill>
            </a:endParaRPr>
          </a:p>
          <a:p>
            <a:r>
              <a:rPr lang="en-GB" dirty="0">
                <a:solidFill>
                  <a:schemeClr val="bg1">
                    <a:lumMod val="95000"/>
                  </a:schemeClr>
                </a:solidFill>
              </a:rPr>
              <a:t>The Japan Society</a:t>
            </a:r>
          </a:p>
          <a:p>
            <a:endParaRPr lang="en-GB" dirty="0">
              <a:solidFill>
                <a:schemeClr val="bg1"/>
              </a:solidFill>
            </a:endParaRPr>
          </a:p>
        </p:txBody>
      </p:sp>
      <p:sp>
        <p:nvSpPr>
          <p:cNvPr id="9" name="TextBox 8"/>
          <p:cNvSpPr txBox="1"/>
          <p:nvPr/>
        </p:nvSpPr>
        <p:spPr>
          <a:xfrm>
            <a:off x="611560" y="546990"/>
            <a:ext cx="6588221" cy="830997"/>
          </a:xfrm>
          <a:prstGeom prst="rect">
            <a:avLst/>
          </a:prstGeom>
          <a:noFill/>
        </p:spPr>
        <p:txBody>
          <a:bodyPr wrap="square" rtlCol="0">
            <a:spAutoFit/>
          </a:bodyPr>
          <a:lstStyle/>
          <a:p>
            <a:r>
              <a:rPr lang="en-GB" sz="4800" b="1">
                <a:solidFill>
                  <a:srgbClr val="FF0000"/>
                </a:solidFill>
                <a:latin typeface="Kristen ITC" panose="03050502040202030202" pitchFamily="66" charset="0"/>
                <a:ea typeface="Kozuka Gothic Pro B" pitchFamily="34" charset="-128"/>
              </a:rPr>
              <a:t>Activity 1 </a:t>
            </a:r>
          </a:p>
        </p:txBody>
      </p:sp>
      <p:pic>
        <p:nvPicPr>
          <p:cNvPr id="8" name="Picture 7"/>
          <p:cNvPicPr/>
          <p:nvPr/>
        </p:nvPicPr>
        <p:blipFill>
          <a:blip r:embed="rId3" cstate="screen">
            <a:extLst>
              <a:ext uri="{28A0092B-C50C-407E-A947-70E740481C1C}">
                <a14:useLocalDpi xmlns:a14="http://schemas.microsoft.com/office/drawing/2010/main"/>
              </a:ext>
            </a:extLst>
          </a:blip>
          <a:stretch>
            <a:fillRect/>
          </a:stretch>
        </p:blipFill>
        <p:spPr>
          <a:xfrm>
            <a:off x="7822272" y="404664"/>
            <a:ext cx="850900" cy="850900"/>
          </a:xfrm>
          <a:prstGeom prst="rect">
            <a:avLst/>
          </a:prstGeom>
        </p:spPr>
      </p:pic>
      <p:sp>
        <p:nvSpPr>
          <p:cNvPr id="10" name="TextBox 9"/>
          <p:cNvSpPr txBox="1"/>
          <p:nvPr/>
        </p:nvSpPr>
        <p:spPr>
          <a:xfrm>
            <a:off x="611560" y="1484784"/>
            <a:ext cx="8061612" cy="4031873"/>
          </a:xfrm>
          <a:prstGeom prst="rect">
            <a:avLst/>
          </a:prstGeom>
          <a:solidFill>
            <a:schemeClr val="bg1"/>
          </a:solidFill>
        </p:spPr>
        <p:txBody>
          <a:bodyPr wrap="square" rtlCol="0">
            <a:spAutoFit/>
          </a:bodyPr>
          <a:lstStyle/>
          <a:p>
            <a:r>
              <a:rPr lang="en-US" altLang="ja-JP" sz="3200" b="1" dirty="0">
                <a:latin typeface="Kristen ITC" panose="03050502040202030202" pitchFamily="66" charset="0"/>
                <a:ea typeface="Kozuka Gothic Pro B" pitchFamily="34" charset="-128"/>
              </a:rPr>
              <a:t>Compare the images of urban and rural Japan. </a:t>
            </a:r>
          </a:p>
          <a:p>
            <a:endParaRPr lang="en-US" altLang="ja-JP" sz="3200" dirty="0">
              <a:latin typeface="Kozuka Gothic Pro R" pitchFamily="34" charset="-128"/>
              <a:ea typeface="Kozuka Gothic Pro R" pitchFamily="34" charset="-128"/>
            </a:endParaRPr>
          </a:p>
          <a:p>
            <a:r>
              <a:rPr lang="en-US" altLang="ja-JP" sz="3200" dirty="0">
                <a:latin typeface="Kozuka Gothic Pro R" pitchFamily="34" charset="-128"/>
                <a:ea typeface="Kozuka Gothic Pro R" pitchFamily="34" charset="-128"/>
              </a:rPr>
              <a:t>Write down things which are:</a:t>
            </a:r>
          </a:p>
          <a:p>
            <a:r>
              <a:rPr lang="en-US" altLang="ja-JP" sz="3200" dirty="0">
                <a:latin typeface="Kozuka Gothic Pro R" pitchFamily="34" charset="-128"/>
                <a:ea typeface="Kozuka Gothic Pro R" pitchFamily="34" charset="-128"/>
              </a:rPr>
              <a:t> </a:t>
            </a:r>
          </a:p>
          <a:p>
            <a:r>
              <a:rPr lang="en-US" sz="3200" dirty="0">
                <a:latin typeface="Kozuka Gothic Pro R" pitchFamily="34" charset="-128"/>
                <a:ea typeface="Kozuka Gothic Pro R" pitchFamily="34" charset="-128"/>
              </a:rPr>
              <a:t>1. Different</a:t>
            </a:r>
          </a:p>
          <a:p>
            <a:r>
              <a:rPr lang="en-US" sz="3200" dirty="0">
                <a:latin typeface="Kozuka Gothic Pro R" pitchFamily="34" charset="-128"/>
                <a:ea typeface="Kozuka Gothic Pro R" pitchFamily="34" charset="-128"/>
              </a:rPr>
              <a:t>2. Similar </a:t>
            </a:r>
          </a:p>
          <a:p>
            <a:r>
              <a:rPr lang="en-US" sz="3200" dirty="0">
                <a:latin typeface="Kozuka Gothic Pro R" pitchFamily="34" charset="-128"/>
                <a:ea typeface="Kozuka Gothic Pro R" pitchFamily="34" charset="-128"/>
              </a:rPr>
              <a:t>3. The same</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5849" y="4725143"/>
            <a:ext cx="1586431" cy="1586431"/>
          </a:xfrm>
          <a:prstGeom prst="rect">
            <a:avLst/>
          </a:prstGeom>
        </p:spPr>
      </p:pic>
    </p:spTree>
    <p:extLst>
      <p:ext uri="{BB962C8B-B14F-4D97-AF65-F5344CB8AC3E}">
        <p14:creationId xmlns:p14="http://schemas.microsoft.com/office/powerpoint/2010/main" val="91757963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35</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0" y="6398339"/>
            <a:ext cx="9033728" cy="365125"/>
          </a:xfrm>
        </p:spPr>
        <p:txBody>
          <a:bodyPr/>
          <a:lstStyle/>
          <a:p>
            <a:endParaRPr lang="en-GB" dirty="0">
              <a:solidFill>
                <a:schemeClr val="bg1">
                  <a:lumMod val="95000"/>
                </a:schemeClr>
              </a:solidFill>
            </a:endParaRPr>
          </a:p>
          <a:p>
            <a:r>
              <a:rPr lang="en-GB" dirty="0" err="1">
                <a:solidFill>
                  <a:schemeClr val="bg1"/>
                </a:solidFill>
              </a:rPr>
              <a:t>Emojis</a:t>
            </a:r>
            <a:r>
              <a:rPr lang="en-GB" dirty="0">
                <a:solidFill>
                  <a:schemeClr val="bg1"/>
                </a:solidFill>
              </a:rPr>
              <a:t> designed by </a:t>
            </a:r>
            <a:r>
              <a:rPr lang="en-GB" u="sng" dirty="0" err="1">
                <a:solidFill>
                  <a:schemeClr val="bg1"/>
                </a:solidFill>
                <a:hlinkClick r:id="rId3"/>
              </a:rPr>
              <a:t>OpenMoji</a:t>
            </a:r>
            <a:r>
              <a:rPr lang="en-GB" dirty="0">
                <a:solidFill>
                  <a:schemeClr val="bg1"/>
                </a:solidFill>
              </a:rPr>
              <a:t> licensed under </a:t>
            </a:r>
            <a:r>
              <a:rPr lang="en-GB" u="sng" dirty="0">
                <a:solidFill>
                  <a:schemeClr val="bg1"/>
                </a:solidFill>
                <a:hlinkClick r:id="rId4"/>
              </a:rPr>
              <a:t>CC BY-SA 4.0</a:t>
            </a:r>
            <a:endParaRPr lang="en-GB" dirty="0">
              <a:solidFill>
                <a:schemeClr val="bg1"/>
              </a:solidFill>
            </a:endParaRPr>
          </a:p>
          <a:p>
            <a:endParaRPr lang="en-GB" dirty="0">
              <a:solidFill>
                <a:schemeClr val="bg1"/>
              </a:solidFill>
            </a:endParaRPr>
          </a:p>
        </p:txBody>
      </p:sp>
      <p:sp>
        <p:nvSpPr>
          <p:cNvPr id="9" name="TextBox 8"/>
          <p:cNvSpPr txBox="1"/>
          <p:nvPr/>
        </p:nvSpPr>
        <p:spPr>
          <a:xfrm>
            <a:off x="611560" y="546990"/>
            <a:ext cx="6588221" cy="830997"/>
          </a:xfrm>
          <a:prstGeom prst="rect">
            <a:avLst/>
          </a:prstGeom>
          <a:noFill/>
        </p:spPr>
        <p:txBody>
          <a:bodyPr wrap="square" rtlCol="0">
            <a:spAutoFit/>
          </a:bodyPr>
          <a:lstStyle/>
          <a:p>
            <a:r>
              <a:rPr lang="en-GB" sz="4800" b="1">
                <a:solidFill>
                  <a:srgbClr val="FF0000"/>
                </a:solidFill>
                <a:latin typeface="Kristen ITC" panose="03050502040202030202" pitchFamily="66" charset="0"/>
                <a:ea typeface="Kozuka Gothic Pro B" pitchFamily="34" charset="-128"/>
              </a:rPr>
              <a:t>Activity 2 </a:t>
            </a:r>
          </a:p>
        </p:txBody>
      </p:sp>
      <p:pic>
        <p:nvPicPr>
          <p:cNvPr id="8" name="Picture 7"/>
          <p:cNvPicPr/>
          <p:nvPr/>
        </p:nvPicPr>
        <p:blipFill>
          <a:blip r:embed="rId5" cstate="screen">
            <a:extLst>
              <a:ext uri="{28A0092B-C50C-407E-A947-70E740481C1C}">
                <a14:useLocalDpi xmlns:a14="http://schemas.microsoft.com/office/drawing/2010/main"/>
              </a:ext>
            </a:extLst>
          </a:blip>
          <a:stretch>
            <a:fillRect/>
          </a:stretch>
        </p:blipFill>
        <p:spPr>
          <a:xfrm>
            <a:off x="7822272" y="404664"/>
            <a:ext cx="850900" cy="850900"/>
          </a:xfrm>
          <a:prstGeom prst="rect">
            <a:avLst/>
          </a:prstGeom>
        </p:spPr>
      </p:pic>
      <p:sp>
        <p:nvSpPr>
          <p:cNvPr id="10" name="TextBox 9"/>
          <p:cNvSpPr txBox="1"/>
          <p:nvPr/>
        </p:nvSpPr>
        <p:spPr>
          <a:xfrm>
            <a:off x="611560" y="1556792"/>
            <a:ext cx="8186661" cy="4031873"/>
          </a:xfrm>
          <a:prstGeom prst="rect">
            <a:avLst/>
          </a:prstGeom>
          <a:solidFill>
            <a:schemeClr val="bg1"/>
          </a:solidFill>
        </p:spPr>
        <p:txBody>
          <a:bodyPr wrap="square" rtlCol="0">
            <a:spAutoFit/>
          </a:bodyPr>
          <a:lstStyle/>
          <a:p>
            <a:r>
              <a:rPr lang="en-US" altLang="ja-JP" sz="3200" b="1" dirty="0">
                <a:latin typeface="Kristen ITC" panose="03050502040202030202" pitchFamily="66" charset="0"/>
                <a:ea typeface="Kozuka Gothic Pro B" pitchFamily="34" charset="-128"/>
              </a:rPr>
              <a:t>Compare one set of images (urban or rural) to another place. </a:t>
            </a:r>
          </a:p>
          <a:p>
            <a:endParaRPr lang="en-US" altLang="ja-JP" sz="3200" dirty="0">
              <a:latin typeface="Kozuka Gothic Pro R" pitchFamily="34" charset="-128"/>
              <a:ea typeface="Kozuka Gothic Pro R" pitchFamily="34" charset="-128"/>
            </a:endParaRPr>
          </a:p>
          <a:p>
            <a:r>
              <a:rPr lang="en-US" altLang="ja-JP" sz="3200" dirty="0">
                <a:latin typeface="Kozuka Gothic Pro R" pitchFamily="34" charset="-128"/>
                <a:ea typeface="Kozuka Gothic Pro R" pitchFamily="34" charset="-128"/>
              </a:rPr>
              <a:t>Write down things you spot which are:</a:t>
            </a:r>
          </a:p>
          <a:p>
            <a:r>
              <a:rPr lang="en-US" altLang="ja-JP" sz="3200" dirty="0">
                <a:latin typeface="Kozuka Gothic Pro R" pitchFamily="34" charset="-128"/>
                <a:ea typeface="Kozuka Gothic Pro R" pitchFamily="34" charset="-128"/>
              </a:rPr>
              <a:t> </a:t>
            </a:r>
          </a:p>
          <a:p>
            <a:r>
              <a:rPr lang="en-US" sz="3200" dirty="0">
                <a:latin typeface="Kozuka Gothic Pro R" pitchFamily="34" charset="-128"/>
                <a:ea typeface="Kozuka Gothic Pro R" pitchFamily="34" charset="-128"/>
              </a:rPr>
              <a:t>1. Different</a:t>
            </a:r>
          </a:p>
          <a:p>
            <a:r>
              <a:rPr lang="en-US" sz="3200" dirty="0">
                <a:latin typeface="Kozuka Gothic Pro R" pitchFamily="34" charset="-128"/>
                <a:ea typeface="Kozuka Gothic Pro R" pitchFamily="34" charset="-128"/>
              </a:rPr>
              <a:t>2. Similar </a:t>
            </a:r>
          </a:p>
          <a:p>
            <a:r>
              <a:rPr lang="en-US" sz="3200" dirty="0">
                <a:latin typeface="Kozuka Gothic Pro R" pitchFamily="34" charset="-128"/>
                <a:ea typeface="Kozuka Gothic Pro R" pitchFamily="34" charset="-128"/>
              </a:rPr>
              <a:t>3. The same</a:t>
            </a: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5849" y="4725143"/>
            <a:ext cx="1586431" cy="1586431"/>
          </a:xfrm>
          <a:prstGeom prst="rect">
            <a:avLst/>
          </a:prstGeom>
        </p:spPr>
      </p:pic>
    </p:spTree>
    <p:extLst>
      <p:ext uri="{BB962C8B-B14F-4D97-AF65-F5344CB8AC3E}">
        <p14:creationId xmlns:p14="http://schemas.microsoft.com/office/powerpoint/2010/main" val="246603956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36</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0" y="6398339"/>
            <a:ext cx="9033728" cy="365125"/>
          </a:xfrm>
        </p:spPr>
        <p:txBody>
          <a:bodyPr/>
          <a:lstStyle/>
          <a:p>
            <a:endParaRPr lang="en-GB" dirty="0">
              <a:solidFill>
                <a:schemeClr val="bg1">
                  <a:lumMod val="95000"/>
                </a:schemeClr>
              </a:solidFill>
            </a:endParaRPr>
          </a:p>
          <a:p>
            <a:r>
              <a:rPr lang="en-GB" dirty="0">
                <a:solidFill>
                  <a:schemeClr val="bg1">
                    <a:lumMod val="95000"/>
                  </a:schemeClr>
                </a:solidFill>
              </a:rPr>
              <a:t>The Japan Society</a:t>
            </a:r>
          </a:p>
          <a:p>
            <a:endParaRPr lang="en-GB" dirty="0">
              <a:solidFill>
                <a:schemeClr val="bg1"/>
              </a:solidFill>
            </a:endParaRPr>
          </a:p>
        </p:txBody>
      </p:sp>
      <p:sp>
        <p:nvSpPr>
          <p:cNvPr id="9" name="TextBox 8"/>
          <p:cNvSpPr txBox="1"/>
          <p:nvPr/>
        </p:nvSpPr>
        <p:spPr>
          <a:xfrm>
            <a:off x="611560" y="546990"/>
            <a:ext cx="6588221" cy="830997"/>
          </a:xfrm>
          <a:prstGeom prst="rect">
            <a:avLst/>
          </a:prstGeom>
          <a:noFill/>
        </p:spPr>
        <p:txBody>
          <a:bodyPr wrap="square" rtlCol="0">
            <a:spAutoFit/>
          </a:bodyPr>
          <a:lstStyle/>
          <a:p>
            <a:r>
              <a:rPr lang="en-GB" sz="4800" b="1">
                <a:solidFill>
                  <a:srgbClr val="FF0000"/>
                </a:solidFill>
                <a:latin typeface="Kristen ITC" panose="03050502040202030202" pitchFamily="66" charset="0"/>
                <a:ea typeface="Kozuka Gothic Pro B" pitchFamily="34" charset="-128"/>
              </a:rPr>
              <a:t>Activity 3 </a:t>
            </a:r>
          </a:p>
        </p:txBody>
      </p:sp>
      <p:pic>
        <p:nvPicPr>
          <p:cNvPr id="8" name="Picture 7"/>
          <p:cNvPicPr/>
          <p:nvPr/>
        </p:nvPicPr>
        <p:blipFill>
          <a:blip r:embed="rId3" cstate="screen">
            <a:extLst>
              <a:ext uri="{28A0092B-C50C-407E-A947-70E740481C1C}">
                <a14:useLocalDpi xmlns:a14="http://schemas.microsoft.com/office/drawing/2010/main"/>
              </a:ext>
            </a:extLst>
          </a:blip>
          <a:stretch>
            <a:fillRect/>
          </a:stretch>
        </p:blipFill>
        <p:spPr>
          <a:xfrm>
            <a:off x="7822272" y="404664"/>
            <a:ext cx="850900" cy="850900"/>
          </a:xfrm>
          <a:prstGeom prst="rect">
            <a:avLst/>
          </a:prstGeom>
        </p:spPr>
      </p:pic>
      <p:sp>
        <p:nvSpPr>
          <p:cNvPr id="10" name="TextBox 9"/>
          <p:cNvSpPr txBox="1"/>
          <p:nvPr/>
        </p:nvSpPr>
        <p:spPr>
          <a:xfrm>
            <a:off x="618703" y="1844824"/>
            <a:ext cx="7776864" cy="1569660"/>
          </a:xfrm>
          <a:prstGeom prst="rect">
            <a:avLst/>
          </a:prstGeom>
          <a:solidFill>
            <a:schemeClr val="bg1"/>
          </a:solidFill>
        </p:spPr>
        <p:txBody>
          <a:bodyPr wrap="square" rtlCol="0">
            <a:spAutoFit/>
          </a:bodyPr>
          <a:lstStyle/>
          <a:p>
            <a:r>
              <a:rPr lang="en-US" altLang="ja-JP" sz="3200">
                <a:latin typeface="Kristen ITC" panose="03050502040202030202" pitchFamily="66" charset="0"/>
                <a:ea typeface="Kozuka Gothic Pro B" pitchFamily="34" charset="-128"/>
              </a:rPr>
              <a:t> </a:t>
            </a:r>
          </a:p>
          <a:p>
            <a:endParaRPr lang="en-US" altLang="ja-JP" sz="3200">
              <a:latin typeface="Kristen ITC" panose="03050502040202030202" pitchFamily="66" charset="0"/>
              <a:ea typeface="Kozuka Gothic Pro B" pitchFamily="34" charset="-128"/>
            </a:endParaRPr>
          </a:p>
          <a:p>
            <a:endParaRPr lang="en-US" sz="3200">
              <a:latin typeface="Kristen ITC" panose="03050502040202030202" pitchFamily="66" charset="0"/>
              <a:ea typeface="Kozuka Gothic Pro B" pitchFamily="34" charset="-128"/>
            </a:endParaRPr>
          </a:p>
        </p:txBody>
      </p:sp>
      <p:sp>
        <p:nvSpPr>
          <p:cNvPr id="11" name="TextBox 10"/>
          <p:cNvSpPr txBox="1"/>
          <p:nvPr/>
        </p:nvSpPr>
        <p:spPr>
          <a:xfrm>
            <a:off x="539552" y="1700808"/>
            <a:ext cx="8171266" cy="3877985"/>
          </a:xfrm>
          <a:prstGeom prst="rect">
            <a:avLst/>
          </a:prstGeom>
          <a:solidFill>
            <a:schemeClr val="bg1"/>
          </a:solidFill>
        </p:spPr>
        <p:txBody>
          <a:bodyPr wrap="square" rtlCol="0">
            <a:spAutoFit/>
          </a:bodyPr>
          <a:lstStyle/>
          <a:p>
            <a:r>
              <a:rPr lang="en-US" altLang="ja-JP" sz="3000" b="1" dirty="0">
                <a:latin typeface="Kristen ITC" panose="03050502040202030202" pitchFamily="66" charset="0"/>
                <a:ea typeface="Kozuka Gothic Pro B" pitchFamily="34" charset="-128"/>
              </a:rPr>
              <a:t>Imagine you meet a genie on your way to school. They offer to move you to Japan! </a:t>
            </a:r>
          </a:p>
          <a:p>
            <a:endParaRPr lang="en-US" altLang="ja-JP" sz="2600" dirty="0">
              <a:latin typeface="Kristen ITC" panose="03050502040202030202" pitchFamily="66" charset="0"/>
              <a:ea typeface="Kozuka Gothic Pro B" pitchFamily="34" charset="-128"/>
            </a:endParaRPr>
          </a:p>
          <a:p>
            <a:r>
              <a:rPr lang="en-US" altLang="ja-JP" sz="2600" dirty="0">
                <a:latin typeface="Kozuka Gothic Pro R" pitchFamily="34" charset="-128"/>
                <a:ea typeface="Kozuka Gothic Pro R" pitchFamily="34" charset="-128"/>
              </a:rPr>
              <a:t>You can live in the countryside or the city. Discuss with your group:</a:t>
            </a:r>
          </a:p>
          <a:p>
            <a:endParaRPr lang="en-US" altLang="ja-JP" sz="2400" dirty="0">
              <a:latin typeface="Kozuka Gothic Pro R" pitchFamily="34" charset="-128"/>
              <a:ea typeface="Kozuka Gothic Pro R" pitchFamily="34" charset="-128"/>
            </a:endParaRPr>
          </a:p>
          <a:p>
            <a:pPr marL="457200" indent="-457200">
              <a:buFont typeface="Arial" panose="020B0604020202020204" pitchFamily="34" charset="0"/>
              <a:buChar char="•"/>
            </a:pPr>
            <a:r>
              <a:rPr lang="en-US" sz="2800" b="1" dirty="0">
                <a:latin typeface="Kozuka Gothic Pro B" pitchFamily="34" charset="-128"/>
                <a:ea typeface="Kozuka Gothic Pro B" pitchFamily="34" charset="-128"/>
              </a:rPr>
              <a:t>Benefits</a:t>
            </a:r>
            <a:r>
              <a:rPr lang="en-US" sz="2800" dirty="0">
                <a:latin typeface="Kozuka Gothic Pro B" pitchFamily="34" charset="-128"/>
                <a:ea typeface="Kozuka Gothic Pro B" pitchFamily="34" charset="-128"/>
              </a:rPr>
              <a:t> </a:t>
            </a:r>
            <a:r>
              <a:rPr lang="en-US" sz="2800" dirty="0">
                <a:latin typeface="Kozuka Gothic Pro R" pitchFamily="34" charset="-128"/>
                <a:ea typeface="Kozuka Gothic Pro R" pitchFamily="34" charset="-128"/>
              </a:rPr>
              <a:t>of living in your chosen area?</a:t>
            </a:r>
          </a:p>
          <a:p>
            <a:pPr marL="457200" indent="-457200">
              <a:buFont typeface="Arial" panose="020B0604020202020204" pitchFamily="34" charset="0"/>
              <a:buChar char="•"/>
            </a:pPr>
            <a:endParaRPr lang="en-US" sz="2800" dirty="0">
              <a:latin typeface="Kozuka Gothic Pro R" pitchFamily="34" charset="-128"/>
              <a:ea typeface="Kozuka Gothic Pro R" pitchFamily="34" charset="-128"/>
            </a:endParaRPr>
          </a:p>
          <a:p>
            <a:pPr marL="457200" indent="-457200">
              <a:buFont typeface="Arial" panose="020B0604020202020204" pitchFamily="34" charset="0"/>
              <a:buChar char="•"/>
            </a:pPr>
            <a:r>
              <a:rPr lang="en-US" sz="2800" dirty="0">
                <a:latin typeface="Kozuka Gothic Pro B" pitchFamily="34" charset="-128"/>
                <a:ea typeface="Kozuka Gothic Pro B" pitchFamily="34" charset="-128"/>
              </a:rPr>
              <a:t>Disadvantages</a:t>
            </a:r>
            <a:r>
              <a:rPr lang="en-US" sz="2800" dirty="0">
                <a:latin typeface="Kozuka Gothic Pro R" pitchFamily="34" charset="-128"/>
                <a:ea typeface="Kozuka Gothic Pro R" pitchFamily="34" charset="-128"/>
              </a:rPr>
              <a:t> of living in your chosen area ?</a:t>
            </a:r>
          </a:p>
        </p:txBody>
      </p:sp>
    </p:spTree>
    <p:extLst>
      <p:ext uri="{BB962C8B-B14F-4D97-AF65-F5344CB8AC3E}">
        <p14:creationId xmlns:p14="http://schemas.microsoft.com/office/powerpoint/2010/main" val="146963350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37</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0" y="6398339"/>
            <a:ext cx="9033728" cy="365125"/>
          </a:xfrm>
        </p:spPr>
        <p:txBody>
          <a:bodyPr/>
          <a:lstStyle/>
          <a:p>
            <a:r>
              <a:rPr lang="en-GB" dirty="0" err="1">
                <a:solidFill>
                  <a:schemeClr val="bg1"/>
                </a:solidFill>
              </a:rPr>
              <a:t>Emojis</a:t>
            </a:r>
            <a:r>
              <a:rPr lang="en-GB" dirty="0">
                <a:solidFill>
                  <a:schemeClr val="bg1"/>
                </a:solidFill>
              </a:rPr>
              <a:t> designed by </a:t>
            </a:r>
            <a:r>
              <a:rPr lang="en-GB" u="sng" dirty="0" err="1">
                <a:solidFill>
                  <a:schemeClr val="bg1"/>
                </a:solidFill>
                <a:hlinkClick r:id="rId3"/>
              </a:rPr>
              <a:t>OpenMoji</a:t>
            </a:r>
            <a:r>
              <a:rPr lang="en-GB" dirty="0">
                <a:solidFill>
                  <a:schemeClr val="bg1"/>
                </a:solidFill>
              </a:rPr>
              <a:t> licensed under </a:t>
            </a:r>
            <a:r>
              <a:rPr lang="en-GB" u="sng" dirty="0">
                <a:solidFill>
                  <a:schemeClr val="bg1"/>
                </a:solidFill>
                <a:hlinkClick r:id="rId4"/>
              </a:rPr>
              <a:t>CC BY-SA 4.0</a:t>
            </a:r>
            <a:endParaRPr lang="en-GB" dirty="0">
              <a:solidFill>
                <a:schemeClr val="bg1"/>
              </a:solidFill>
            </a:endParaRPr>
          </a:p>
        </p:txBody>
      </p:sp>
      <p:sp>
        <p:nvSpPr>
          <p:cNvPr id="9" name="TextBox 8"/>
          <p:cNvSpPr txBox="1"/>
          <p:nvPr/>
        </p:nvSpPr>
        <p:spPr>
          <a:xfrm>
            <a:off x="611560" y="546990"/>
            <a:ext cx="6588221" cy="830997"/>
          </a:xfrm>
          <a:prstGeom prst="rect">
            <a:avLst/>
          </a:prstGeom>
          <a:noFill/>
        </p:spPr>
        <p:txBody>
          <a:bodyPr wrap="square" rtlCol="0">
            <a:spAutoFit/>
          </a:bodyPr>
          <a:lstStyle/>
          <a:p>
            <a:r>
              <a:rPr lang="en-GB" sz="4800" b="1">
                <a:solidFill>
                  <a:srgbClr val="FF0000"/>
                </a:solidFill>
                <a:latin typeface="Kristen ITC" panose="03050502040202030202" pitchFamily="66" charset="0"/>
                <a:ea typeface="Kozuka Gothic Pro B" pitchFamily="34" charset="-128"/>
              </a:rPr>
              <a:t>Question Time!</a:t>
            </a:r>
          </a:p>
        </p:txBody>
      </p:sp>
      <p:pic>
        <p:nvPicPr>
          <p:cNvPr id="8" name="Picture 7"/>
          <p:cNvPicPr/>
          <p:nvPr/>
        </p:nvPicPr>
        <p:blipFill>
          <a:blip r:embed="rId5" cstate="screen">
            <a:extLst>
              <a:ext uri="{28A0092B-C50C-407E-A947-70E740481C1C}">
                <a14:useLocalDpi xmlns:a14="http://schemas.microsoft.com/office/drawing/2010/main"/>
              </a:ext>
            </a:extLst>
          </a:blip>
          <a:stretch>
            <a:fillRect/>
          </a:stretch>
        </p:blipFill>
        <p:spPr>
          <a:xfrm>
            <a:off x="7822272" y="404664"/>
            <a:ext cx="850900" cy="850900"/>
          </a:xfrm>
          <a:prstGeom prst="rect">
            <a:avLst/>
          </a:prstGeom>
        </p:spPr>
      </p:pic>
      <p:sp>
        <p:nvSpPr>
          <p:cNvPr id="10" name="TextBox 9"/>
          <p:cNvSpPr txBox="1"/>
          <p:nvPr/>
        </p:nvSpPr>
        <p:spPr>
          <a:xfrm>
            <a:off x="618703" y="1844824"/>
            <a:ext cx="7776864" cy="3108543"/>
          </a:xfrm>
          <a:prstGeom prst="rect">
            <a:avLst/>
          </a:prstGeom>
          <a:solidFill>
            <a:schemeClr val="bg1"/>
          </a:solidFill>
        </p:spPr>
        <p:txBody>
          <a:bodyPr wrap="square" rtlCol="0">
            <a:spAutoFit/>
          </a:bodyPr>
          <a:lstStyle/>
          <a:p>
            <a:r>
              <a:rPr lang="en-US" altLang="ja-JP" sz="3200">
                <a:latin typeface="Kristen ITC" panose="03050502040202030202" pitchFamily="66" charset="0"/>
                <a:ea typeface="Kozuka Gothic Pro B" pitchFamily="34" charset="-128"/>
              </a:rPr>
              <a:t>Would you like to live in the Japanese </a:t>
            </a:r>
            <a:r>
              <a:rPr lang="en-US" altLang="ja-JP" sz="3200" err="1">
                <a:latin typeface="Kristen ITC" panose="03050502040202030202" pitchFamily="66" charset="0"/>
                <a:ea typeface="Kozuka Gothic Pro B" pitchFamily="34" charset="-128"/>
              </a:rPr>
              <a:t>countyside</a:t>
            </a:r>
            <a:r>
              <a:rPr lang="en-US" altLang="ja-JP" sz="3200">
                <a:latin typeface="Kristen ITC" panose="03050502040202030202" pitchFamily="66" charset="0"/>
                <a:ea typeface="Kozuka Gothic Pro B" pitchFamily="34" charset="-128"/>
              </a:rPr>
              <a:t> or a Japanese city?</a:t>
            </a:r>
          </a:p>
          <a:p>
            <a:r>
              <a:rPr lang="en-US" altLang="ja-JP" sz="3200">
                <a:latin typeface="Kristen ITC" panose="03050502040202030202" pitchFamily="66" charset="0"/>
                <a:ea typeface="Kozuka Gothic Pro B" pitchFamily="34" charset="-128"/>
              </a:rPr>
              <a:t> </a:t>
            </a:r>
          </a:p>
          <a:p>
            <a:endParaRPr lang="en-US" altLang="ja-JP" sz="3200">
              <a:latin typeface="Kristen ITC" panose="03050502040202030202" pitchFamily="66" charset="0"/>
              <a:ea typeface="Kozuka Gothic Pro B" pitchFamily="34" charset="-128"/>
            </a:endParaRPr>
          </a:p>
          <a:p>
            <a:pPr algn="ctr"/>
            <a:r>
              <a:rPr lang="en-US" altLang="ja-JP" sz="3600" b="1">
                <a:latin typeface="Kristen ITC" panose="03050502040202030202" pitchFamily="66" charset="0"/>
                <a:ea typeface="Kozuka Gothic Pro B" pitchFamily="34" charset="-128"/>
              </a:rPr>
              <a:t>Why?</a:t>
            </a:r>
          </a:p>
          <a:p>
            <a:endParaRPr lang="en-US" sz="3200">
              <a:latin typeface="Kristen ITC" panose="03050502040202030202" pitchFamily="66" charset="0"/>
              <a:ea typeface="Kozuka Gothic Pro B" pitchFamily="34" charset="-128"/>
            </a:endParaRPr>
          </a:p>
        </p:txBody>
      </p:sp>
      <p:sp>
        <p:nvSpPr>
          <p:cNvPr id="11" name="TextBox 10"/>
          <p:cNvSpPr txBox="1"/>
          <p:nvPr/>
        </p:nvSpPr>
        <p:spPr>
          <a:xfrm>
            <a:off x="492510" y="5595803"/>
            <a:ext cx="5231618" cy="523220"/>
          </a:xfrm>
          <a:prstGeom prst="rect">
            <a:avLst/>
          </a:prstGeom>
          <a:solidFill>
            <a:schemeClr val="bg1"/>
          </a:solidFill>
          <a:ln w="28575">
            <a:solidFill>
              <a:srgbClr val="FF0000"/>
            </a:solidFill>
            <a:prstDash val="sysDash"/>
          </a:ln>
        </p:spPr>
        <p:txBody>
          <a:bodyPr wrap="square" rtlCol="0">
            <a:spAutoFit/>
          </a:bodyPr>
          <a:lstStyle/>
          <a:p>
            <a:r>
              <a:rPr lang="en-GB" sz="2800">
                <a:latin typeface="Kristen ITC" panose="03050502040202030202" pitchFamily="66" charset="0"/>
                <a:ea typeface="Kozuka Gothic Pro B" pitchFamily="34" charset="-128"/>
              </a:rPr>
              <a:t>Be ready to give your reason! </a:t>
            </a:r>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2281" y="4533675"/>
            <a:ext cx="1800000" cy="1800000"/>
          </a:xfrm>
          <a:prstGeom prst="rect">
            <a:avLst/>
          </a:prstGeom>
        </p:spPr>
      </p:pic>
    </p:spTree>
    <p:extLst>
      <p:ext uri="{BB962C8B-B14F-4D97-AF65-F5344CB8AC3E}">
        <p14:creationId xmlns:p14="http://schemas.microsoft.com/office/powerpoint/2010/main" val="78495144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3" name="Rectangle 2"/>
          <p:cNvSpPr/>
          <p:nvPr/>
        </p:nvSpPr>
        <p:spPr>
          <a:xfrm>
            <a:off x="2741603" y="2060848"/>
            <a:ext cx="6120929" cy="1938992"/>
          </a:xfrm>
          <a:prstGeom prst="rect">
            <a:avLst/>
          </a:prstGeom>
        </p:spPr>
        <p:txBody>
          <a:bodyPr wrap="square" lIns="0" tIns="0" rIns="0" bIns="0">
            <a:spAutoFit/>
          </a:bodyPr>
          <a:lstStyle/>
          <a:p>
            <a:endParaRPr lang="en-GB" dirty="0">
              <a:solidFill>
                <a:srgbClr val="FF0000"/>
              </a:solidFill>
              <a:latin typeface="Kozuka Gothic Pro B" pitchFamily="34" charset="-128"/>
              <a:ea typeface="Kozuka Gothic Pro B" pitchFamily="34" charset="-128"/>
            </a:endParaRPr>
          </a:p>
          <a:p>
            <a:r>
              <a:rPr lang="en-GB" dirty="0">
                <a:latin typeface="Kozuka Gothic Pro B" pitchFamily="34" charset="-128"/>
                <a:ea typeface="Kozuka Gothic Pro B" pitchFamily="34" charset="-128"/>
              </a:rPr>
              <a:t>The Japan Society</a:t>
            </a:r>
            <a:br>
              <a:rPr lang="en-GB" dirty="0">
                <a:latin typeface="Kozuka Gothic Pro B" pitchFamily="34" charset="-128"/>
                <a:ea typeface="Kozuka Gothic Pro B"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dirty="0">
              <a:latin typeface="Kozuka Gothic Pro R" pitchFamily="34" charset="-128"/>
              <a:ea typeface="Kozuka Gothic Pro R" pitchFamily="34" charset="-128"/>
            </a:endParaRPr>
          </a:p>
          <a:p>
            <a:r>
              <a:rPr lang="en-GB" dirty="0">
                <a:latin typeface="Kozuka Gothic Pro B" pitchFamily="34" charset="-128"/>
                <a:ea typeface="Kozuka Gothic Pro B" pitchFamily="34" charset="-128"/>
              </a:rPr>
              <a:t>www.japansociety.org.uk</a:t>
            </a:r>
          </a:p>
        </p:txBody>
      </p:sp>
      <p:sp>
        <p:nvSpPr>
          <p:cNvPr id="23" name="Rectangle 22"/>
          <p:cNvSpPr/>
          <p:nvPr/>
        </p:nvSpPr>
        <p:spPr>
          <a:xfrm>
            <a:off x="2824662" y="5099473"/>
            <a:ext cx="3160975" cy="276999"/>
          </a:xfrm>
          <a:prstGeom prst="rect">
            <a:avLst/>
          </a:prstGeom>
        </p:spPr>
        <p:txBody>
          <a:bodyPr wrap="square" lIns="0" tIns="0" rIns="0" bIns="0">
            <a:spAutoFit/>
          </a:bodyPr>
          <a:lstStyle/>
          <a:p>
            <a:r>
              <a:rPr lang="en-GB" b="1">
                <a:solidFill>
                  <a:srgbClr val="808080"/>
                </a:solidFill>
                <a:latin typeface="Kozuka Gothic Pro B" pitchFamily="34" charset="-128"/>
                <a:ea typeface="Kozuka Gothic Pro B" pitchFamily="34" charset="-128"/>
              </a:rPr>
              <a:t>Follow us on:</a:t>
            </a:r>
            <a:endParaRPr lang="en-GB" b="1">
              <a:latin typeface="Kozuka Gothic Pro B" pitchFamily="34" charset="-128"/>
              <a:ea typeface="Kozuka Gothic Pro B" pitchFamily="34" charset="-128"/>
            </a:endParaRPr>
          </a:p>
        </p:txBody>
      </p:sp>
      <p:pic>
        <p:nvPicPr>
          <p:cNvPr id="14" name="Picture 13"/>
          <p:cNvPicPr preferRelativeResize="0">
            <a:picLocks/>
          </p:cNvPicPr>
          <p:nvPr/>
        </p:nvPicPr>
        <p:blipFill rotWithShape="1">
          <a:blip r:embed="rId3" cstate="screen">
            <a:extLst>
              <a:ext uri="{28A0092B-C50C-407E-A947-70E740481C1C}">
                <a14:useLocalDpi xmlns:a14="http://schemas.microsoft.com/office/drawing/2010/main"/>
              </a:ext>
            </a:extLst>
          </a:blip>
          <a:srcRect/>
          <a:stretch/>
        </p:blipFill>
        <p:spPr>
          <a:xfrm>
            <a:off x="2844747" y="5445143"/>
            <a:ext cx="360000" cy="360000"/>
          </a:xfrm>
          <a:prstGeom prst="rect">
            <a:avLst/>
          </a:prstGeom>
        </p:spPr>
      </p:pic>
      <p:sp>
        <p:nvSpPr>
          <p:cNvPr id="24" name="Rectangle 23"/>
          <p:cNvSpPr/>
          <p:nvPr/>
        </p:nvSpPr>
        <p:spPr>
          <a:xfrm>
            <a:off x="3275856" y="5502033"/>
            <a:ext cx="2736900" cy="246221"/>
          </a:xfrm>
          <a:prstGeom prst="rect">
            <a:avLst/>
          </a:prstGeom>
        </p:spPr>
        <p:txBody>
          <a:bodyPr wrap="square" lIns="0" tIns="0" rIns="0" bIns="0">
            <a:spAutoFit/>
          </a:bodyPr>
          <a:lstStyle/>
          <a:p>
            <a:r>
              <a:rPr lang="en-GB" sz="1600" b="1">
                <a:latin typeface="Kozuka Gothic Pro B" pitchFamily="34" charset="-128"/>
                <a:ea typeface="Kozuka Gothic Pro B" pitchFamily="34" charset="-128"/>
              </a:rPr>
              <a:t>@</a:t>
            </a:r>
            <a:r>
              <a:rPr lang="en-GB" sz="1600" b="1" err="1">
                <a:latin typeface="Kozuka Gothic Pro B" pitchFamily="34" charset="-128"/>
                <a:ea typeface="Kozuka Gothic Pro B" pitchFamily="34" charset="-128"/>
              </a:rPr>
              <a:t>japansocietylon</a:t>
            </a:r>
            <a:endParaRPr lang="en-GB" sz="1600" b="1">
              <a:latin typeface="Kozuka Gothic Pro B" pitchFamily="34" charset="-128"/>
              <a:ea typeface="Kozuka Gothic Pro B" pitchFamily="34" charset="-128"/>
            </a:endParaRPr>
          </a:p>
        </p:txBody>
      </p:sp>
      <p:pic>
        <p:nvPicPr>
          <p:cNvPr id="10" name="Picture 9"/>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5442068" y="5445143"/>
            <a:ext cx="360000" cy="360000"/>
          </a:xfrm>
          <a:prstGeom prst="rect">
            <a:avLst/>
          </a:prstGeom>
        </p:spPr>
      </p:pic>
      <p:sp>
        <p:nvSpPr>
          <p:cNvPr id="25" name="Rectangle 24"/>
          <p:cNvSpPr/>
          <p:nvPr/>
        </p:nvSpPr>
        <p:spPr>
          <a:xfrm>
            <a:off x="5868144" y="5502033"/>
            <a:ext cx="2736900" cy="246221"/>
          </a:xfrm>
          <a:prstGeom prst="rect">
            <a:avLst/>
          </a:prstGeom>
        </p:spPr>
        <p:txBody>
          <a:bodyPr wrap="square" lIns="0" tIns="0" rIns="0" bIns="0">
            <a:spAutoFit/>
          </a:bodyPr>
          <a:lstStyle/>
          <a:p>
            <a:r>
              <a:rPr lang="en-GB" sz="1600" b="1">
                <a:latin typeface="Kozuka Gothic Pro B" pitchFamily="34" charset="-128"/>
                <a:ea typeface="Kozuka Gothic Pro B" pitchFamily="34" charset="-128"/>
              </a:rPr>
              <a:t>@</a:t>
            </a:r>
            <a:r>
              <a:rPr lang="en-GB" sz="1600" b="1" err="1">
                <a:latin typeface="Kozuka Gothic Pro B" pitchFamily="34" charset="-128"/>
                <a:ea typeface="Kozuka Gothic Pro B" pitchFamily="34" charset="-128"/>
              </a:rPr>
              <a:t>JapanSocietyLondon</a:t>
            </a:r>
            <a:endParaRPr lang="en-GB" sz="1600" b="1">
              <a:latin typeface="Kozuka Gothic Pro B" pitchFamily="34" charset="-128"/>
              <a:ea typeface="Kozuka Gothic Pro B" pitchFamily="34" charset="-128"/>
            </a:endParaRPr>
          </a:p>
        </p:txBody>
      </p:sp>
      <p:sp>
        <p:nvSpPr>
          <p:cNvPr id="2" name="Slide Number Placeholder 1"/>
          <p:cNvSpPr>
            <a:spLocks noGrp="1"/>
          </p:cNvSpPr>
          <p:nvPr>
            <p:ph type="sldNum" sz="quarter" idx="12"/>
          </p:nvPr>
        </p:nvSpPr>
        <p:spPr/>
        <p:txBody>
          <a:bodyPr/>
          <a:lstStyle/>
          <a:p>
            <a:fld id="{7627D4DA-CA93-4100-9923-91CA0C97AC6D}" type="slidenum">
              <a:rPr lang="en-GB" smtClean="0"/>
              <a:t>38</a:t>
            </a:fld>
            <a:endParaRPr lang="en-GB"/>
          </a:p>
        </p:txBody>
      </p:sp>
      <p:pic>
        <p:nvPicPr>
          <p:cNvPr id="1026" name="Picture 2" descr="\\js_sql\data\former long term staff\William\Booklet design\Japan_Society_Illustration\Characters\characters_jpg\character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894640" y="-886930"/>
            <a:ext cx="1796876" cy="3573016"/>
          </a:xfrm>
          <a:prstGeom prst="rect">
            <a:avLst/>
          </a:prstGeom>
        </p:spPr>
      </p:pic>
      <p:sp>
        <p:nvSpPr>
          <p:cNvPr id="5" name="Footer Placeholder 4"/>
          <p:cNvSpPr>
            <a:spLocks noGrp="1"/>
          </p:cNvSpPr>
          <p:nvPr>
            <p:ph type="ftr" sz="quarter" idx="11"/>
          </p:nvPr>
        </p:nvSpPr>
        <p:spPr>
          <a:xfrm>
            <a:off x="3117156" y="6437101"/>
            <a:ext cx="2895600" cy="365125"/>
          </a:xfrm>
        </p:spPr>
        <p:txBody>
          <a:bodyPr/>
          <a:lstStyle/>
          <a:p>
            <a:r>
              <a:rPr lang="en-GB" dirty="0">
                <a:solidFill>
                  <a:schemeClr val="bg1"/>
                </a:solidFill>
              </a:rPr>
              <a:t>The Japan Society</a:t>
            </a:r>
          </a:p>
        </p:txBody>
      </p:sp>
    </p:spTree>
    <p:extLst>
      <p:ext uri="{BB962C8B-B14F-4D97-AF65-F5344CB8AC3E}">
        <p14:creationId xmlns:p14="http://schemas.microsoft.com/office/powerpoint/2010/main" val="425796250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4</a:t>
            </a:fld>
            <a:endParaRPr lang="en-GB"/>
          </a:p>
        </p:txBody>
      </p:sp>
      <p:sp>
        <p:nvSpPr>
          <p:cNvPr id="6" name="Footer Placeholder 5"/>
          <p:cNvSpPr>
            <a:spLocks noGrp="1"/>
          </p:cNvSpPr>
          <p:nvPr>
            <p:ph type="ftr" sz="quarter" idx="11"/>
          </p:nvPr>
        </p:nvSpPr>
        <p:spPr>
          <a:xfrm>
            <a:off x="2768" y="6356350"/>
            <a:ext cx="9033728" cy="501650"/>
          </a:xfrm>
        </p:spPr>
        <p:txBody>
          <a:bodyPr/>
          <a:lstStyle/>
          <a:p>
            <a:endParaRPr lang="en-GB">
              <a:solidFill>
                <a:schemeClr val="bg1"/>
              </a:solidFill>
            </a:endParaRPr>
          </a:p>
          <a:p>
            <a:endParaRPr lang="en-GB" sz="1100">
              <a:solidFill>
                <a:schemeClr val="bg1"/>
              </a:solidFill>
            </a:endParaRPr>
          </a:p>
        </p:txBody>
      </p:sp>
      <p:pic>
        <p:nvPicPr>
          <p:cNvPr id="8" name="Picture 7"/>
          <p:cNvPicPr/>
          <p:nvPr/>
        </p:nvPicPr>
        <p:blipFill>
          <a:blip r:embed="rId3" cstate="screen">
            <a:extLst>
              <a:ext uri="{28A0092B-C50C-407E-A947-70E740481C1C}">
                <a14:useLocalDpi xmlns:a14="http://schemas.microsoft.com/office/drawing/2010/main"/>
              </a:ext>
            </a:extLst>
          </a:blip>
          <a:stretch>
            <a:fillRect/>
          </a:stretch>
        </p:blipFill>
        <p:spPr>
          <a:xfrm>
            <a:off x="7668344" y="368409"/>
            <a:ext cx="850900" cy="850900"/>
          </a:xfrm>
          <a:prstGeom prst="rect">
            <a:avLst/>
          </a:prstGeom>
        </p:spPr>
      </p:pic>
      <p:sp>
        <p:nvSpPr>
          <p:cNvPr id="11" name="TextBox 10"/>
          <p:cNvSpPr txBox="1"/>
          <p:nvPr/>
        </p:nvSpPr>
        <p:spPr>
          <a:xfrm>
            <a:off x="676332" y="373965"/>
            <a:ext cx="6415437" cy="1200329"/>
          </a:xfrm>
          <a:prstGeom prst="rect">
            <a:avLst/>
          </a:prstGeom>
          <a:solidFill>
            <a:schemeClr val="bg1"/>
          </a:solidFill>
        </p:spPr>
        <p:txBody>
          <a:bodyPr wrap="square" rtlCol="0">
            <a:spAutoFit/>
          </a:bodyPr>
          <a:lstStyle/>
          <a:p>
            <a:r>
              <a:rPr lang="en-US" altLang="ja-JP" sz="3600" b="1">
                <a:latin typeface="Kristen ITC" panose="03050502040202030202" pitchFamily="66" charset="0"/>
                <a:ea typeface="Kozuka Gothic Pro B" pitchFamily="34" charset="-128"/>
              </a:rPr>
              <a:t>Japan has the highest mountain! </a:t>
            </a:r>
            <a:endParaRPr lang="en-GB" sz="3600" b="1">
              <a:latin typeface="Kristen ITC" panose="03050502040202030202" pitchFamily="66" charset="0"/>
              <a:ea typeface="Kozuka Gothic Pro B" pitchFamily="34" charset="-128"/>
            </a:endParaRPr>
          </a:p>
        </p:txBody>
      </p:sp>
      <p:sp>
        <p:nvSpPr>
          <p:cNvPr id="13" name="TextBox 12"/>
          <p:cNvSpPr txBox="1"/>
          <p:nvPr/>
        </p:nvSpPr>
        <p:spPr>
          <a:xfrm>
            <a:off x="1475656" y="5517231"/>
            <a:ext cx="2952328" cy="584775"/>
          </a:xfrm>
          <a:prstGeom prst="rect">
            <a:avLst/>
          </a:prstGeom>
          <a:noFill/>
        </p:spPr>
        <p:txBody>
          <a:bodyPr wrap="square" rtlCol="0">
            <a:spAutoFit/>
          </a:bodyPr>
          <a:lstStyle/>
          <a:p>
            <a:r>
              <a:rPr lang="en-GB" sz="3200" dirty="0">
                <a:latin typeface="Kristen ITC" panose="03050502040202030202" pitchFamily="66" charset="0"/>
              </a:rPr>
              <a:t>Mount Fuji</a:t>
            </a:r>
            <a:r>
              <a:rPr lang="en-GB" dirty="0"/>
              <a:t> </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19441" y="1574294"/>
            <a:ext cx="3699803" cy="3657600"/>
          </a:xfrm>
          <a:prstGeom prst="rect">
            <a:avLst/>
          </a:prstGeom>
        </p:spPr>
      </p:pic>
      <p:sp>
        <p:nvSpPr>
          <p:cNvPr id="14" name="Rectangle 13"/>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0" y="6381328"/>
            <a:ext cx="9144000" cy="461665"/>
          </a:xfrm>
          <a:prstGeom prst="rect">
            <a:avLst/>
          </a:prstGeom>
          <a:noFill/>
        </p:spPr>
        <p:txBody>
          <a:bodyPr wrap="square" rtlCol="0">
            <a:spAutoFit/>
          </a:bodyPr>
          <a:lstStyle/>
          <a:p>
            <a:pPr algn="ctr"/>
            <a:r>
              <a:rPr lang="en-GB" sz="1200">
                <a:solidFill>
                  <a:schemeClr val="bg1"/>
                </a:solidFill>
              </a:rPr>
              <a:t>Mount Fuji by </a:t>
            </a:r>
            <a:r>
              <a:rPr lang="en-GB" sz="1200" err="1">
                <a:solidFill>
                  <a:schemeClr val="bg1"/>
                </a:solidFill>
                <a:hlinkClick r:id="rId5"/>
              </a:rPr>
              <a:t>Alpsdake</a:t>
            </a:r>
            <a:r>
              <a:rPr lang="en-GB" sz="1200">
                <a:solidFill>
                  <a:schemeClr val="bg1"/>
                </a:solidFill>
              </a:rPr>
              <a:t>, </a:t>
            </a:r>
            <a:r>
              <a:rPr lang="en-GB" sz="1200">
                <a:solidFill>
                  <a:schemeClr val="bg1"/>
                </a:solidFill>
                <a:hlinkClick r:id="rId6"/>
              </a:rPr>
              <a:t>CC BY-SA 4.0</a:t>
            </a:r>
            <a:endParaRPr lang="en-GB" sz="1200">
              <a:solidFill>
                <a:schemeClr val="bg1"/>
              </a:solidFill>
            </a:endParaRPr>
          </a:p>
          <a:p>
            <a:pPr algn="ctr"/>
            <a:r>
              <a:rPr lang="en-GB" sz="1200">
                <a:solidFill>
                  <a:schemeClr val="bg1"/>
                </a:solidFill>
              </a:rPr>
              <a:t>Image of Ben Nevis, public domain</a:t>
            </a:r>
          </a:p>
        </p:txBody>
      </p:sp>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1520" y="1592234"/>
            <a:ext cx="3840480" cy="3657600"/>
          </a:xfrm>
          <a:prstGeom prst="rect">
            <a:avLst/>
          </a:prstGeom>
          <a:ln w="34925">
            <a:solidFill>
              <a:srgbClr val="339933"/>
            </a:solidFill>
          </a:ln>
        </p:spPr>
      </p:pic>
      <p:sp>
        <p:nvSpPr>
          <p:cNvPr id="16" name="TextBox 15"/>
          <p:cNvSpPr txBox="1"/>
          <p:nvPr/>
        </p:nvSpPr>
        <p:spPr>
          <a:xfrm>
            <a:off x="5652120" y="5517231"/>
            <a:ext cx="2592288" cy="584775"/>
          </a:xfrm>
          <a:prstGeom prst="rect">
            <a:avLst/>
          </a:prstGeom>
          <a:noFill/>
        </p:spPr>
        <p:txBody>
          <a:bodyPr wrap="square" rtlCol="0">
            <a:spAutoFit/>
          </a:bodyPr>
          <a:lstStyle/>
          <a:p>
            <a:r>
              <a:rPr lang="en-GB" sz="3200">
                <a:latin typeface="Kristen ITC" panose="03050502040202030202" pitchFamily="66" charset="0"/>
              </a:rPr>
              <a:t>Ben Nevis</a:t>
            </a:r>
            <a:r>
              <a:rPr lang="en-GB"/>
              <a:t> </a:t>
            </a:r>
          </a:p>
        </p:txBody>
      </p:sp>
    </p:spTree>
    <p:extLst>
      <p:ext uri="{BB962C8B-B14F-4D97-AF65-F5344CB8AC3E}">
        <p14:creationId xmlns:p14="http://schemas.microsoft.com/office/powerpoint/2010/main" val="6891356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9244" y="1201587"/>
            <a:ext cx="3240000" cy="4320000"/>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14" y="1201587"/>
            <a:ext cx="4225564" cy="5040000"/>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5</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2768" y="6356350"/>
            <a:ext cx="9033728" cy="501650"/>
          </a:xfrm>
        </p:spPr>
        <p:txBody>
          <a:bodyPr/>
          <a:lstStyle/>
          <a:p>
            <a:endParaRPr lang="en-GB">
              <a:solidFill>
                <a:schemeClr val="bg1"/>
              </a:solidFill>
            </a:endParaRPr>
          </a:p>
          <a:p>
            <a:endParaRPr lang="en-GB">
              <a:solidFill>
                <a:schemeClr val="bg1"/>
              </a:solidFill>
            </a:endParaRPr>
          </a:p>
        </p:txBody>
      </p:sp>
      <p:pic>
        <p:nvPicPr>
          <p:cNvPr id="8" name="Picture 7"/>
          <p:cNvPicPr/>
          <p:nvPr/>
        </p:nvPicPr>
        <p:blipFill>
          <a:blip r:embed="rId5" cstate="screen">
            <a:extLst>
              <a:ext uri="{28A0092B-C50C-407E-A947-70E740481C1C}">
                <a14:useLocalDpi xmlns:a14="http://schemas.microsoft.com/office/drawing/2010/main"/>
              </a:ext>
            </a:extLst>
          </a:blip>
          <a:stretch>
            <a:fillRect/>
          </a:stretch>
        </p:blipFill>
        <p:spPr>
          <a:xfrm>
            <a:off x="7668344" y="368409"/>
            <a:ext cx="850900" cy="850900"/>
          </a:xfrm>
          <a:prstGeom prst="rect">
            <a:avLst/>
          </a:prstGeom>
        </p:spPr>
      </p:pic>
      <p:sp>
        <p:nvSpPr>
          <p:cNvPr id="11" name="TextBox 10"/>
          <p:cNvSpPr txBox="1"/>
          <p:nvPr/>
        </p:nvSpPr>
        <p:spPr>
          <a:xfrm>
            <a:off x="483807" y="470693"/>
            <a:ext cx="6415437" cy="646331"/>
          </a:xfrm>
          <a:prstGeom prst="rect">
            <a:avLst/>
          </a:prstGeom>
          <a:solidFill>
            <a:schemeClr val="bg1"/>
          </a:solidFill>
        </p:spPr>
        <p:txBody>
          <a:bodyPr wrap="square" rtlCol="0">
            <a:spAutoFit/>
          </a:bodyPr>
          <a:lstStyle/>
          <a:p>
            <a:r>
              <a:rPr lang="en-US" altLang="ja-JP" sz="3600" b="1">
                <a:latin typeface="Kristen ITC" panose="03050502040202030202" pitchFamily="66" charset="0"/>
                <a:ea typeface="Kozuka Gothic Pro B" pitchFamily="34" charset="-128"/>
              </a:rPr>
              <a:t>Q2. Which is smaller …  </a:t>
            </a:r>
            <a:endParaRPr lang="en-GB" sz="3600" b="1">
              <a:latin typeface="Kristen ITC" panose="03050502040202030202" pitchFamily="66" charset="0"/>
              <a:ea typeface="Kozuka Gothic Pro B" pitchFamily="34" charset="-128"/>
            </a:endParaRPr>
          </a:p>
        </p:txBody>
      </p:sp>
      <p:sp>
        <p:nvSpPr>
          <p:cNvPr id="13" name="TextBox 12"/>
          <p:cNvSpPr txBox="1"/>
          <p:nvPr/>
        </p:nvSpPr>
        <p:spPr>
          <a:xfrm>
            <a:off x="2553696" y="5521587"/>
            <a:ext cx="3764172" cy="584775"/>
          </a:xfrm>
          <a:prstGeom prst="rect">
            <a:avLst/>
          </a:prstGeom>
          <a:noFill/>
        </p:spPr>
        <p:txBody>
          <a:bodyPr wrap="none" rtlCol="0">
            <a:spAutoFit/>
          </a:bodyPr>
          <a:lstStyle/>
          <a:p>
            <a:r>
              <a:rPr lang="en-GB" sz="3200">
                <a:latin typeface="Kristen ITC" panose="03050502040202030202" pitchFamily="66" charset="0"/>
              </a:rPr>
              <a:t>Japan or the UK?</a:t>
            </a:r>
            <a:r>
              <a:rPr lang="en-GB"/>
              <a:t> </a:t>
            </a:r>
          </a:p>
        </p:txBody>
      </p:sp>
      <p:sp>
        <p:nvSpPr>
          <p:cNvPr id="12" name="Footer Placeholder 5"/>
          <p:cNvSpPr txBox="1">
            <a:spLocks/>
          </p:cNvSpPr>
          <p:nvPr/>
        </p:nvSpPr>
        <p:spPr>
          <a:xfrm>
            <a:off x="0" y="6398339"/>
            <a:ext cx="903372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The Japan Society</a:t>
            </a:r>
          </a:p>
        </p:txBody>
      </p:sp>
    </p:spTree>
    <p:extLst>
      <p:ext uri="{BB962C8B-B14F-4D97-AF65-F5344CB8AC3E}">
        <p14:creationId xmlns:p14="http://schemas.microsoft.com/office/powerpoint/2010/main" val="87682565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9244" y="1201587"/>
            <a:ext cx="3240000" cy="4320000"/>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14" y="1201587"/>
            <a:ext cx="4225564" cy="5040000"/>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6</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2768" y="6356350"/>
            <a:ext cx="9033728" cy="501650"/>
          </a:xfrm>
        </p:spPr>
        <p:txBody>
          <a:bodyPr/>
          <a:lstStyle/>
          <a:p>
            <a:endParaRPr lang="en-GB">
              <a:solidFill>
                <a:schemeClr val="bg1"/>
              </a:solidFill>
            </a:endParaRPr>
          </a:p>
          <a:p>
            <a:endParaRPr lang="en-GB">
              <a:solidFill>
                <a:schemeClr val="bg1"/>
              </a:solidFill>
            </a:endParaRPr>
          </a:p>
        </p:txBody>
      </p:sp>
      <p:pic>
        <p:nvPicPr>
          <p:cNvPr id="8" name="Picture 7"/>
          <p:cNvPicPr/>
          <p:nvPr/>
        </p:nvPicPr>
        <p:blipFill>
          <a:blip r:embed="rId5" cstate="screen">
            <a:extLst>
              <a:ext uri="{28A0092B-C50C-407E-A947-70E740481C1C}">
                <a14:useLocalDpi xmlns:a14="http://schemas.microsoft.com/office/drawing/2010/main"/>
              </a:ext>
            </a:extLst>
          </a:blip>
          <a:stretch>
            <a:fillRect/>
          </a:stretch>
        </p:blipFill>
        <p:spPr>
          <a:xfrm>
            <a:off x="7668344" y="368409"/>
            <a:ext cx="850900" cy="850900"/>
          </a:xfrm>
          <a:prstGeom prst="rect">
            <a:avLst/>
          </a:prstGeom>
        </p:spPr>
      </p:pic>
      <p:sp>
        <p:nvSpPr>
          <p:cNvPr id="11" name="TextBox 10"/>
          <p:cNvSpPr txBox="1"/>
          <p:nvPr/>
        </p:nvSpPr>
        <p:spPr>
          <a:xfrm>
            <a:off x="483807" y="470693"/>
            <a:ext cx="7186144" cy="646331"/>
          </a:xfrm>
          <a:prstGeom prst="rect">
            <a:avLst/>
          </a:prstGeom>
          <a:solidFill>
            <a:schemeClr val="bg1"/>
          </a:solidFill>
        </p:spPr>
        <p:txBody>
          <a:bodyPr wrap="square" lIns="91440" tIns="45720" rIns="91440" bIns="45720" rtlCol="0" anchor="t">
            <a:spAutoFit/>
          </a:bodyPr>
          <a:lstStyle/>
          <a:p>
            <a:r>
              <a:rPr lang="en-US" altLang="ja-JP" sz="3600" b="1" dirty="0">
                <a:latin typeface="Kristen ITC"/>
                <a:ea typeface="Kozuka Gothic Pro B"/>
              </a:rPr>
              <a:t>Answer 2. Which is smaller …  </a:t>
            </a:r>
            <a:endParaRPr lang="en-GB" sz="3600" b="1" dirty="0">
              <a:latin typeface="Kristen ITC" panose="03050502040202030202" pitchFamily="66" charset="0"/>
              <a:ea typeface="Kozuka Gothic Pro B" pitchFamily="34" charset="-128"/>
            </a:endParaRPr>
          </a:p>
        </p:txBody>
      </p:sp>
      <p:sp>
        <p:nvSpPr>
          <p:cNvPr id="13" name="TextBox 12"/>
          <p:cNvSpPr txBox="1"/>
          <p:nvPr/>
        </p:nvSpPr>
        <p:spPr>
          <a:xfrm>
            <a:off x="6228184" y="5521587"/>
            <a:ext cx="2160240" cy="584775"/>
          </a:xfrm>
          <a:prstGeom prst="rect">
            <a:avLst/>
          </a:prstGeom>
          <a:noFill/>
        </p:spPr>
        <p:txBody>
          <a:bodyPr wrap="square" rtlCol="0">
            <a:spAutoFit/>
          </a:bodyPr>
          <a:lstStyle/>
          <a:p>
            <a:r>
              <a:rPr lang="en-GB" sz="3200">
                <a:latin typeface="Kristen ITC" panose="03050502040202030202" pitchFamily="66" charset="0"/>
              </a:rPr>
              <a:t> the UK!</a:t>
            </a:r>
            <a:r>
              <a:rPr lang="en-GB"/>
              <a:t> </a:t>
            </a:r>
          </a:p>
        </p:txBody>
      </p:sp>
      <p:sp>
        <p:nvSpPr>
          <p:cNvPr id="12" name="Footer Placeholder 5"/>
          <p:cNvSpPr txBox="1">
            <a:spLocks/>
          </p:cNvSpPr>
          <p:nvPr/>
        </p:nvSpPr>
        <p:spPr>
          <a:xfrm>
            <a:off x="0" y="6398339"/>
            <a:ext cx="903372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The Japan Society</a:t>
            </a:r>
          </a:p>
        </p:txBody>
      </p:sp>
    </p:spTree>
    <p:extLst>
      <p:ext uri="{BB962C8B-B14F-4D97-AF65-F5344CB8AC3E}">
        <p14:creationId xmlns:p14="http://schemas.microsoft.com/office/powerpoint/2010/main" val="801585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627D4DA-CA93-4100-9923-91CA0C97AC6D}" type="slidenum">
              <a:rPr lang="en-GB" smtClean="0"/>
              <a:t>7</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cs typeface="Calibri"/>
              </a:rPr>
              <a:t>Map Data © Google 2022, edited by the Japan Society</a:t>
            </a:r>
            <a:endParaRPr lang="en-GB" sz="1200"/>
          </a:p>
        </p:txBody>
      </p:sp>
      <p:sp>
        <p:nvSpPr>
          <p:cNvPr id="6" name="Footer Placeholder 5"/>
          <p:cNvSpPr>
            <a:spLocks noGrp="1"/>
          </p:cNvSpPr>
          <p:nvPr>
            <p:ph type="ftr" sz="quarter" idx="11"/>
          </p:nvPr>
        </p:nvSpPr>
        <p:spPr>
          <a:xfrm>
            <a:off x="2768" y="6356350"/>
            <a:ext cx="9033728" cy="501650"/>
          </a:xfrm>
        </p:spPr>
        <p:txBody>
          <a:bodyPr/>
          <a:lstStyle/>
          <a:p>
            <a:endParaRPr lang="en-GB">
              <a:solidFill>
                <a:schemeClr val="bg1"/>
              </a:solidFill>
            </a:endParaRPr>
          </a:p>
          <a:p>
            <a:endParaRPr lang="en-GB">
              <a:solidFill>
                <a:schemeClr val="bg1"/>
              </a:solidFill>
            </a:endParaRPr>
          </a:p>
        </p:txBody>
      </p:sp>
      <p:pic>
        <p:nvPicPr>
          <p:cNvPr id="8" name="Picture 7"/>
          <p:cNvPicPr/>
          <p:nvPr/>
        </p:nvPicPr>
        <p:blipFill>
          <a:blip r:embed="rId3" cstate="screen">
            <a:extLst>
              <a:ext uri="{28A0092B-C50C-407E-A947-70E740481C1C}">
                <a14:useLocalDpi xmlns:a14="http://schemas.microsoft.com/office/drawing/2010/main"/>
              </a:ext>
            </a:extLst>
          </a:blip>
          <a:stretch>
            <a:fillRect/>
          </a:stretch>
        </p:blipFill>
        <p:spPr>
          <a:xfrm>
            <a:off x="7668344" y="368409"/>
            <a:ext cx="850900" cy="850900"/>
          </a:xfrm>
          <a:prstGeom prst="rect">
            <a:avLst/>
          </a:prstGeom>
        </p:spPr>
      </p:pic>
      <p:sp>
        <p:nvSpPr>
          <p:cNvPr id="11" name="TextBox 10"/>
          <p:cNvSpPr txBox="1"/>
          <p:nvPr/>
        </p:nvSpPr>
        <p:spPr>
          <a:xfrm>
            <a:off x="483807" y="470693"/>
            <a:ext cx="6968513" cy="646331"/>
          </a:xfrm>
          <a:prstGeom prst="rect">
            <a:avLst/>
          </a:prstGeom>
          <a:solidFill>
            <a:schemeClr val="bg1"/>
          </a:solidFill>
        </p:spPr>
        <p:txBody>
          <a:bodyPr wrap="square" rtlCol="0">
            <a:spAutoFit/>
          </a:bodyPr>
          <a:lstStyle/>
          <a:p>
            <a:r>
              <a:rPr lang="en-US" altLang="ja-JP" sz="3600" b="1">
                <a:latin typeface="Kristen ITC" panose="03050502040202030202" pitchFamily="66" charset="0"/>
                <a:ea typeface="Kozuka Gothic Pro B" pitchFamily="34" charset="-128"/>
              </a:rPr>
              <a:t>The UK is smaller than Japan!   </a:t>
            </a:r>
            <a:endParaRPr lang="en-GB" sz="3600" b="1">
              <a:latin typeface="Kristen ITC" panose="03050502040202030202" pitchFamily="66" charset="0"/>
              <a:ea typeface="Kozuka Gothic Pro B" pitchFamily="34" charset="-128"/>
            </a:endParaRPr>
          </a:p>
        </p:txBody>
      </p:sp>
      <p:pic>
        <p:nvPicPr>
          <p:cNvPr id="4" name="Picture 4" descr="Map&#10;&#10;Description automatically generated">
            <a:extLst>
              <a:ext uri="{FF2B5EF4-FFF2-40B4-BE49-F238E27FC236}">
                <a16:creationId xmlns:a16="http://schemas.microsoft.com/office/drawing/2014/main" id="{5B9F4132-04A4-05CD-2E24-5E385E897B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28526" y="1550296"/>
            <a:ext cx="4580477" cy="4275191"/>
          </a:xfrm>
          <a:prstGeom prst="rect">
            <a:avLst/>
          </a:prstGeom>
        </p:spPr>
      </p:pic>
    </p:spTree>
    <p:extLst>
      <p:ext uri="{BB962C8B-B14F-4D97-AF65-F5344CB8AC3E}">
        <p14:creationId xmlns:p14="http://schemas.microsoft.com/office/powerpoint/2010/main" val="348302261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9244" y="1323919"/>
            <a:ext cx="3240000" cy="4320000"/>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14" y="1574294"/>
            <a:ext cx="4225564" cy="5040000"/>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8</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2768" y="6356350"/>
            <a:ext cx="9033728" cy="501650"/>
          </a:xfrm>
        </p:spPr>
        <p:txBody>
          <a:bodyPr/>
          <a:lstStyle/>
          <a:p>
            <a:r>
              <a:rPr lang="en-GB" dirty="0">
                <a:solidFill>
                  <a:schemeClr val="bg1"/>
                </a:solidFill>
              </a:rPr>
              <a:t> The Japan Society</a:t>
            </a:r>
          </a:p>
        </p:txBody>
      </p:sp>
      <p:pic>
        <p:nvPicPr>
          <p:cNvPr id="8" name="Picture 7"/>
          <p:cNvPicPr/>
          <p:nvPr/>
        </p:nvPicPr>
        <p:blipFill>
          <a:blip r:embed="rId5" cstate="screen">
            <a:extLst>
              <a:ext uri="{28A0092B-C50C-407E-A947-70E740481C1C}">
                <a14:useLocalDpi xmlns:a14="http://schemas.microsoft.com/office/drawing/2010/main"/>
              </a:ext>
            </a:extLst>
          </a:blip>
          <a:stretch>
            <a:fillRect/>
          </a:stretch>
        </p:blipFill>
        <p:spPr>
          <a:xfrm>
            <a:off x="7668344" y="368409"/>
            <a:ext cx="850900" cy="850900"/>
          </a:xfrm>
          <a:prstGeom prst="rect">
            <a:avLst/>
          </a:prstGeom>
        </p:spPr>
      </p:pic>
      <p:sp>
        <p:nvSpPr>
          <p:cNvPr id="11" name="TextBox 10"/>
          <p:cNvSpPr txBox="1"/>
          <p:nvPr/>
        </p:nvSpPr>
        <p:spPr>
          <a:xfrm>
            <a:off x="676332" y="373965"/>
            <a:ext cx="6415437" cy="1200329"/>
          </a:xfrm>
          <a:prstGeom prst="rect">
            <a:avLst/>
          </a:prstGeom>
          <a:solidFill>
            <a:schemeClr val="bg1"/>
          </a:solidFill>
        </p:spPr>
        <p:txBody>
          <a:bodyPr wrap="square" rtlCol="0">
            <a:spAutoFit/>
          </a:bodyPr>
          <a:lstStyle/>
          <a:p>
            <a:r>
              <a:rPr lang="en-US" altLang="ja-JP" sz="3600" b="1">
                <a:latin typeface="Kristen ITC" panose="03050502040202030202" pitchFamily="66" charset="0"/>
                <a:ea typeface="Kozuka Gothic Pro B" pitchFamily="34" charset="-128"/>
              </a:rPr>
              <a:t>Q3. Which has the most populous city…  </a:t>
            </a:r>
            <a:endParaRPr lang="en-GB" sz="3600" b="1">
              <a:latin typeface="Kristen ITC" panose="03050502040202030202" pitchFamily="66" charset="0"/>
              <a:ea typeface="Kozuka Gothic Pro B" pitchFamily="34" charset="-128"/>
            </a:endParaRPr>
          </a:p>
        </p:txBody>
      </p:sp>
      <p:sp>
        <p:nvSpPr>
          <p:cNvPr id="12" name="TextBox 11"/>
          <p:cNvSpPr txBox="1"/>
          <p:nvPr/>
        </p:nvSpPr>
        <p:spPr>
          <a:xfrm>
            <a:off x="1115616" y="5848681"/>
            <a:ext cx="7130679" cy="430887"/>
          </a:xfrm>
          <a:prstGeom prst="rect">
            <a:avLst/>
          </a:prstGeom>
          <a:solidFill>
            <a:schemeClr val="bg1"/>
          </a:solidFill>
          <a:ln w="28575">
            <a:solidFill>
              <a:srgbClr val="FF0000"/>
            </a:solidFill>
            <a:prstDash val="sysDash"/>
          </a:ln>
        </p:spPr>
        <p:txBody>
          <a:bodyPr wrap="square" rtlCol="0">
            <a:spAutoFit/>
          </a:bodyPr>
          <a:lstStyle/>
          <a:p>
            <a:pPr algn="ctr"/>
            <a:r>
              <a:rPr lang="en-GB" sz="2200">
                <a:latin typeface="Kristen ITC" panose="03050502040202030202" pitchFamily="66" charset="0"/>
                <a:ea typeface="Kozuka Gothic Pro B" pitchFamily="34" charset="-128"/>
              </a:rPr>
              <a:t>Populous means many people or a large population! </a:t>
            </a:r>
          </a:p>
        </p:txBody>
      </p:sp>
      <p:sp>
        <p:nvSpPr>
          <p:cNvPr id="13" name="TextBox 12"/>
          <p:cNvSpPr txBox="1"/>
          <p:nvPr/>
        </p:nvSpPr>
        <p:spPr>
          <a:xfrm>
            <a:off x="2592940" y="5104121"/>
            <a:ext cx="3764172" cy="584775"/>
          </a:xfrm>
          <a:prstGeom prst="rect">
            <a:avLst/>
          </a:prstGeom>
          <a:noFill/>
        </p:spPr>
        <p:txBody>
          <a:bodyPr wrap="none" rtlCol="0">
            <a:spAutoFit/>
          </a:bodyPr>
          <a:lstStyle/>
          <a:p>
            <a:r>
              <a:rPr lang="en-GB" sz="3200">
                <a:latin typeface="Kristen ITC" panose="03050502040202030202" pitchFamily="66" charset="0"/>
              </a:rPr>
              <a:t>Japan or the UK?</a:t>
            </a:r>
            <a:r>
              <a:rPr lang="en-GB"/>
              <a:t> </a:t>
            </a:r>
          </a:p>
        </p:txBody>
      </p:sp>
    </p:spTree>
    <p:extLst>
      <p:ext uri="{BB962C8B-B14F-4D97-AF65-F5344CB8AC3E}">
        <p14:creationId xmlns:p14="http://schemas.microsoft.com/office/powerpoint/2010/main" val="262831556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9244" y="1323919"/>
            <a:ext cx="3240000" cy="4320000"/>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14" y="1574294"/>
            <a:ext cx="4225564" cy="5040000"/>
          </a:xfrm>
          <a:prstGeom prst="rect">
            <a:avLst/>
          </a:prstGeom>
        </p:spPr>
      </p:pic>
      <p:sp>
        <p:nvSpPr>
          <p:cNvPr id="3" name="Slide Number Placeholder 2"/>
          <p:cNvSpPr>
            <a:spLocks noGrp="1"/>
          </p:cNvSpPr>
          <p:nvPr>
            <p:ph type="sldNum" sz="quarter" idx="12"/>
          </p:nvPr>
        </p:nvSpPr>
        <p:spPr/>
        <p:txBody>
          <a:bodyPr/>
          <a:lstStyle/>
          <a:p>
            <a:fld id="{7627D4DA-CA93-4100-9923-91CA0C97AC6D}" type="slidenum">
              <a:rPr lang="en-GB" smtClean="0"/>
              <a:t>9</a:t>
            </a:fld>
            <a:endParaRPr lang="en-GB"/>
          </a:p>
        </p:txBody>
      </p:sp>
      <p:sp>
        <p:nvSpPr>
          <p:cNvPr id="7" name="Rectangle 6"/>
          <p:cNvSpPr/>
          <p:nvPr/>
        </p:nvSpPr>
        <p:spPr>
          <a:xfrm>
            <a:off x="0" y="6381328"/>
            <a:ext cx="9144000" cy="476672"/>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2768" y="6356350"/>
            <a:ext cx="9033728" cy="501650"/>
          </a:xfrm>
        </p:spPr>
        <p:txBody>
          <a:bodyPr/>
          <a:lstStyle/>
          <a:p>
            <a:r>
              <a:rPr lang="en-GB" dirty="0">
                <a:solidFill>
                  <a:schemeClr val="bg1"/>
                </a:solidFill>
              </a:rPr>
              <a:t>The Japan Society</a:t>
            </a:r>
          </a:p>
        </p:txBody>
      </p:sp>
      <p:pic>
        <p:nvPicPr>
          <p:cNvPr id="8" name="Picture 7"/>
          <p:cNvPicPr/>
          <p:nvPr/>
        </p:nvPicPr>
        <p:blipFill>
          <a:blip r:embed="rId5" cstate="screen">
            <a:extLst>
              <a:ext uri="{28A0092B-C50C-407E-A947-70E740481C1C}">
                <a14:useLocalDpi xmlns:a14="http://schemas.microsoft.com/office/drawing/2010/main"/>
              </a:ext>
            </a:extLst>
          </a:blip>
          <a:stretch>
            <a:fillRect/>
          </a:stretch>
        </p:blipFill>
        <p:spPr>
          <a:xfrm>
            <a:off x="7668344" y="368409"/>
            <a:ext cx="850900" cy="850900"/>
          </a:xfrm>
          <a:prstGeom prst="rect">
            <a:avLst/>
          </a:prstGeom>
        </p:spPr>
      </p:pic>
      <p:sp>
        <p:nvSpPr>
          <p:cNvPr id="11" name="TextBox 10"/>
          <p:cNvSpPr txBox="1"/>
          <p:nvPr/>
        </p:nvSpPr>
        <p:spPr>
          <a:xfrm>
            <a:off x="676332" y="373965"/>
            <a:ext cx="6415437" cy="1200329"/>
          </a:xfrm>
          <a:prstGeom prst="rect">
            <a:avLst/>
          </a:prstGeom>
          <a:solidFill>
            <a:schemeClr val="bg1"/>
          </a:solidFill>
        </p:spPr>
        <p:txBody>
          <a:bodyPr wrap="square" lIns="91440" tIns="45720" rIns="91440" bIns="45720" rtlCol="0" anchor="t">
            <a:spAutoFit/>
          </a:bodyPr>
          <a:lstStyle/>
          <a:p>
            <a:r>
              <a:rPr lang="en-US" altLang="ja-JP" sz="3600" b="1" dirty="0">
                <a:latin typeface="Kristen ITC"/>
                <a:ea typeface="Kozuka Gothic Pro B"/>
              </a:rPr>
              <a:t>Answer 3. Which has the most populous city…  </a:t>
            </a:r>
            <a:endParaRPr lang="en-GB" sz="3600" b="1">
              <a:latin typeface="Kristen ITC" panose="03050502040202030202" pitchFamily="66" charset="0"/>
              <a:ea typeface="Kozuka Gothic Pro B" pitchFamily="34" charset="-128"/>
            </a:endParaRPr>
          </a:p>
        </p:txBody>
      </p:sp>
      <p:sp>
        <p:nvSpPr>
          <p:cNvPr id="13" name="TextBox 12"/>
          <p:cNvSpPr txBox="1"/>
          <p:nvPr/>
        </p:nvSpPr>
        <p:spPr>
          <a:xfrm>
            <a:off x="1619672" y="5399282"/>
            <a:ext cx="1534394" cy="584775"/>
          </a:xfrm>
          <a:prstGeom prst="rect">
            <a:avLst/>
          </a:prstGeom>
          <a:noFill/>
        </p:spPr>
        <p:txBody>
          <a:bodyPr wrap="none" rtlCol="0">
            <a:spAutoFit/>
          </a:bodyPr>
          <a:lstStyle/>
          <a:p>
            <a:r>
              <a:rPr lang="en-GB" sz="3200">
                <a:latin typeface="Kristen ITC" panose="03050502040202030202" pitchFamily="66" charset="0"/>
              </a:rPr>
              <a:t>Japan!</a:t>
            </a:r>
            <a:r>
              <a:rPr lang="en-GB"/>
              <a:t> </a:t>
            </a:r>
          </a:p>
        </p:txBody>
      </p:sp>
    </p:spTree>
    <p:extLst>
      <p:ext uri="{BB962C8B-B14F-4D97-AF65-F5344CB8AC3E}">
        <p14:creationId xmlns:p14="http://schemas.microsoft.com/office/powerpoint/2010/main" val="2062003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7"/>
                                        </p:tgtEl>
                                        <p:attrNameLst>
                                          <p:attrName>ppt_w</p:attrName>
                                        </p:attrNameLst>
                                      </p:cBhvr>
                                      <p:tavLst>
                                        <p:tav tm="0">
                                          <p:val>
                                            <p:strVal val="ppt_w"/>
                                          </p:val>
                                        </p:tav>
                                        <p:tav tm="100000">
                                          <p:val>
                                            <p:fltVal val="0"/>
                                          </p:val>
                                        </p:tav>
                                      </p:tavLst>
                                    </p:anim>
                                    <p:anim calcmode="lin" valueType="num">
                                      <p:cBhvr>
                                        <p:cTn id="7" dur="500"/>
                                        <p:tgtEl>
                                          <p:spTgt spid="17"/>
                                        </p:tgtEl>
                                        <p:attrNameLst>
                                          <p:attrName>ppt_h</p:attrName>
                                        </p:attrNameLst>
                                      </p:cBhvr>
                                      <p:tavLst>
                                        <p:tav tm="0">
                                          <p:val>
                                            <p:strVal val="ppt_h"/>
                                          </p:val>
                                        </p:tav>
                                        <p:tav tm="100000">
                                          <p:val>
                                            <p:fltVal val="0"/>
                                          </p:val>
                                        </p:tav>
                                      </p:tavLst>
                                    </p:anim>
                                    <p:animEffect transition="out" filter="fade">
                                      <p:cBhvr>
                                        <p:cTn id="8" dur="500"/>
                                        <p:tgtEl>
                                          <p:spTgt spid="17"/>
                                        </p:tgtEl>
                                      </p:cBhvr>
                                    </p:animEffect>
                                    <p:set>
                                      <p:cBhvr>
                                        <p:cTn id="9" dur="1" fill="hold">
                                          <p:stCondLst>
                                            <p:cond delay="499"/>
                                          </p:stCondLst>
                                        </p:cTn>
                                        <p:tgtEl>
                                          <p:spTgt spid="17"/>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692</TotalTime>
  <Words>2844</Words>
  <Application>Microsoft Macintosh PowerPoint</Application>
  <PresentationFormat>On-screen Show (4:3)</PresentationFormat>
  <Paragraphs>346</Paragraphs>
  <Slides>38</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Kozuka Gothic Pro B</vt:lpstr>
      <vt:lpstr>Kozuka Gothic Pro R</vt:lpstr>
      <vt:lpstr>ＭＳ Ｐゴシック</vt:lpstr>
      <vt:lpstr>Arial</vt:lpstr>
      <vt:lpstr>Calibri</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Microsoft Office User</cp:lastModifiedBy>
  <cp:revision>102</cp:revision>
  <dcterms:created xsi:type="dcterms:W3CDTF">2017-05-31T10:45:44Z</dcterms:created>
  <dcterms:modified xsi:type="dcterms:W3CDTF">2022-10-28T13:20:05Z</dcterms:modified>
</cp:coreProperties>
</file>