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70" r:id="rId2"/>
    <p:sldId id="266" r:id="rId3"/>
    <p:sldId id="295" r:id="rId4"/>
    <p:sldId id="296" r:id="rId5"/>
    <p:sldId id="289" r:id="rId6"/>
    <p:sldId id="276" r:id="rId7"/>
    <p:sldId id="280" r:id="rId8"/>
    <p:sldId id="283" r:id="rId9"/>
    <p:sldId id="282" r:id="rId10"/>
    <p:sldId id="294" r:id="rId11"/>
    <p:sldId id="307" r:id="rId12"/>
    <p:sldId id="279" r:id="rId13"/>
    <p:sldId id="284" r:id="rId14"/>
    <p:sldId id="288" r:id="rId15"/>
    <p:sldId id="302" r:id="rId16"/>
    <p:sldId id="303" r:id="rId17"/>
    <p:sldId id="285" r:id="rId18"/>
    <p:sldId id="292" r:id="rId19"/>
    <p:sldId id="308" r:id="rId20"/>
    <p:sldId id="291" r:id="rId21"/>
    <p:sldId id="271" r:id="rId22"/>
    <p:sldId id="269" r:id="rId23"/>
    <p:sldId id="305" r:id="rId24"/>
    <p:sldId id="309" r:id="rId25"/>
    <p:sldId id="293" r:id="rId26"/>
    <p:sldId id="298" r:id="rId27"/>
    <p:sldId id="306" r:id="rId28"/>
    <p:sldId id="299" r:id="rId29"/>
    <p:sldId id="259"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Full" cryptAlgorithmClass="hash" cryptAlgorithmType="typeAny" cryptAlgorithmSid="4" spinCount="100000" saltData="/dws0McbHRWMGCTQ3AlKOQ==" hashData="m7UqwYqXn8LVNiE9snob3jkl0Zg="/>
  <p:extLst>
    <p:ext uri="{EFAFB233-063F-42B5-8137-9DF3F51BA10A}">
      <p15:sldGuideLst xmlns:p15="http://schemas.microsoft.com/office/powerpoint/2012/main" xmlns="">
        <p15:guide id="1" orient="horz" pos="2160">
          <p15:clr>
            <a:srgbClr val="A4A3A4"/>
          </p15:clr>
        </p15:guide>
        <p15:guide id="2" orient="horz" pos="1797">
          <p15:clr>
            <a:srgbClr val="A4A3A4"/>
          </p15:clr>
        </p15:guide>
        <p15:guide id="3" pos="2880">
          <p15:clr>
            <a:srgbClr val="A4A3A4"/>
          </p15:clr>
        </p15:guide>
        <p15:guide id="4" pos="249">
          <p15:clr>
            <a:srgbClr val="A4A3A4"/>
          </p15:clr>
        </p15:guide>
        <p15:guide id="5" pos="5511">
          <p15:clr>
            <a:srgbClr val="A4A3A4"/>
          </p15:clr>
        </p15:guide>
        <p15:guide id="6" pos="3969">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annah  Eastham" initials="HE" lastIdx="8" clrIdx="0"/>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68616"/>
    <a:srgbClr val="339933"/>
    <a:srgbClr val="808080"/>
    <a:srgbClr val="993399"/>
    <a:srgbClr val="0099FF"/>
    <a:srgbClr val="9B3333"/>
    <a:srgbClr val="2E3092"/>
    <a:srgbClr val="FF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4724" autoAdjust="0"/>
  </p:normalViewPr>
  <p:slideViewPr>
    <p:cSldViewPr>
      <p:cViewPr varScale="1">
        <p:scale>
          <a:sx n="64" d="100"/>
          <a:sy n="64" d="100"/>
        </p:scale>
        <p:origin x="-1416" y="-72"/>
      </p:cViewPr>
      <p:guideLst>
        <p:guide orient="horz" pos="2160"/>
        <p:guide orient="horz" pos="1797"/>
        <p:guide pos="2880"/>
        <p:guide pos="249"/>
        <p:guide pos="5511"/>
        <p:guide pos="3969"/>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40" d="100"/>
          <a:sy n="40" d="100"/>
        </p:scale>
        <p:origin x="-2280" y="-6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997B629-9E9D-4683-BE45-69BBBC2A9C33}" type="datetimeFigureOut">
              <a:rPr lang="en-GB" smtClean="0"/>
              <a:t>27/05/2022</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D1BBD79-A804-45E9-B8E3-9A16A3218D6A}" type="slidenum">
              <a:rPr lang="en-GB" smtClean="0"/>
              <a:t>‹#›</a:t>
            </a:fld>
            <a:endParaRPr lang="en-GB"/>
          </a:p>
        </p:txBody>
      </p:sp>
    </p:spTree>
    <p:extLst>
      <p:ext uri="{BB962C8B-B14F-4D97-AF65-F5344CB8AC3E}">
        <p14:creationId xmlns:p14="http://schemas.microsoft.com/office/powerpoint/2010/main" val="19880392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commons.wikimedia.org/wiki/File:Double_torii_path_at_Fushimi_Inari_Taisha_Shrine,_Kyoto,_Japan.jpg"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commons.wikimedia.org/wiki/User:Zairon" TargetMode="External"/><Relationship Id="rId5" Type="http://schemas.openxmlformats.org/officeDocument/2006/relationships/hyperlink" Target="https://creativecommons.org/licenses/by-sa/4.0/deed.en" TargetMode="External"/><Relationship Id="rId4" Type="http://schemas.openxmlformats.org/officeDocument/2006/relationships/hyperlink" Target="https://commons.wikimedia.org/wiki/User:Basile_Morin"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creativecommons.org/licenses/by/3.0/"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flickr.com/photos/29707392@N08/3456029912" TargetMode="External"/><Relationship Id="rId2" Type="http://schemas.openxmlformats.org/officeDocument/2006/relationships/slide" Target="../slides/slide24.xml"/><Relationship Id="rId1" Type="http://schemas.openxmlformats.org/officeDocument/2006/relationships/notesMaster" Target="../notesMasters/notesMaster1.xml"/><Relationship Id="rId5" Type="http://schemas.openxmlformats.org/officeDocument/2006/relationships/hyperlink" Target="https://creativecommons.org/licenses/by-nd-nc/2.0/jp/?ref=openverse" TargetMode="External"/><Relationship Id="rId4" Type="http://schemas.openxmlformats.org/officeDocument/2006/relationships/hyperlink" Target="https://www.flickr.com/photos/29707392@N08" TargetMode="External"/></Relationships>
</file>

<file path=ppt/notesSlides/_rels/notesSlide25.xml.rels><?xml version="1.0" encoding="UTF-8" standalone="yes"?>
<Relationships xmlns="http://schemas.openxmlformats.org/package/2006/relationships"><Relationship Id="rId8" Type="http://schemas.openxmlformats.org/officeDocument/2006/relationships/hyperlink" Target="https://www.flickr.com/photos/27917561@N00/3664334338" TargetMode="External"/><Relationship Id="rId3" Type="http://schemas.openxmlformats.org/officeDocument/2006/relationships/hyperlink" Target="https://www.flickr.com/photos/54731278@N03/31269762460" TargetMode="External"/><Relationship Id="rId7" Type="http://schemas.openxmlformats.org/officeDocument/2006/relationships/hyperlink" Target="https://www.flickr.com/photos/53064522@N00"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s://www.flickr.com/photos/53064522@N00/50300183248" TargetMode="External"/><Relationship Id="rId5" Type="http://schemas.openxmlformats.org/officeDocument/2006/relationships/hyperlink" Target="https://creativecommons.org/licenses/by-nc-nd/2.0/?ref=ccsearch&amp;atype=rich" TargetMode="External"/><Relationship Id="rId4" Type="http://schemas.openxmlformats.org/officeDocument/2006/relationships/hyperlink" Target="https://www.flickr.com/photos/54731278@N03" TargetMode="External"/><Relationship Id="rId9" Type="http://schemas.openxmlformats.org/officeDocument/2006/relationships/hyperlink" Target="https://www.flickr.com/photos/27917561@N00"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lickr.com/photos/21905212@N00/2476019712"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creativecommons.org/licenses/by/2.0/?ref=openverse" TargetMode="External"/><Relationship Id="rId4" Type="http://schemas.openxmlformats.org/officeDocument/2006/relationships/hyperlink" Target="https://www.flickr.com/photos/21905212@N00"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Teacher’s Note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aim of this lesson is to introduce students to aspects of Shinto and Buddhism and make them aware that both are present in everyday life in Japan, where the two religions co-exist. </a:t>
            </a: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presentation and accompanying video introduces features of shrines and temples as separate and distinct to avoid confusion, but in reality there is cross-over between the two: Shinto and Buddhism have a long inter-connected history in Japan. Therefore the main focus should be on learning a bit about both shrines and temples and the general purpose they serve; don’t worry if students confuse the two.</a:t>
            </a:r>
            <a:endParaRPr lang="en-GB" dirty="0"/>
          </a:p>
        </p:txBody>
      </p:sp>
      <p:sp>
        <p:nvSpPr>
          <p:cNvPr id="4" name="Slide Number Placeholder 3"/>
          <p:cNvSpPr>
            <a:spLocks noGrp="1"/>
          </p:cNvSpPr>
          <p:nvPr>
            <p:ph type="sldNum" sz="quarter" idx="10"/>
          </p:nvPr>
        </p:nvSpPr>
        <p:spPr/>
        <p:txBody>
          <a:bodyPr/>
          <a:lstStyle/>
          <a:p>
            <a:fld id="{9D1BBD79-A804-45E9-B8E3-9A16A3218D6A}" type="slidenum">
              <a:rPr lang="en-GB" smtClean="0"/>
              <a:t>1</a:t>
            </a:fld>
            <a:endParaRPr lang="en-GB"/>
          </a:p>
        </p:txBody>
      </p:sp>
    </p:spTree>
    <p:extLst>
      <p:ext uri="{BB962C8B-B14F-4D97-AF65-F5344CB8AC3E}">
        <p14:creationId xmlns:p14="http://schemas.microsoft.com/office/powerpoint/2010/main" val="35502547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Tell</a:t>
            </a:r>
            <a:r>
              <a:rPr lang="en-GB" b="1" baseline="0" dirty="0" smtClean="0"/>
              <a:t> Students</a:t>
            </a:r>
          </a:p>
          <a:p>
            <a:r>
              <a:rPr lang="en-GB" b="0" dirty="0" smtClean="0"/>
              <a:t>This</a:t>
            </a:r>
            <a:r>
              <a:rPr lang="en-GB" b="0" baseline="0" dirty="0" smtClean="0"/>
              <a:t> is one of the oldest and most important shrines in Japan. It’s called </a:t>
            </a:r>
            <a:r>
              <a:rPr lang="en-GB" b="0" baseline="0" dirty="0" err="1" smtClean="0"/>
              <a:t>Izumo</a:t>
            </a:r>
            <a:r>
              <a:rPr lang="en-GB" b="0" baseline="0" dirty="0" smtClean="0"/>
              <a:t> Taisha.</a:t>
            </a:r>
          </a:p>
          <a:p>
            <a:r>
              <a:rPr lang="en-GB" b="0" baseline="0" dirty="0" smtClean="0"/>
              <a:t>It is dedicated to one of the most important kami (called </a:t>
            </a:r>
            <a:r>
              <a:rPr lang="en-GB" b="0" baseline="0" dirty="0" err="1" smtClean="0"/>
              <a:t>Okuninushi</a:t>
            </a:r>
            <a:r>
              <a:rPr lang="en-GB" b="0" baseline="0" dirty="0" smtClean="0"/>
              <a:t>).</a:t>
            </a:r>
          </a:p>
          <a:p>
            <a:r>
              <a:rPr lang="en-GB" b="0" baseline="0" dirty="0" smtClean="0"/>
              <a:t>Look at the large </a:t>
            </a:r>
            <a:r>
              <a:rPr lang="en-GB" b="0" baseline="0" dirty="0" err="1" smtClean="0"/>
              <a:t>shimenawa</a:t>
            </a:r>
            <a:r>
              <a:rPr lang="en-GB" b="0" baseline="0" dirty="0" smtClean="0"/>
              <a:t> ropes.</a:t>
            </a:r>
          </a:p>
          <a:p>
            <a:endParaRPr lang="en-GB" b="0" dirty="0" smtClean="0"/>
          </a:p>
        </p:txBody>
      </p:sp>
      <p:sp>
        <p:nvSpPr>
          <p:cNvPr id="4" name="Slide Number Placeholder 3"/>
          <p:cNvSpPr>
            <a:spLocks noGrp="1"/>
          </p:cNvSpPr>
          <p:nvPr>
            <p:ph type="sldNum" sz="quarter" idx="10"/>
          </p:nvPr>
        </p:nvSpPr>
        <p:spPr/>
        <p:txBody>
          <a:bodyPr/>
          <a:lstStyle/>
          <a:p>
            <a:fld id="{9D1BBD79-A804-45E9-B8E3-9A16A3218D6A}" type="slidenum">
              <a:rPr lang="en-GB" smtClean="0"/>
              <a:t>10</a:t>
            </a:fld>
            <a:endParaRPr lang="en-GB"/>
          </a:p>
        </p:txBody>
      </p:sp>
    </p:spTree>
    <p:extLst>
      <p:ext uri="{BB962C8B-B14F-4D97-AF65-F5344CB8AC3E}">
        <p14:creationId xmlns:p14="http://schemas.microsoft.com/office/powerpoint/2010/main" val="6907443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Tell</a:t>
            </a:r>
            <a:r>
              <a:rPr lang="en-GB" b="1" baseline="0" dirty="0" smtClean="0"/>
              <a:t> Students</a:t>
            </a:r>
          </a:p>
          <a:p>
            <a:r>
              <a:rPr lang="en-GB" b="0" dirty="0" smtClean="0"/>
              <a:t>These famous </a:t>
            </a:r>
            <a:r>
              <a:rPr lang="en-GB" b="0" dirty="0" err="1" smtClean="0"/>
              <a:t>torii</a:t>
            </a:r>
            <a:r>
              <a:rPr lang="en-GB" b="0" dirty="0" smtClean="0"/>
              <a:t> gates are at the entrance to the Fushimi Inari Shrine in Kyoto.</a:t>
            </a:r>
          </a:p>
          <a:p>
            <a:r>
              <a:rPr lang="en-GB" b="0" baseline="0" dirty="0" smtClean="0"/>
              <a:t>This shrine is dedicated to </a:t>
            </a:r>
            <a:r>
              <a:rPr lang="en-GB" dirty="0" smtClean="0"/>
              <a:t>Inari</a:t>
            </a:r>
            <a:r>
              <a:rPr lang="en-GB" baseline="0" dirty="0" smtClean="0"/>
              <a:t> (a kami for rice and agriculture) who is one of the most worshipped deities. Point out the statues on either side of the shrine.</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The fox came to be seen as a messenger for Inari and statues like these can often be seen at shrines dedicated to Inari.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Red bibs are given as a ‘thank you’ for prayers answered or as a sign</a:t>
            </a:r>
            <a:r>
              <a:rPr lang="en-GB" baseline="0" dirty="0" smtClean="0"/>
              <a:t> of respect</a:t>
            </a:r>
            <a:r>
              <a:rPr lang="en-GB" dirty="0" smtClean="0"/>
              <a:t>.</a:t>
            </a:r>
          </a:p>
          <a:p>
            <a:endParaRPr lang="en-GB" b="0" baseline="0" dirty="0" smtClean="0"/>
          </a:p>
          <a:p>
            <a:endParaRPr lang="en-GB" b="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0" dirty="0" smtClean="0"/>
              <a:t>Images: </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dirty="0" smtClean="0">
                <a:hlinkClick r:id="rId3"/>
              </a:rPr>
              <a:t>Double Torii path at Fushimi Inari Taisha Shrine</a:t>
            </a:r>
            <a:r>
              <a:rPr lang="en-GB" baseline="0" dirty="0" smtClean="0"/>
              <a:t> by </a:t>
            </a:r>
            <a:r>
              <a:rPr lang="en-GB" sz="1200" b="0" i="0" u="none" strike="noStrike" kern="1200" dirty="0" err="1" smtClean="0">
                <a:solidFill>
                  <a:schemeClr val="tx1"/>
                </a:solidFill>
                <a:effectLst/>
                <a:latin typeface="+mn-lt"/>
                <a:ea typeface="+mn-ea"/>
                <a:cs typeface="+mn-cs"/>
                <a:hlinkClick r:id="rId4" tooltip="User:Basile Morin"/>
              </a:rPr>
              <a:t>Basile</a:t>
            </a:r>
            <a:r>
              <a:rPr lang="en-GB" sz="1200" b="0" i="0" u="none" strike="noStrike" kern="1200" dirty="0" smtClean="0">
                <a:solidFill>
                  <a:schemeClr val="tx1"/>
                </a:solidFill>
                <a:effectLst/>
                <a:latin typeface="+mn-lt"/>
                <a:ea typeface="+mn-ea"/>
                <a:cs typeface="+mn-cs"/>
                <a:hlinkClick r:id="rId4" tooltip="User:Basile Morin"/>
              </a:rPr>
              <a:t> Morin</a:t>
            </a:r>
            <a:r>
              <a:rPr lang="en-GB" sz="1200" b="0" i="0" u="none" strike="noStrike" kern="1200" dirty="0" smtClean="0">
                <a:solidFill>
                  <a:schemeClr val="tx1"/>
                </a:solidFill>
                <a:effectLst/>
                <a:latin typeface="+mn-lt"/>
                <a:ea typeface="+mn-ea"/>
                <a:cs typeface="+mn-cs"/>
              </a:rPr>
              <a:t> is licensed</a:t>
            </a:r>
            <a:r>
              <a:rPr lang="en-GB" sz="1200" b="0" i="0" u="none" strike="noStrike" kern="1200" baseline="0" dirty="0" smtClean="0">
                <a:solidFill>
                  <a:schemeClr val="tx1"/>
                </a:solidFill>
                <a:effectLst/>
                <a:latin typeface="+mn-lt"/>
                <a:ea typeface="+mn-ea"/>
                <a:cs typeface="+mn-cs"/>
              </a:rPr>
              <a:t> under </a:t>
            </a:r>
            <a:r>
              <a:rPr lang="en-GB" dirty="0" smtClean="0">
                <a:hlinkClick r:id="rId5"/>
              </a:rPr>
              <a:t>CC BY-SA 4.0 </a:t>
            </a:r>
            <a:endParaRPr lang="en-GB" dirty="0" smtClean="0"/>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dirty="0" smtClean="0">
                <a:hlinkClick r:id="rId6" tooltip="User:Zairon"/>
              </a:rPr>
              <a:t>Kyoto Fushimi Inari Taisha</a:t>
            </a:r>
            <a:r>
              <a:rPr lang="en-GB" dirty="0" smtClean="0"/>
              <a:t> by </a:t>
            </a:r>
            <a:r>
              <a:rPr lang="en-GB" dirty="0" err="1" smtClean="0">
                <a:hlinkClick r:id="rId6" tooltip="User:Zairon"/>
              </a:rPr>
              <a:t>Zairon</a:t>
            </a:r>
            <a:r>
              <a:rPr lang="en-GB" dirty="0" smtClean="0"/>
              <a:t> is licensed under </a:t>
            </a:r>
            <a:r>
              <a:rPr lang="en-GB" dirty="0" smtClean="0">
                <a:hlinkClick r:id="rId5"/>
              </a:rPr>
              <a:t>CC BY-SA 4.0 </a:t>
            </a:r>
            <a:endParaRPr lang="en-GB" dirty="0" smtClean="0"/>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dirty="0" smtClean="0"/>
              <a:t>Inari</a:t>
            </a:r>
            <a:r>
              <a:rPr lang="en-GB" baseline="0" dirty="0" smtClean="0"/>
              <a:t> fox is copyright free</a:t>
            </a:r>
            <a:endParaRPr lang="en-GB" dirty="0" smtClean="0"/>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endParaRPr lang="en-GB" b="0" dirty="0" smtClean="0"/>
          </a:p>
        </p:txBody>
      </p:sp>
      <p:sp>
        <p:nvSpPr>
          <p:cNvPr id="4" name="Slide Number Placeholder 3"/>
          <p:cNvSpPr>
            <a:spLocks noGrp="1"/>
          </p:cNvSpPr>
          <p:nvPr>
            <p:ph type="sldNum" sz="quarter" idx="10"/>
          </p:nvPr>
        </p:nvSpPr>
        <p:spPr/>
        <p:txBody>
          <a:bodyPr/>
          <a:lstStyle/>
          <a:p>
            <a:fld id="{9D1BBD79-A804-45E9-B8E3-9A16A3218D6A}" type="slidenum">
              <a:rPr lang="en-GB" smtClean="0"/>
              <a:t>11</a:t>
            </a:fld>
            <a:endParaRPr lang="en-GB"/>
          </a:p>
        </p:txBody>
      </p:sp>
    </p:spTree>
    <p:extLst>
      <p:ext uri="{BB962C8B-B14F-4D97-AF65-F5344CB8AC3E}">
        <p14:creationId xmlns:p14="http://schemas.microsoft.com/office/powerpoint/2010/main" val="6907443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Images:</a:t>
            </a:r>
          </a:p>
          <a:p>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err="1" smtClean="0"/>
              <a:t>Bonsho</a:t>
            </a:r>
            <a:r>
              <a:rPr lang="en-GB" baseline="0" dirty="0" smtClean="0"/>
              <a:t> by</a:t>
            </a:r>
            <a:r>
              <a:rPr lang="en-GB" dirty="0" smtClean="0"/>
              <a:t> </a:t>
            </a:r>
            <a:r>
              <a:rPr lang="en-GB" dirty="0" err="1" smtClean="0"/>
              <a:t>Motokoka</a:t>
            </a:r>
            <a:r>
              <a:rPr lang="en-GB" dirty="0" smtClean="0"/>
              <a:t>, is</a:t>
            </a:r>
            <a:r>
              <a:rPr lang="en-GB" baseline="0" dirty="0" smtClean="0"/>
              <a:t> licensed under </a:t>
            </a:r>
            <a:r>
              <a:rPr lang="en-GB" dirty="0" smtClean="0">
                <a:hlinkClick r:id="rId3"/>
              </a:rPr>
              <a:t>CC BY-SA 4.0</a:t>
            </a: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Buddha</a:t>
            </a:r>
            <a:r>
              <a:rPr lang="en-GB" baseline="0" dirty="0" smtClean="0"/>
              <a:t> by</a:t>
            </a:r>
            <a:r>
              <a:rPr lang="en-GB" dirty="0" smtClean="0"/>
              <a:t> </a:t>
            </a:r>
            <a:r>
              <a:rPr lang="en-GB" dirty="0" err="1" smtClean="0"/>
              <a:t>Basile</a:t>
            </a:r>
            <a:r>
              <a:rPr lang="en-GB" dirty="0" smtClean="0"/>
              <a:t> Morin is</a:t>
            </a:r>
            <a:r>
              <a:rPr lang="en-GB" baseline="0" dirty="0" smtClean="0"/>
              <a:t> licensed under </a:t>
            </a:r>
            <a:r>
              <a:rPr lang="en-GB" dirty="0" smtClean="0">
                <a:hlinkClick r:id="rId3"/>
              </a:rPr>
              <a:t>CC BY-SA 4.0</a:t>
            </a: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Incense</a:t>
            </a:r>
            <a:r>
              <a:rPr lang="en-GB" baseline="0" dirty="0" smtClean="0"/>
              <a:t> by Cal Hunter is licensed under </a:t>
            </a:r>
            <a:r>
              <a:rPr lang="en-GB" dirty="0" smtClean="0">
                <a:hlinkClick r:id="rId4"/>
              </a:rPr>
              <a:t>CC BY 3.0 </a:t>
            </a:r>
            <a:endParaRPr lang="en-GB" dirty="0" smtClean="0"/>
          </a:p>
        </p:txBody>
      </p:sp>
      <p:sp>
        <p:nvSpPr>
          <p:cNvPr id="4" name="Slide Number Placeholder 3"/>
          <p:cNvSpPr>
            <a:spLocks noGrp="1"/>
          </p:cNvSpPr>
          <p:nvPr>
            <p:ph type="sldNum" sz="quarter" idx="10"/>
          </p:nvPr>
        </p:nvSpPr>
        <p:spPr/>
        <p:txBody>
          <a:bodyPr/>
          <a:lstStyle/>
          <a:p>
            <a:fld id="{9D1BBD79-A804-45E9-B8E3-9A16A3218D6A}" type="slidenum">
              <a:rPr lang="en-GB" smtClean="0"/>
              <a:t>12</a:t>
            </a:fld>
            <a:endParaRPr lang="en-GB"/>
          </a:p>
        </p:txBody>
      </p:sp>
    </p:spTree>
    <p:extLst>
      <p:ext uri="{BB962C8B-B14F-4D97-AF65-F5344CB8AC3E}">
        <p14:creationId xmlns:p14="http://schemas.microsoft.com/office/powerpoint/2010/main" val="6907443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D1BBD79-A804-45E9-B8E3-9A16A3218D6A}" type="slidenum">
              <a:rPr lang="en-GB" smtClean="0"/>
              <a:t>13</a:t>
            </a:fld>
            <a:endParaRPr lang="en-GB"/>
          </a:p>
        </p:txBody>
      </p:sp>
    </p:spTree>
    <p:extLst>
      <p:ext uri="{BB962C8B-B14F-4D97-AF65-F5344CB8AC3E}">
        <p14:creationId xmlns:p14="http://schemas.microsoft.com/office/powerpoint/2010/main" val="6907443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Teacher’s Note</a:t>
            </a:r>
          </a:p>
          <a:p>
            <a:r>
              <a:rPr lang="en-GB" dirty="0" smtClean="0"/>
              <a:t>Gardens</a:t>
            </a:r>
            <a:r>
              <a:rPr lang="en-GB" baseline="0" dirty="0" smtClean="0"/>
              <a:t> became a feature of temples as a place to meditate. Dry rock gardens are called </a:t>
            </a:r>
            <a:r>
              <a:rPr lang="en-GB" i="1" baseline="0" dirty="0" err="1" smtClean="0"/>
              <a:t>karesansui</a:t>
            </a:r>
            <a:r>
              <a:rPr lang="en-GB" i="1" baseline="0" dirty="0" smtClean="0"/>
              <a:t>. </a:t>
            </a:r>
          </a:p>
          <a:p>
            <a:r>
              <a:rPr lang="en-GB" i="0" baseline="0" dirty="0" smtClean="0"/>
              <a:t>Raked sand or gravel symbolises rivers or the sea and the rocks or stones are placed to suggest islands or crags.</a:t>
            </a:r>
          </a:p>
        </p:txBody>
      </p:sp>
      <p:sp>
        <p:nvSpPr>
          <p:cNvPr id="4" name="Slide Number Placeholder 3"/>
          <p:cNvSpPr>
            <a:spLocks noGrp="1"/>
          </p:cNvSpPr>
          <p:nvPr>
            <p:ph type="sldNum" sz="quarter" idx="10"/>
          </p:nvPr>
        </p:nvSpPr>
        <p:spPr/>
        <p:txBody>
          <a:bodyPr/>
          <a:lstStyle/>
          <a:p>
            <a:fld id="{9D1BBD79-A804-45E9-B8E3-9A16A3218D6A}" type="slidenum">
              <a:rPr lang="en-GB" smtClean="0"/>
              <a:t>14</a:t>
            </a:fld>
            <a:endParaRPr lang="en-GB"/>
          </a:p>
        </p:txBody>
      </p:sp>
    </p:spTree>
    <p:extLst>
      <p:ext uri="{BB962C8B-B14F-4D97-AF65-F5344CB8AC3E}">
        <p14:creationId xmlns:p14="http://schemas.microsoft.com/office/powerpoint/2010/main" val="6907443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Tell</a:t>
            </a:r>
            <a:r>
              <a:rPr lang="en-GB" b="1" baseline="0" dirty="0" smtClean="0"/>
              <a:t> Students</a:t>
            </a:r>
          </a:p>
          <a:p>
            <a:r>
              <a:rPr lang="en-GB" b="0" dirty="0" smtClean="0"/>
              <a:t>This temple is called </a:t>
            </a:r>
            <a:r>
              <a:rPr lang="en-GB" b="0" dirty="0" err="1" smtClean="0"/>
              <a:t>Todai-ji</a:t>
            </a:r>
            <a:r>
              <a:rPr lang="en-GB" b="0" dirty="0" smtClean="0"/>
              <a:t>. It houses</a:t>
            </a:r>
            <a:r>
              <a:rPr lang="en-GB" b="0" baseline="0" dirty="0" smtClean="0"/>
              <a:t> the largest bronze statue of Buddha in the world. </a:t>
            </a:r>
          </a:p>
          <a:p>
            <a:r>
              <a:rPr lang="en-GB" b="0" baseline="0" dirty="0" smtClean="0"/>
              <a:t>It’s measurements are:</a:t>
            </a:r>
          </a:p>
          <a:p>
            <a:r>
              <a:rPr lang="en-GB" sz="1200" b="0" i="0" kern="1200" dirty="0" smtClean="0">
                <a:solidFill>
                  <a:schemeClr val="tx1"/>
                </a:solidFill>
                <a:effectLst/>
                <a:latin typeface="+mn-lt"/>
                <a:ea typeface="+mn-ea"/>
                <a:cs typeface="+mn-cs"/>
              </a:rPr>
              <a:t>Height: 14.98 m </a:t>
            </a:r>
          </a:p>
          <a:p>
            <a:r>
              <a:rPr lang="en-GB" sz="1200" b="0" i="0" kern="1200" dirty="0" smtClean="0">
                <a:solidFill>
                  <a:schemeClr val="tx1"/>
                </a:solidFill>
                <a:effectLst/>
                <a:latin typeface="+mn-lt"/>
                <a:ea typeface="+mn-ea"/>
                <a:cs typeface="+mn-cs"/>
              </a:rPr>
              <a:t>Face: 5.33 m </a:t>
            </a:r>
          </a:p>
          <a:p>
            <a:r>
              <a:rPr lang="en-GB" sz="1200" b="0" i="0" kern="1200" dirty="0" smtClean="0">
                <a:solidFill>
                  <a:schemeClr val="tx1"/>
                </a:solidFill>
                <a:effectLst/>
                <a:latin typeface="+mn-lt"/>
                <a:ea typeface="+mn-ea"/>
                <a:cs typeface="+mn-cs"/>
              </a:rPr>
              <a:t>Eyes: 1.02 m </a:t>
            </a:r>
          </a:p>
          <a:p>
            <a:r>
              <a:rPr lang="en-GB" sz="1200" b="0" i="0" kern="1200" dirty="0" smtClean="0">
                <a:solidFill>
                  <a:schemeClr val="tx1"/>
                </a:solidFill>
                <a:effectLst/>
                <a:latin typeface="+mn-lt"/>
                <a:ea typeface="+mn-ea"/>
                <a:cs typeface="+mn-cs"/>
              </a:rPr>
              <a:t>Nose: 0.5 m </a:t>
            </a:r>
          </a:p>
          <a:p>
            <a:r>
              <a:rPr lang="en-GB" sz="1200" b="0" i="0" kern="1200" dirty="0" smtClean="0">
                <a:solidFill>
                  <a:schemeClr val="tx1"/>
                </a:solidFill>
                <a:effectLst/>
                <a:latin typeface="+mn-lt"/>
                <a:ea typeface="+mn-ea"/>
                <a:cs typeface="+mn-cs"/>
              </a:rPr>
              <a:t>Ears: 2.54 m</a:t>
            </a:r>
            <a:endParaRPr lang="en-GB" b="0" dirty="0" smtClean="0"/>
          </a:p>
        </p:txBody>
      </p:sp>
      <p:sp>
        <p:nvSpPr>
          <p:cNvPr id="4" name="Slide Number Placeholder 3"/>
          <p:cNvSpPr>
            <a:spLocks noGrp="1"/>
          </p:cNvSpPr>
          <p:nvPr>
            <p:ph type="sldNum" sz="quarter" idx="10"/>
          </p:nvPr>
        </p:nvSpPr>
        <p:spPr/>
        <p:txBody>
          <a:bodyPr/>
          <a:lstStyle/>
          <a:p>
            <a:fld id="{9D1BBD79-A804-45E9-B8E3-9A16A3218D6A}" type="slidenum">
              <a:rPr lang="en-GB" smtClean="0"/>
              <a:t>15</a:t>
            </a:fld>
            <a:endParaRPr lang="en-GB"/>
          </a:p>
        </p:txBody>
      </p:sp>
    </p:spTree>
    <p:extLst>
      <p:ext uri="{BB962C8B-B14F-4D97-AF65-F5344CB8AC3E}">
        <p14:creationId xmlns:p14="http://schemas.microsoft.com/office/powerpoint/2010/main" val="6907443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Tell</a:t>
            </a:r>
            <a:r>
              <a:rPr lang="en-GB" b="1" baseline="0" dirty="0" smtClean="0"/>
              <a:t> Students</a:t>
            </a:r>
          </a:p>
          <a:p>
            <a:r>
              <a:rPr lang="en-GB" b="0" baseline="0" dirty="0" smtClean="0"/>
              <a:t>This is golden pavilion is part of a temple called </a:t>
            </a:r>
            <a:r>
              <a:rPr lang="en-GB" b="0" baseline="0" dirty="0" err="1" smtClean="0"/>
              <a:t>kinkaku-ji</a:t>
            </a:r>
            <a:r>
              <a:rPr lang="en-GB" b="0" baseline="0" dirty="0" smtClean="0"/>
              <a:t>. It is one of the most famous buildings in Kyoto. </a:t>
            </a:r>
          </a:p>
          <a:p>
            <a:r>
              <a:rPr lang="en-GB" b="0" baseline="0" dirty="0" smtClean="0"/>
              <a:t>The top two tiers are covered in real gold leaf. </a:t>
            </a:r>
          </a:p>
        </p:txBody>
      </p:sp>
      <p:sp>
        <p:nvSpPr>
          <p:cNvPr id="4" name="Slide Number Placeholder 3"/>
          <p:cNvSpPr>
            <a:spLocks noGrp="1"/>
          </p:cNvSpPr>
          <p:nvPr>
            <p:ph type="sldNum" sz="quarter" idx="10"/>
          </p:nvPr>
        </p:nvSpPr>
        <p:spPr/>
        <p:txBody>
          <a:bodyPr/>
          <a:lstStyle/>
          <a:p>
            <a:fld id="{9D1BBD79-A804-45E9-B8E3-9A16A3218D6A}" type="slidenum">
              <a:rPr lang="en-GB" smtClean="0"/>
              <a:t>16</a:t>
            </a:fld>
            <a:endParaRPr lang="en-GB"/>
          </a:p>
        </p:txBody>
      </p:sp>
    </p:spTree>
    <p:extLst>
      <p:ext uri="{BB962C8B-B14F-4D97-AF65-F5344CB8AC3E}">
        <p14:creationId xmlns:p14="http://schemas.microsoft.com/office/powerpoint/2010/main" val="6907443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Ask Students</a:t>
            </a:r>
          </a:p>
          <a:p>
            <a:r>
              <a:rPr lang="en-US" sz="1200" b="0" i="0" kern="1200" dirty="0" smtClean="0">
                <a:solidFill>
                  <a:schemeClr val="tx1"/>
                </a:solidFill>
                <a:effectLst/>
                <a:latin typeface="+mn-lt"/>
                <a:ea typeface="+mn-ea"/>
                <a:cs typeface="+mn-cs"/>
              </a:rPr>
              <a:t>Have you ever received a fortune?</a:t>
            </a:r>
          </a:p>
          <a:p>
            <a:r>
              <a:rPr lang="en-US" sz="1200" b="0" i="0" kern="1200" dirty="0" smtClean="0">
                <a:solidFill>
                  <a:schemeClr val="tx1"/>
                </a:solidFill>
                <a:effectLst/>
                <a:latin typeface="+mn-lt"/>
                <a:ea typeface="+mn-ea"/>
                <a:cs typeface="+mn-cs"/>
              </a:rPr>
              <a:t>If</a:t>
            </a:r>
            <a:r>
              <a:rPr lang="en-US" sz="1200" b="0" i="0" kern="1200" baseline="0" dirty="0" smtClean="0">
                <a:solidFill>
                  <a:schemeClr val="tx1"/>
                </a:solidFill>
                <a:effectLst/>
                <a:latin typeface="+mn-lt"/>
                <a:ea typeface="+mn-ea"/>
                <a:cs typeface="+mn-cs"/>
              </a:rPr>
              <a:t> students are unfamiliar with the concept</a:t>
            </a:r>
            <a:r>
              <a:rPr lang="en-US" sz="1200" b="0" i="0" kern="1200" dirty="0" smtClean="0">
                <a:solidFill>
                  <a:schemeClr val="tx1"/>
                </a:solidFill>
                <a:effectLst/>
                <a:latin typeface="+mn-lt"/>
                <a:ea typeface="+mn-ea"/>
                <a:cs typeface="+mn-cs"/>
              </a:rPr>
              <a:t> ask</a:t>
            </a:r>
            <a:r>
              <a:rPr lang="en-US" sz="1200" b="0" i="0" kern="1200" baseline="0" dirty="0" smtClean="0">
                <a:solidFill>
                  <a:schemeClr val="tx1"/>
                </a:solidFill>
                <a:effectLst/>
                <a:latin typeface="+mn-lt"/>
                <a:ea typeface="+mn-ea"/>
                <a:cs typeface="+mn-cs"/>
              </a:rPr>
              <a:t> them about fortune cookies, or horoscopes related to star signs. </a:t>
            </a:r>
            <a:endParaRPr lang="en-GB" b="0" dirty="0"/>
          </a:p>
        </p:txBody>
      </p:sp>
      <p:sp>
        <p:nvSpPr>
          <p:cNvPr id="4" name="Slide Number Placeholder 3"/>
          <p:cNvSpPr>
            <a:spLocks noGrp="1"/>
          </p:cNvSpPr>
          <p:nvPr>
            <p:ph type="sldNum" sz="quarter" idx="10"/>
          </p:nvPr>
        </p:nvSpPr>
        <p:spPr/>
        <p:txBody>
          <a:bodyPr/>
          <a:lstStyle/>
          <a:p>
            <a:fld id="{9D1BBD79-A804-45E9-B8E3-9A16A3218D6A}" type="slidenum">
              <a:rPr lang="en-GB" smtClean="0"/>
              <a:t>17</a:t>
            </a:fld>
            <a:endParaRPr lang="en-GB"/>
          </a:p>
        </p:txBody>
      </p:sp>
    </p:spTree>
    <p:extLst>
      <p:ext uri="{BB962C8B-B14F-4D97-AF65-F5344CB8AC3E}">
        <p14:creationId xmlns:p14="http://schemas.microsoft.com/office/powerpoint/2010/main" val="6907443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Teacher’s Note</a:t>
            </a:r>
          </a:p>
          <a:p>
            <a:r>
              <a:rPr lang="en-GB" dirty="0" smtClean="0"/>
              <a:t>This is where visitors put</a:t>
            </a:r>
            <a:r>
              <a:rPr lang="en-GB" baseline="0" dirty="0" smtClean="0"/>
              <a:t> their coins before praying. </a:t>
            </a:r>
            <a:endParaRPr lang="en-GB" dirty="0"/>
          </a:p>
        </p:txBody>
      </p:sp>
      <p:sp>
        <p:nvSpPr>
          <p:cNvPr id="4" name="Slide Number Placeholder 3"/>
          <p:cNvSpPr>
            <a:spLocks noGrp="1"/>
          </p:cNvSpPr>
          <p:nvPr>
            <p:ph type="sldNum" sz="quarter" idx="10"/>
          </p:nvPr>
        </p:nvSpPr>
        <p:spPr/>
        <p:txBody>
          <a:bodyPr/>
          <a:lstStyle/>
          <a:p>
            <a:fld id="{9D1BBD79-A804-45E9-B8E3-9A16A3218D6A}" type="slidenum">
              <a:rPr lang="en-GB" smtClean="0"/>
              <a:t>18</a:t>
            </a:fld>
            <a:endParaRPr lang="en-GB"/>
          </a:p>
        </p:txBody>
      </p:sp>
    </p:spTree>
    <p:extLst>
      <p:ext uri="{BB962C8B-B14F-4D97-AF65-F5344CB8AC3E}">
        <p14:creationId xmlns:p14="http://schemas.microsoft.com/office/powerpoint/2010/main" val="6907443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smtClean="0">
                <a:solidFill>
                  <a:schemeClr val="tx1"/>
                </a:solidFill>
                <a:effectLst/>
                <a:latin typeface="+mn-lt"/>
                <a:ea typeface="+mn-ea"/>
                <a:cs typeface="+mn-cs"/>
              </a:rPr>
              <a:t>Teacher’s Note</a:t>
            </a:r>
            <a:endParaRPr lang="en-GB" sz="1200" b="1" i="0" u="none" strike="noStrike"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effectLst/>
                <a:latin typeface="+mn-lt"/>
                <a:ea typeface="+mn-ea"/>
                <a:cs typeface="+mn-cs"/>
              </a:rPr>
              <a:t>This is a picture of a </a:t>
            </a:r>
            <a:r>
              <a:rPr lang="en-US" sz="1200" b="0" i="0" u="none" strike="noStrike" kern="1200" baseline="0" dirty="0" err="1" smtClean="0">
                <a:solidFill>
                  <a:schemeClr val="tx1"/>
                </a:solidFill>
                <a:effectLst/>
                <a:latin typeface="+mn-lt"/>
                <a:ea typeface="+mn-ea"/>
                <a:cs typeface="+mn-cs"/>
              </a:rPr>
              <a:t>suzu</a:t>
            </a:r>
            <a:r>
              <a:rPr lang="en-US" sz="1200" b="0" i="0" u="none" strike="noStrike" kern="1200" baseline="0" dirty="0" smtClean="0">
                <a:solidFill>
                  <a:schemeClr val="tx1"/>
                </a:solidFill>
                <a:effectLst/>
                <a:latin typeface="+mn-lt"/>
                <a:ea typeface="+mn-ea"/>
                <a:cs typeface="+mn-cs"/>
              </a:rPr>
              <a:t> bell at a shrine; ringing the bell is believed to alert the kami of one’s presence.</a:t>
            </a:r>
            <a:endParaRPr lang="en-GB" dirty="0" smtClean="0"/>
          </a:p>
          <a:p>
            <a:r>
              <a:rPr lang="en-US" sz="1200" b="0" i="0" u="none" strike="noStrike" kern="1200" baseline="0" dirty="0" smtClean="0">
                <a:solidFill>
                  <a:schemeClr val="tx1"/>
                </a:solidFill>
                <a:effectLst/>
                <a:latin typeface="+mn-lt"/>
                <a:ea typeface="+mn-ea"/>
                <a:cs typeface="+mn-cs"/>
              </a:rPr>
              <a:t>However, bells can be found at temples too (as in the video). </a:t>
            </a:r>
          </a:p>
        </p:txBody>
      </p:sp>
      <p:sp>
        <p:nvSpPr>
          <p:cNvPr id="4" name="Slide Number Placeholder 3"/>
          <p:cNvSpPr>
            <a:spLocks noGrp="1"/>
          </p:cNvSpPr>
          <p:nvPr>
            <p:ph type="sldNum" sz="quarter" idx="10"/>
          </p:nvPr>
        </p:nvSpPr>
        <p:spPr/>
        <p:txBody>
          <a:bodyPr/>
          <a:lstStyle/>
          <a:p>
            <a:fld id="{9D1BBD79-A804-45E9-B8E3-9A16A3218D6A}" type="slidenum">
              <a:rPr lang="en-GB" smtClean="0"/>
              <a:t>19</a:t>
            </a:fld>
            <a:endParaRPr lang="en-GB"/>
          </a:p>
        </p:txBody>
      </p:sp>
    </p:spTree>
    <p:extLst>
      <p:ext uri="{BB962C8B-B14F-4D97-AF65-F5344CB8AC3E}">
        <p14:creationId xmlns:p14="http://schemas.microsoft.com/office/powerpoint/2010/main" val="690744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9D1BBD79-A804-45E9-B8E3-9A16A3218D6A}" type="slidenum">
              <a:rPr lang="en-GB" smtClean="0"/>
              <a:t>2</a:t>
            </a:fld>
            <a:endParaRPr lang="en-GB"/>
          </a:p>
        </p:txBody>
      </p:sp>
    </p:spTree>
    <p:extLst>
      <p:ext uri="{BB962C8B-B14F-4D97-AF65-F5344CB8AC3E}">
        <p14:creationId xmlns:p14="http://schemas.microsoft.com/office/powerpoint/2010/main" val="24672881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Teacher’s Notes</a:t>
            </a:r>
          </a:p>
          <a:p>
            <a:r>
              <a:rPr lang="en-GB" b="0" dirty="0" smtClean="0"/>
              <a:t>Other particular good luck charms include:</a:t>
            </a:r>
            <a:r>
              <a:rPr lang="en-GB" b="0" baseline="0" dirty="0" smtClean="0"/>
              <a:t> road safety, good health, luck in finding love etc. </a:t>
            </a:r>
            <a:endParaRPr lang="en-GB" b="0" dirty="0" smtClean="0"/>
          </a:p>
          <a:p>
            <a:endParaRPr lang="en-GB"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D1BBD79-A804-45E9-B8E3-9A16A3218D6A}" type="slidenum">
              <a:rPr lang="en-GB" smtClean="0"/>
              <a:t>20</a:t>
            </a:fld>
            <a:endParaRPr lang="en-GB"/>
          </a:p>
        </p:txBody>
      </p:sp>
    </p:spTree>
    <p:extLst>
      <p:ext uri="{BB962C8B-B14F-4D97-AF65-F5344CB8AC3E}">
        <p14:creationId xmlns:p14="http://schemas.microsoft.com/office/powerpoint/2010/main" val="6907443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D1BBD79-A804-45E9-B8E3-9A16A3218D6A}" type="slidenum">
              <a:rPr lang="en-GB" smtClean="0"/>
              <a:t>21</a:t>
            </a:fld>
            <a:endParaRPr lang="en-GB"/>
          </a:p>
        </p:txBody>
      </p:sp>
    </p:spTree>
    <p:extLst>
      <p:ext uri="{BB962C8B-B14F-4D97-AF65-F5344CB8AC3E}">
        <p14:creationId xmlns:p14="http://schemas.microsoft.com/office/powerpoint/2010/main" val="37592149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D1BBD79-A804-45E9-B8E3-9A16A3218D6A}" type="slidenum">
              <a:rPr lang="en-GB" smtClean="0"/>
              <a:t>22</a:t>
            </a:fld>
            <a:endParaRPr lang="en-GB"/>
          </a:p>
        </p:txBody>
      </p:sp>
    </p:spTree>
    <p:extLst>
      <p:ext uri="{BB962C8B-B14F-4D97-AF65-F5344CB8AC3E}">
        <p14:creationId xmlns:p14="http://schemas.microsoft.com/office/powerpoint/2010/main" val="8573726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dirty="0" smtClean="0"/>
          </a:p>
        </p:txBody>
      </p:sp>
      <p:sp>
        <p:nvSpPr>
          <p:cNvPr id="4" name="Slide Number Placeholder 3"/>
          <p:cNvSpPr>
            <a:spLocks noGrp="1"/>
          </p:cNvSpPr>
          <p:nvPr>
            <p:ph type="sldNum" sz="quarter" idx="10"/>
          </p:nvPr>
        </p:nvSpPr>
        <p:spPr/>
        <p:txBody>
          <a:bodyPr/>
          <a:lstStyle/>
          <a:p>
            <a:fld id="{9D1BBD79-A804-45E9-B8E3-9A16A3218D6A}" type="slidenum">
              <a:rPr lang="en-GB" smtClean="0"/>
              <a:t>23</a:t>
            </a:fld>
            <a:endParaRPr lang="en-GB"/>
          </a:p>
        </p:txBody>
      </p:sp>
    </p:spTree>
    <p:extLst>
      <p:ext uri="{BB962C8B-B14F-4D97-AF65-F5344CB8AC3E}">
        <p14:creationId xmlns:p14="http://schemas.microsoft.com/office/powerpoint/2010/main" val="6907443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Horse </a:t>
            </a:r>
            <a:r>
              <a:rPr lang="en-US" b="0" dirty="0" err="1" smtClean="0"/>
              <a:t>ema</a:t>
            </a:r>
            <a:r>
              <a:rPr lang="en-US" b="0" dirty="0" smtClean="0"/>
              <a:t> image is in the public domain: </a:t>
            </a:r>
            <a:r>
              <a:rPr lang="en-US" b="0" dirty="0" err="1" smtClean="0"/>
              <a:t>Wicki</a:t>
            </a:r>
            <a:r>
              <a:rPr lang="en-US" b="0" dirty="0" smtClean="0"/>
              <a:t>, CC0</a:t>
            </a:r>
          </a:p>
          <a:p>
            <a:r>
              <a:rPr lang="en-GB" sz="1200" b="0" i="0" kern="1200" dirty="0" smtClean="0">
                <a:solidFill>
                  <a:schemeClr val="tx1"/>
                </a:solidFill>
                <a:effectLst/>
                <a:latin typeface="+mn-lt"/>
                <a:ea typeface="+mn-ea"/>
                <a:cs typeface="+mn-cs"/>
              </a:rPr>
              <a:t>"</a:t>
            </a:r>
            <a:r>
              <a:rPr lang="en-GB" sz="1200" b="0" i="0" kern="1200" dirty="0" smtClean="0">
                <a:solidFill>
                  <a:schemeClr val="tx1"/>
                </a:solidFill>
                <a:effectLst/>
                <a:latin typeface="+mn-lt"/>
                <a:ea typeface="+mn-ea"/>
                <a:cs typeface="+mn-cs"/>
                <a:hlinkClick r:id="rId3"/>
              </a:rPr>
              <a:t>Kyoto - </a:t>
            </a:r>
            <a:r>
              <a:rPr lang="en-GB" sz="1200" b="0" i="0" kern="1200" dirty="0" err="1" smtClean="0">
                <a:solidFill>
                  <a:schemeClr val="tx1"/>
                </a:solidFill>
                <a:effectLst/>
                <a:latin typeface="+mn-lt"/>
                <a:ea typeface="+mn-ea"/>
                <a:cs typeface="+mn-cs"/>
                <a:hlinkClick r:id="rId3"/>
              </a:rPr>
              <a:t>Ema</a:t>
            </a:r>
            <a:r>
              <a:rPr lang="en-GB" sz="1200" b="0" i="0" kern="1200" dirty="0" smtClean="0">
                <a:solidFill>
                  <a:schemeClr val="tx1"/>
                </a:solidFill>
                <a:effectLst/>
                <a:latin typeface="+mn-lt"/>
                <a:ea typeface="+mn-ea"/>
                <a:cs typeface="+mn-cs"/>
                <a:hlinkClick r:id="rId3"/>
              </a:rPr>
              <a:t> (wooden boards)</a:t>
            </a:r>
            <a:r>
              <a:rPr lang="en-GB" sz="1200" b="0" i="0" kern="1200" dirty="0" smtClean="0">
                <a:solidFill>
                  <a:schemeClr val="tx1"/>
                </a:solidFill>
                <a:effectLst/>
                <a:latin typeface="+mn-lt"/>
                <a:ea typeface="+mn-ea"/>
                <a:cs typeface="+mn-cs"/>
              </a:rPr>
              <a:t>" by </a:t>
            </a:r>
            <a:r>
              <a:rPr lang="en-GB" sz="1200" b="0" i="0" kern="1200" dirty="0" smtClean="0">
                <a:solidFill>
                  <a:schemeClr val="tx1"/>
                </a:solidFill>
                <a:effectLst/>
                <a:latin typeface="+mn-lt"/>
                <a:ea typeface="+mn-ea"/>
                <a:cs typeface="+mn-cs"/>
                <a:hlinkClick r:id="rId4"/>
              </a:rPr>
              <a:t>Annie </a:t>
            </a:r>
            <a:r>
              <a:rPr lang="en-GB" sz="1200" b="0" i="0" kern="1200" dirty="0" err="1" smtClean="0">
                <a:solidFill>
                  <a:schemeClr val="tx1"/>
                </a:solidFill>
                <a:effectLst/>
                <a:latin typeface="+mn-lt"/>
                <a:ea typeface="+mn-ea"/>
                <a:cs typeface="+mn-cs"/>
                <a:hlinkClick r:id="rId4"/>
              </a:rPr>
              <a:t>Guilloret</a:t>
            </a:r>
            <a:r>
              <a:rPr lang="en-GB" sz="1200" b="0" i="0" kern="1200" dirty="0" smtClean="0">
                <a:solidFill>
                  <a:schemeClr val="tx1"/>
                </a:solidFill>
                <a:effectLst/>
                <a:latin typeface="+mn-lt"/>
                <a:ea typeface="+mn-ea"/>
                <a:cs typeface="+mn-cs"/>
              </a:rPr>
              <a:t> is licensed under </a:t>
            </a:r>
            <a:r>
              <a:rPr lang="en-GB" sz="1200" b="0" i="0" kern="1200" dirty="0" smtClean="0">
                <a:solidFill>
                  <a:schemeClr val="tx1"/>
                </a:solidFill>
                <a:effectLst/>
                <a:latin typeface="+mn-lt"/>
                <a:ea typeface="+mn-ea"/>
                <a:cs typeface="+mn-cs"/>
                <a:hlinkClick r:id="rId5"/>
              </a:rPr>
              <a:t>CC BY-NC-ND 2.0</a:t>
            </a:r>
            <a:r>
              <a:rPr lang="en-GB" sz="1200" b="0" i="0" kern="1200" dirty="0" smtClean="0">
                <a:solidFill>
                  <a:schemeClr val="tx1"/>
                </a:solidFill>
                <a:effectLst/>
                <a:latin typeface="+mn-lt"/>
                <a:ea typeface="+mn-ea"/>
                <a:cs typeface="+mn-cs"/>
              </a:rPr>
              <a:t>.</a:t>
            </a:r>
            <a:endParaRPr lang="en-GB" b="0" dirty="0" smtClean="0"/>
          </a:p>
        </p:txBody>
      </p:sp>
      <p:sp>
        <p:nvSpPr>
          <p:cNvPr id="4" name="Slide Number Placeholder 3"/>
          <p:cNvSpPr>
            <a:spLocks noGrp="1"/>
          </p:cNvSpPr>
          <p:nvPr>
            <p:ph type="sldNum" sz="quarter" idx="10"/>
          </p:nvPr>
        </p:nvSpPr>
        <p:spPr/>
        <p:txBody>
          <a:bodyPr/>
          <a:lstStyle/>
          <a:p>
            <a:fld id="{9D1BBD79-A804-45E9-B8E3-9A16A3218D6A}" type="slidenum">
              <a:rPr lang="en-GB" smtClean="0"/>
              <a:t>24</a:t>
            </a:fld>
            <a:endParaRPr lang="en-GB"/>
          </a:p>
        </p:txBody>
      </p:sp>
    </p:spTree>
    <p:extLst>
      <p:ext uri="{BB962C8B-B14F-4D97-AF65-F5344CB8AC3E}">
        <p14:creationId xmlns:p14="http://schemas.microsoft.com/office/powerpoint/2010/main" val="6907443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Teacher’s Note</a:t>
            </a:r>
          </a:p>
          <a:p>
            <a:r>
              <a:rPr lang="en-GB" b="0" dirty="0" smtClean="0"/>
              <a:t>If</a:t>
            </a:r>
            <a:r>
              <a:rPr lang="en-GB" b="0" baseline="0" dirty="0" smtClean="0"/>
              <a:t> students will be free to design any shape of </a:t>
            </a:r>
            <a:r>
              <a:rPr lang="en-GB" b="0" baseline="0" dirty="0" err="1" smtClean="0"/>
              <a:t>ema</a:t>
            </a:r>
            <a:r>
              <a:rPr lang="en-GB" b="0" baseline="0" dirty="0" smtClean="0"/>
              <a:t>, draw their attention to the heart-shaped </a:t>
            </a:r>
            <a:r>
              <a:rPr lang="en-GB" b="0" baseline="0" dirty="0" err="1" smtClean="0"/>
              <a:t>ema</a:t>
            </a:r>
            <a:r>
              <a:rPr lang="en-GB" b="0" baseline="0" dirty="0" smtClean="0"/>
              <a:t> and brainstorm other shapes. </a:t>
            </a:r>
          </a:p>
          <a:p>
            <a:r>
              <a:rPr lang="en-GB" b="0" baseline="0" dirty="0" smtClean="0"/>
              <a:t>Discuss with the students what kinds of things they might like to wish for. </a:t>
            </a:r>
          </a:p>
          <a:p>
            <a:endParaRPr lang="en-GB" b="0" baseline="0" dirty="0" smtClean="0"/>
          </a:p>
          <a:p>
            <a:r>
              <a:rPr lang="en-GB" dirty="0" smtClean="0"/>
              <a:t>Images:</a:t>
            </a:r>
          </a:p>
          <a:p>
            <a:r>
              <a:rPr lang="en-GB" dirty="0" smtClean="0"/>
              <a:t>1. </a:t>
            </a:r>
            <a:r>
              <a:rPr lang="en-US" b="0" i="0" u="none" strike="noStrike" dirty="0" smtClean="0">
                <a:solidFill>
                  <a:srgbClr val="E23600"/>
                </a:solidFill>
                <a:effectLst/>
                <a:latin typeface="Source Sans Pro" panose="020B0503030403020204" pitchFamily="34" charset="0"/>
                <a:hlinkClick r:id="rId3"/>
              </a:rPr>
              <a:t>"</a:t>
            </a:r>
            <a:r>
              <a:rPr lang="en-US" b="0" i="0" u="none" strike="noStrike" dirty="0" err="1" smtClean="0">
                <a:solidFill>
                  <a:srgbClr val="E23600"/>
                </a:solidFill>
                <a:effectLst/>
                <a:latin typeface="Source Sans Pro" panose="020B0503030403020204" pitchFamily="34" charset="0"/>
                <a:hlinkClick r:id="rId3"/>
              </a:rPr>
              <a:t>Ema</a:t>
            </a:r>
            <a:r>
              <a:rPr lang="en-US" b="0" i="0" u="none" strike="noStrike" dirty="0" smtClean="0">
                <a:solidFill>
                  <a:srgbClr val="E23600"/>
                </a:solidFill>
                <a:effectLst/>
                <a:latin typeface="Source Sans Pro" panose="020B0503030403020204" pitchFamily="34" charset="0"/>
                <a:hlinkClick r:id="rId3"/>
              </a:rPr>
              <a:t>, </a:t>
            </a:r>
            <a:r>
              <a:rPr lang="en-US" b="0" i="0" u="none" strike="noStrike" dirty="0" err="1" smtClean="0">
                <a:solidFill>
                  <a:srgbClr val="E23600"/>
                </a:solidFill>
                <a:effectLst/>
                <a:latin typeface="Source Sans Pro" panose="020B0503030403020204" pitchFamily="34" charset="0"/>
                <a:hlinkClick r:id="rId3"/>
              </a:rPr>
              <a:t>japanese</a:t>
            </a:r>
            <a:r>
              <a:rPr lang="en-US" b="0" i="0" u="none" strike="noStrike" dirty="0" smtClean="0">
                <a:solidFill>
                  <a:srgbClr val="E23600"/>
                </a:solidFill>
                <a:effectLst/>
                <a:latin typeface="Source Sans Pro" panose="020B0503030403020204" pitchFamily="34" charset="0"/>
                <a:hlinkClick r:id="rId3"/>
              </a:rPr>
              <a:t> small wooden plaques which write prayer or wish on it"</a:t>
            </a:r>
            <a:r>
              <a:rPr lang="en-US" b="0" i="0" dirty="0" smtClean="0">
                <a:solidFill>
                  <a:srgbClr val="333333"/>
                </a:solidFill>
                <a:effectLst/>
                <a:latin typeface="Source Sans Pro" panose="020B0503030403020204" pitchFamily="34" charset="0"/>
              </a:rPr>
              <a:t> by </a:t>
            </a:r>
            <a:r>
              <a:rPr lang="en-US" b="0" i="0" u="none" strike="noStrike" dirty="0" smtClean="0">
                <a:solidFill>
                  <a:srgbClr val="E23600"/>
                </a:solidFill>
                <a:effectLst/>
                <a:latin typeface="Source Sans Pro" panose="020B0503030403020204" pitchFamily="34" charset="0"/>
                <a:hlinkClick r:id="rId4"/>
              </a:rPr>
              <a:t>Marco </a:t>
            </a:r>
            <a:r>
              <a:rPr lang="en-US" b="0" i="0" u="none" strike="noStrike" dirty="0" err="1" smtClean="0">
                <a:solidFill>
                  <a:srgbClr val="E23600"/>
                </a:solidFill>
                <a:effectLst/>
                <a:latin typeface="Source Sans Pro" panose="020B0503030403020204" pitchFamily="34" charset="0"/>
                <a:hlinkClick r:id="rId4"/>
              </a:rPr>
              <a:t>Crupi</a:t>
            </a:r>
            <a:r>
              <a:rPr lang="en-US" b="0" i="0" u="none" strike="noStrike" dirty="0" smtClean="0">
                <a:solidFill>
                  <a:srgbClr val="E23600"/>
                </a:solidFill>
                <a:effectLst/>
                <a:latin typeface="Source Sans Pro" panose="020B0503030403020204" pitchFamily="34" charset="0"/>
                <a:hlinkClick r:id="rId4"/>
              </a:rPr>
              <a:t> Visual Artist</a:t>
            </a:r>
            <a:r>
              <a:rPr lang="en-US" b="0" i="0" dirty="0" smtClean="0">
                <a:solidFill>
                  <a:srgbClr val="333333"/>
                </a:solidFill>
                <a:effectLst/>
                <a:latin typeface="Source Sans Pro" panose="020B0503030403020204" pitchFamily="34" charset="0"/>
              </a:rPr>
              <a:t> is licensed under </a:t>
            </a:r>
            <a:r>
              <a:rPr lang="en-US" b="0" i="0" u="none" strike="noStrike" dirty="0" smtClean="0">
                <a:solidFill>
                  <a:srgbClr val="E23600"/>
                </a:solidFill>
                <a:effectLst/>
                <a:latin typeface="Source Sans Pro" panose="020B0503030403020204" pitchFamily="34" charset="0"/>
                <a:hlinkClick r:id="rId5"/>
              </a:rPr>
              <a:t>CC BY-NC-ND 2.0</a:t>
            </a:r>
            <a:endParaRPr lang="en-US" b="0" i="0" u="none" strike="noStrike" dirty="0" smtClean="0">
              <a:solidFill>
                <a:srgbClr val="E23600"/>
              </a:solidFill>
              <a:effectLst/>
              <a:latin typeface="Source Sans Pro" panose="020B0503030403020204" pitchFamily="34" charset="0"/>
            </a:endParaRPr>
          </a:p>
          <a:p>
            <a:r>
              <a:rPr lang="en-US" b="0" i="0" u="none" strike="noStrike" dirty="0" smtClean="0">
                <a:solidFill>
                  <a:srgbClr val="E23600"/>
                </a:solidFill>
                <a:effectLst/>
                <a:latin typeface="Source Sans Pro" panose="020B0503030403020204" pitchFamily="34" charset="0"/>
              </a:rPr>
              <a:t>2. </a:t>
            </a:r>
            <a:r>
              <a:rPr lang="en-US" b="0" i="0" u="none" strike="noStrike" dirty="0" smtClean="0">
                <a:solidFill>
                  <a:srgbClr val="E23600"/>
                </a:solidFill>
                <a:effectLst/>
                <a:latin typeface="Source Sans Pro" panose="020B0503030403020204" pitchFamily="34" charset="0"/>
                <a:hlinkClick r:id="rId6"/>
              </a:rPr>
              <a:t>"20200811 Okazaki shrines 9"</a:t>
            </a:r>
            <a:r>
              <a:rPr lang="en-US" b="0" i="0" dirty="0" smtClean="0">
                <a:solidFill>
                  <a:srgbClr val="333333"/>
                </a:solidFill>
                <a:effectLst/>
                <a:latin typeface="Source Sans Pro" panose="020B0503030403020204" pitchFamily="34" charset="0"/>
              </a:rPr>
              <a:t> by </a:t>
            </a:r>
            <a:r>
              <a:rPr lang="en-US" b="0" i="0" u="none" strike="noStrike" dirty="0" smtClean="0">
                <a:solidFill>
                  <a:srgbClr val="E23600"/>
                </a:solidFill>
                <a:effectLst/>
                <a:latin typeface="Source Sans Pro" panose="020B0503030403020204" pitchFamily="34" charset="0"/>
                <a:hlinkClick r:id="rId7"/>
              </a:rPr>
              <a:t>BONGURI</a:t>
            </a:r>
            <a:r>
              <a:rPr lang="en-US" b="0" i="0" dirty="0" smtClean="0">
                <a:solidFill>
                  <a:srgbClr val="333333"/>
                </a:solidFill>
                <a:effectLst/>
                <a:latin typeface="Source Sans Pro" panose="020B0503030403020204" pitchFamily="34" charset="0"/>
              </a:rPr>
              <a:t> is licensed under </a:t>
            </a:r>
            <a:r>
              <a:rPr lang="en-US" b="0" i="0" u="none" strike="noStrike" dirty="0" smtClean="0">
                <a:solidFill>
                  <a:srgbClr val="E23600"/>
                </a:solidFill>
                <a:effectLst/>
                <a:latin typeface="Source Sans Pro" panose="020B0503030403020204" pitchFamily="34" charset="0"/>
                <a:hlinkClick r:id="rId5"/>
              </a:rPr>
              <a:t>CC BY-NC-ND 2.0</a:t>
            </a:r>
            <a:endParaRPr lang="en-US" b="0" i="0" u="none" strike="noStrike" dirty="0" smtClean="0">
              <a:solidFill>
                <a:srgbClr val="E23600"/>
              </a:solidFill>
              <a:effectLst/>
              <a:latin typeface="Source Sans Pro" panose="020B0503030403020204" pitchFamily="34" charset="0"/>
            </a:endParaRPr>
          </a:p>
          <a:p>
            <a:r>
              <a:rPr lang="en-US" b="0" i="0" u="none" strike="noStrike" dirty="0" smtClean="0">
                <a:solidFill>
                  <a:srgbClr val="E23600"/>
                </a:solidFill>
                <a:effectLst/>
                <a:latin typeface="Source Sans Pro" panose="020B0503030403020204" pitchFamily="34" charset="0"/>
              </a:rPr>
              <a:t>3. </a:t>
            </a:r>
            <a:r>
              <a:rPr lang="en-US" b="0" i="0" u="none" strike="noStrike" dirty="0" smtClean="0">
                <a:solidFill>
                  <a:srgbClr val="E23600"/>
                </a:solidFill>
                <a:effectLst/>
                <a:latin typeface="Source Sans Pro" panose="020B0503030403020204" pitchFamily="34" charset="0"/>
                <a:hlinkClick r:id="rId8"/>
              </a:rPr>
              <a:t>"Arrow"</a:t>
            </a:r>
            <a:r>
              <a:rPr lang="en-US" b="0" i="0" dirty="0" smtClean="0">
                <a:solidFill>
                  <a:srgbClr val="333333"/>
                </a:solidFill>
                <a:effectLst/>
                <a:latin typeface="Source Sans Pro" panose="020B0503030403020204" pitchFamily="34" charset="0"/>
              </a:rPr>
              <a:t> by </a:t>
            </a:r>
            <a:r>
              <a:rPr lang="en-US" b="0" i="0" u="none" strike="noStrike" dirty="0" err="1" smtClean="0">
                <a:solidFill>
                  <a:srgbClr val="E23600"/>
                </a:solidFill>
                <a:effectLst/>
                <a:latin typeface="Source Sans Pro" panose="020B0503030403020204" pitchFamily="34" charset="0"/>
                <a:hlinkClick r:id="rId9"/>
              </a:rPr>
              <a:t>jpellgen</a:t>
            </a:r>
            <a:r>
              <a:rPr lang="en-US" b="0" i="0" u="none" strike="noStrike" dirty="0" smtClean="0">
                <a:solidFill>
                  <a:srgbClr val="E23600"/>
                </a:solidFill>
                <a:effectLst/>
                <a:latin typeface="Source Sans Pro" panose="020B0503030403020204" pitchFamily="34" charset="0"/>
                <a:hlinkClick r:id="rId9"/>
              </a:rPr>
              <a:t> (@1179_jp)</a:t>
            </a:r>
            <a:r>
              <a:rPr lang="en-US" b="0" i="0" dirty="0" smtClean="0">
                <a:solidFill>
                  <a:srgbClr val="333333"/>
                </a:solidFill>
                <a:effectLst/>
                <a:latin typeface="Source Sans Pro" panose="020B0503030403020204" pitchFamily="34" charset="0"/>
              </a:rPr>
              <a:t> is licensed under </a:t>
            </a:r>
            <a:r>
              <a:rPr lang="en-US" b="0" i="0" u="none" strike="noStrike" dirty="0" smtClean="0">
                <a:solidFill>
                  <a:srgbClr val="E23600"/>
                </a:solidFill>
                <a:effectLst/>
                <a:latin typeface="Source Sans Pro" panose="020B0503030403020204" pitchFamily="34" charset="0"/>
                <a:hlinkClick r:id="rId5"/>
              </a:rPr>
              <a:t>CC BY-NC-ND 2.0</a:t>
            </a:r>
            <a:endParaRPr lang="en-GB" dirty="0" smtClean="0"/>
          </a:p>
          <a:p>
            <a:endParaRPr lang="en-GB" b="0" dirty="0" smtClean="0"/>
          </a:p>
        </p:txBody>
      </p:sp>
      <p:sp>
        <p:nvSpPr>
          <p:cNvPr id="4" name="Slide Number Placeholder 3"/>
          <p:cNvSpPr>
            <a:spLocks noGrp="1"/>
          </p:cNvSpPr>
          <p:nvPr>
            <p:ph type="sldNum" sz="quarter" idx="10"/>
          </p:nvPr>
        </p:nvSpPr>
        <p:spPr/>
        <p:txBody>
          <a:bodyPr/>
          <a:lstStyle/>
          <a:p>
            <a:fld id="{9D1BBD79-A804-45E9-B8E3-9A16A3218D6A}" type="slidenum">
              <a:rPr lang="en-GB" smtClean="0"/>
              <a:t>25</a:t>
            </a:fld>
            <a:endParaRPr lang="en-GB"/>
          </a:p>
        </p:txBody>
      </p:sp>
    </p:spTree>
    <p:extLst>
      <p:ext uri="{BB962C8B-B14F-4D97-AF65-F5344CB8AC3E}">
        <p14:creationId xmlns:p14="http://schemas.microsoft.com/office/powerpoint/2010/main" val="6907443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Teacher’s Note</a:t>
            </a:r>
            <a:endParaRPr lang="en-GB" b="0" i="0" dirty="0" smtClean="0"/>
          </a:p>
          <a:p>
            <a:r>
              <a:rPr lang="en-GB" b="0" i="0" dirty="0" smtClean="0"/>
              <a:t>The image on the left shows an unfolded </a:t>
            </a:r>
            <a:r>
              <a:rPr lang="en-GB" b="0" i="0" dirty="0" err="1" smtClean="0"/>
              <a:t>omikuji</a:t>
            </a:r>
            <a:r>
              <a:rPr lang="en-GB" b="0" i="0" dirty="0" smtClean="0"/>
              <a:t>. When folded,</a:t>
            </a:r>
            <a:r>
              <a:rPr lang="en-GB" b="0" i="0" baseline="0" dirty="0" smtClean="0"/>
              <a:t> it forms a thin strip with the word ‘</a:t>
            </a:r>
            <a:r>
              <a:rPr lang="en-GB" b="0" i="0" baseline="0" dirty="0" err="1" smtClean="0"/>
              <a:t>omikuji</a:t>
            </a:r>
            <a:r>
              <a:rPr lang="en-GB" b="0" i="0" baseline="0" dirty="0" smtClean="0"/>
              <a:t>’ written vertically. </a:t>
            </a:r>
          </a:p>
          <a:p>
            <a:r>
              <a:rPr lang="en-GB" b="0" i="0" baseline="0" dirty="0" smtClean="0"/>
              <a:t>The text includes both a general fortune and the more specific fortunes related to different topics – as labelled. </a:t>
            </a:r>
          </a:p>
          <a:p>
            <a:pPr marL="0" marR="0" indent="0" algn="l" defTabSz="914400" rtl="0" eaLnBrk="1" fontAlgn="auto" latinLnBrk="0" hangingPunct="1">
              <a:lnSpc>
                <a:spcPct val="100000"/>
              </a:lnSpc>
              <a:spcBef>
                <a:spcPts val="0"/>
              </a:spcBef>
              <a:spcAft>
                <a:spcPts val="0"/>
              </a:spcAft>
              <a:buClrTx/>
              <a:buSzTx/>
              <a:buFontTx/>
              <a:buNone/>
              <a:tabLst/>
              <a:defRPr/>
            </a:pPr>
            <a:r>
              <a:rPr lang="en-GB" b="0" i="0" baseline="0" dirty="0" smtClean="0"/>
              <a:t>There are many several different options ranging from very lucky, to slightly lucky, lucky in future and no luck. </a:t>
            </a:r>
          </a:p>
          <a:p>
            <a:pPr marL="0" marR="0" indent="0" algn="l" defTabSz="914400" rtl="0" eaLnBrk="1" fontAlgn="auto" latinLnBrk="0" hangingPunct="1">
              <a:lnSpc>
                <a:spcPct val="100000"/>
              </a:lnSpc>
              <a:spcBef>
                <a:spcPts val="0"/>
              </a:spcBef>
              <a:spcAft>
                <a:spcPts val="0"/>
              </a:spcAft>
              <a:buClrTx/>
              <a:buSzTx/>
              <a:buFontTx/>
              <a:buNone/>
              <a:tabLst/>
              <a:defRPr/>
            </a:pPr>
            <a:r>
              <a:rPr lang="en-GB" b="0" i="0" baseline="0" dirty="0" smtClean="0"/>
              <a:t>If visitors receive a fortune that is not lucky, like this one, people may tie them up to leave them behind.</a:t>
            </a:r>
            <a:endParaRPr lang="en-GB" dirty="0" smtClean="0"/>
          </a:p>
        </p:txBody>
      </p:sp>
      <p:sp>
        <p:nvSpPr>
          <p:cNvPr id="4" name="Slide Number Placeholder 3"/>
          <p:cNvSpPr>
            <a:spLocks noGrp="1"/>
          </p:cNvSpPr>
          <p:nvPr>
            <p:ph type="sldNum" sz="quarter" idx="10"/>
          </p:nvPr>
        </p:nvSpPr>
        <p:spPr/>
        <p:txBody>
          <a:bodyPr/>
          <a:lstStyle/>
          <a:p>
            <a:fld id="{9D1BBD79-A804-45E9-B8E3-9A16A3218D6A}" type="slidenum">
              <a:rPr lang="en-GB" smtClean="0"/>
              <a:t>26</a:t>
            </a:fld>
            <a:endParaRPr lang="en-GB"/>
          </a:p>
        </p:txBody>
      </p:sp>
    </p:spTree>
    <p:extLst>
      <p:ext uri="{BB962C8B-B14F-4D97-AF65-F5344CB8AC3E}">
        <p14:creationId xmlns:p14="http://schemas.microsoft.com/office/powerpoint/2010/main" val="6907443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Teacher’s Note</a:t>
            </a:r>
          </a:p>
          <a:p>
            <a:r>
              <a:rPr lang="en-GB" b="0" baseline="0" dirty="0" smtClean="0"/>
              <a:t>Visitors to Japan will often go to popular or famous shrines and temples, so the largest ones </a:t>
            </a:r>
            <a:r>
              <a:rPr lang="en-GB" dirty="0" smtClean="0"/>
              <a:t>sell </a:t>
            </a:r>
            <a:r>
              <a:rPr lang="en-GB" dirty="0" err="1" smtClean="0"/>
              <a:t>omikuji</a:t>
            </a:r>
            <a:r>
              <a:rPr lang="en-GB" baseline="0" dirty="0" smtClean="0"/>
              <a:t> in English or other languages to cater for non-Japanese visitors too.  </a:t>
            </a:r>
          </a:p>
          <a:p>
            <a:endParaRPr lang="en-GB" dirty="0"/>
          </a:p>
        </p:txBody>
      </p:sp>
      <p:sp>
        <p:nvSpPr>
          <p:cNvPr id="4" name="Slide Number Placeholder 3"/>
          <p:cNvSpPr>
            <a:spLocks noGrp="1"/>
          </p:cNvSpPr>
          <p:nvPr>
            <p:ph type="sldNum" sz="quarter" idx="10"/>
          </p:nvPr>
        </p:nvSpPr>
        <p:spPr/>
        <p:txBody>
          <a:bodyPr/>
          <a:lstStyle/>
          <a:p>
            <a:fld id="{9D1BBD79-A804-45E9-B8E3-9A16A3218D6A}" type="slidenum">
              <a:rPr lang="en-GB" smtClean="0"/>
              <a:t>27</a:t>
            </a:fld>
            <a:endParaRPr lang="en-GB"/>
          </a:p>
        </p:txBody>
      </p:sp>
    </p:spTree>
    <p:extLst>
      <p:ext uri="{BB962C8B-B14F-4D97-AF65-F5344CB8AC3E}">
        <p14:creationId xmlns:p14="http://schemas.microsoft.com/office/powerpoint/2010/main" val="6907443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smtClean="0"/>
              <a:t>Teacher’s Note</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Not all fortunes are lucky.</a:t>
            </a:r>
            <a:r>
              <a:rPr lang="en-GB" baseline="0" dirty="0" smtClean="0"/>
              <a:t> </a:t>
            </a:r>
            <a:r>
              <a:rPr lang="en-GB" b="0" i="0" baseline="0" dirty="0" smtClean="0"/>
              <a:t>There are many several different options ranging from very lucky, to slightly lucky, lucky in future and no luck. </a:t>
            </a:r>
          </a:p>
          <a:p>
            <a:r>
              <a:rPr lang="en-GB" b="0" i="0" baseline="0" dirty="0" smtClean="0"/>
              <a:t>If visitors receive a fortune that is not lucky, like this one, people may tie them up to leave them behind.</a:t>
            </a: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Image</a:t>
            </a:r>
            <a:r>
              <a:rPr lang="en-GB" baseline="0" dirty="0" smtClean="0"/>
              <a:t> in the public domain: </a:t>
            </a:r>
            <a:r>
              <a:rPr lang="en-GB" dirty="0" smtClean="0"/>
              <a:t>https://commons.wikimedia.org/wiki/File:Kyou.jpg</a:t>
            </a:r>
          </a:p>
          <a:p>
            <a:r>
              <a:rPr lang="en-GB" dirty="0" smtClean="0"/>
              <a:t> </a:t>
            </a:r>
            <a:endParaRPr lang="en-GB" dirty="0"/>
          </a:p>
        </p:txBody>
      </p:sp>
      <p:sp>
        <p:nvSpPr>
          <p:cNvPr id="4" name="Slide Number Placeholder 3"/>
          <p:cNvSpPr>
            <a:spLocks noGrp="1"/>
          </p:cNvSpPr>
          <p:nvPr>
            <p:ph type="sldNum" sz="quarter" idx="10"/>
          </p:nvPr>
        </p:nvSpPr>
        <p:spPr/>
        <p:txBody>
          <a:bodyPr/>
          <a:lstStyle/>
          <a:p>
            <a:fld id="{9D1BBD79-A804-45E9-B8E3-9A16A3218D6A}" type="slidenum">
              <a:rPr lang="en-GB" smtClean="0"/>
              <a:t>28</a:t>
            </a:fld>
            <a:endParaRPr lang="en-GB"/>
          </a:p>
        </p:txBody>
      </p:sp>
    </p:spTree>
    <p:extLst>
      <p:ext uri="{BB962C8B-B14F-4D97-AF65-F5344CB8AC3E}">
        <p14:creationId xmlns:p14="http://schemas.microsoft.com/office/powerpoint/2010/main" val="6907443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D1BBD79-A804-45E9-B8E3-9A16A3218D6A}" type="slidenum">
              <a:rPr lang="en-GB" smtClean="0"/>
              <a:t>29</a:t>
            </a:fld>
            <a:endParaRPr lang="en-GB"/>
          </a:p>
        </p:txBody>
      </p:sp>
    </p:spTree>
    <p:extLst>
      <p:ext uri="{BB962C8B-B14F-4D97-AF65-F5344CB8AC3E}">
        <p14:creationId xmlns:p14="http://schemas.microsoft.com/office/powerpoint/2010/main" val="3879934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Teacher’s Notes</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Check understanding of ‘elements of nature’  - tell students it includes </a:t>
            </a:r>
            <a:r>
              <a:rPr lang="en-US" baseline="0" dirty="0" smtClean="0"/>
              <a:t>animals, plants and natural phenomena such as the wind.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latin typeface="Kozuka Gothic Pro R" pitchFamily="34" charset="-128"/>
                <a:ea typeface="Kozuka Gothic Pro R" pitchFamily="34" charset="-128"/>
              </a:rPr>
              <a:t>There are Shinto myths which describe how Japan and things such as mountains and rivers were created.</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You might want to tell students that there are said to be 8 million kami. Natural objects such as mountains or trees can be kami, but there can be kami of certain areas too (many small towns or villages have their own kami which is worshipped at the local shrine).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There are also very famous kami such as the Sun Goddess, Amaterasu.  </a:t>
            </a:r>
          </a:p>
        </p:txBody>
      </p:sp>
      <p:sp>
        <p:nvSpPr>
          <p:cNvPr id="4" name="Slide Number Placeholder 3"/>
          <p:cNvSpPr>
            <a:spLocks noGrp="1"/>
          </p:cNvSpPr>
          <p:nvPr>
            <p:ph type="sldNum" sz="quarter" idx="10"/>
          </p:nvPr>
        </p:nvSpPr>
        <p:spPr/>
        <p:txBody>
          <a:bodyPr/>
          <a:lstStyle/>
          <a:p>
            <a:fld id="{9D1BBD79-A804-45E9-B8E3-9A16A3218D6A}" type="slidenum">
              <a:rPr lang="en-GB" smtClean="0"/>
              <a:t>3</a:t>
            </a:fld>
            <a:endParaRPr lang="en-GB"/>
          </a:p>
        </p:txBody>
      </p:sp>
    </p:spTree>
    <p:extLst>
      <p:ext uri="{BB962C8B-B14F-4D97-AF65-F5344CB8AC3E}">
        <p14:creationId xmlns:p14="http://schemas.microsoft.com/office/powerpoint/2010/main" val="24672881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Teacher’s Notes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Buddhism spread from India to China, and then was officially introduced to Japan by Korean officials in the 6</a:t>
            </a:r>
            <a:r>
              <a:rPr lang="en-US" baseline="30000" dirty="0" smtClean="0"/>
              <a:t>th</a:t>
            </a:r>
            <a:r>
              <a:rPr lang="en-US" baseline="0" dirty="0" smtClean="0"/>
              <a:t> Century. </a:t>
            </a:r>
          </a:p>
        </p:txBody>
      </p:sp>
      <p:sp>
        <p:nvSpPr>
          <p:cNvPr id="4" name="Slide Number Placeholder 3"/>
          <p:cNvSpPr>
            <a:spLocks noGrp="1"/>
          </p:cNvSpPr>
          <p:nvPr>
            <p:ph type="sldNum" sz="quarter" idx="10"/>
          </p:nvPr>
        </p:nvSpPr>
        <p:spPr/>
        <p:txBody>
          <a:bodyPr/>
          <a:lstStyle/>
          <a:p>
            <a:fld id="{9D1BBD79-A804-45E9-B8E3-9A16A3218D6A}" type="slidenum">
              <a:rPr lang="en-GB" smtClean="0"/>
              <a:t>4</a:t>
            </a:fld>
            <a:endParaRPr lang="en-GB"/>
          </a:p>
        </p:txBody>
      </p:sp>
    </p:spTree>
    <p:extLst>
      <p:ext uri="{BB962C8B-B14F-4D97-AF65-F5344CB8AC3E}">
        <p14:creationId xmlns:p14="http://schemas.microsoft.com/office/powerpoint/2010/main" val="24672881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Teacher’s Note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If the hyperlinks don’t work, copy and paste the following into your browser to view the video: https://www.youtube.com/watch?v=VZZhjbGPjRA</a:t>
            </a:r>
          </a:p>
        </p:txBody>
      </p:sp>
      <p:sp>
        <p:nvSpPr>
          <p:cNvPr id="4" name="Slide Number Placeholder 3"/>
          <p:cNvSpPr>
            <a:spLocks noGrp="1"/>
          </p:cNvSpPr>
          <p:nvPr>
            <p:ph type="sldNum" sz="quarter" idx="10"/>
          </p:nvPr>
        </p:nvSpPr>
        <p:spPr/>
        <p:txBody>
          <a:bodyPr/>
          <a:lstStyle/>
          <a:p>
            <a:fld id="{9D1BBD79-A804-45E9-B8E3-9A16A3218D6A}" type="slidenum">
              <a:rPr lang="en-GB" smtClean="0"/>
              <a:t>5</a:t>
            </a:fld>
            <a:endParaRPr lang="en-GB"/>
          </a:p>
        </p:txBody>
      </p:sp>
    </p:spTree>
    <p:extLst>
      <p:ext uri="{BB962C8B-B14F-4D97-AF65-F5344CB8AC3E}">
        <p14:creationId xmlns:p14="http://schemas.microsoft.com/office/powerpoint/2010/main" val="24672881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Ask</a:t>
            </a:r>
            <a:r>
              <a:rPr lang="en-GB" b="1" baseline="0" dirty="0" smtClean="0"/>
              <a:t> </a:t>
            </a:r>
            <a:r>
              <a:rPr lang="en-GB" b="1" dirty="0" smtClean="0"/>
              <a:t>students</a:t>
            </a:r>
          </a:p>
          <a:p>
            <a:pPr marL="0" marR="0" indent="0" algn="l" defTabSz="914400" rtl="0" eaLnBrk="1" fontAlgn="auto" latinLnBrk="0" hangingPunct="1">
              <a:lnSpc>
                <a:spcPct val="100000"/>
              </a:lnSpc>
              <a:spcBef>
                <a:spcPts val="0"/>
              </a:spcBef>
              <a:spcAft>
                <a:spcPts val="0"/>
              </a:spcAft>
              <a:buClrTx/>
              <a:buSzTx/>
              <a:buFontTx/>
              <a:buNone/>
              <a:tabLst/>
              <a:defRPr/>
            </a:pPr>
            <a:r>
              <a:rPr lang="en-GB" b="0" dirty="0" smtClean="0"/>
              <a:t>What is this? Can you remember the Japanese name?</a:t>
            </a:r>
            <a:r>
              <a:rPr lang="en-GB" b="0" baseline="0" dirty="0" smtClean="0"/>
              <a:t> </a:t>
            </a:r>
            <a:r>
              <a:rPr lang="en-GB" b="0" dirty="0" smtClean="0"/>
              <a:t>Where can you</a:t>
            </a:r>
            <a:r>
              <a:rPr lang="en-GB" b="0" baseline="0" dirty="0" smtClean="0"/>
              <a:t> see it?</a:t>
            </a:r>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smtClean="0"/>
              <a:t>Answer: </a:t>
            </a:r>
            <a:r>
              <a:rPr lang="en-GB" b="0" baseline="0" dirty="0" smtClean="0"/>
              <a:t>Torii, entrance gates found at a shrine (</a:t>
            </a:r>
            <a:r>
              <a:rPr lang="en-GB" b="0" baseline="0" dirty="0" err="1" smtClean="0"/>
              <a:t>jinja</a:t>
            </a:r>
            <a:r>
              <a:rPr lang="en-GB" b="0" baseline="0" dirty="0" smtClean="0"/>
              <a:t>)</a:t>
            </a:r>
          </a:p>
          <a:p>
            <a:endParaRPr lang="en-GB" b="1" dirty="0"/>
          </a:p>
        </p:txBody>
      </p:sp>
      <p:sp>
        <p:nvSpPr>
          <p:cNvPr id="4" name="Slide Number Placeholder 3"/>
          <p:cNvSpPr>
            <a:spLocks noGrp="1"/>
          </p:cNvSpPr>
          <p:nvPr>
            <p:ph type="sldNum" sz="quarter" idx="10"/>
          </p:nvPr>
        </p:nvSpPr>
        <p:spPr/>
        <p:txBody>
          <a:bodyPr/>
          <a:lstStyle/>
          <a:p>
            <a:fld id="{9D1BBD79-A804-45E9-B8E3-9A16A3218D6A}" type="slidenum">
              <a:rPr lang="en-GB" smtClean="0"/>
              <a:t>6</a:t>
            </a:fld>
            <a:endParaRPr lang="en-GB"/>
          </a:p>
        </p:txBody>
      </p:sp>
    </p:spTree>
    <p:extLst>
      <p:ext uri="{BB962C8B-B14F-4D97-AF65-F5344CB8AC3E}">
        <p14:creationId xmlns:p14="http://schemas.microsoft.com/office/powerpoint/2010/main" val="6907443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Ask</a:t>
            </a:r>
            <a:r>
              <a:rPr lang="en-GB" b="1" baseline="0" dirty="0" smtClean="0"/>
              <a:t> </a:t>
            </a:r>
            <a:r>
              <a:rPr lang="en-GB" b="1" dirty="0" smtClean="0"/>
              <a:t>students</a:t>
            </a:r>
          </a:p>
          <a:p>
            <a:pPr marL="0" marR="0" indent="0" algn="l" defTabSz="914400" rtl="0" eaLnBrk="1" fontAlgn="auto" latinLnBrk="0" hangingPunct="1">
              <a:lnSpc>
                <a:spcPct val="100000"/>
              </a:lnSpc>
              <a:spcBef>
                <a:spcPts val="0"/>
              </a:spcBef>
              <a:spcAft>
                <a:spcPts val="0"/>
              </a:spcAft>
              <a:buClrTx/>
              <a:buSzTx/>
              <a:buFontTx/>
              <a:buNone/>
              <a:tabLst/>
              <a:defRPr/>
            </a:pPr>
            <a:r>
              <a:rPr lang="en-GB" b="0" dirty="0" smtClean="0"/>
              <a:t>What is</a:t>
            </a:r>
            <a:r>
              <a:rPr lang="en-GB" b="0" baseline="0" dirty="0" smtClean="0"/>
              <a:t> this</a:t>
            </a:r>
            <a:r>
              <a:rPr lang="en-GB" b="0" dirty="0" smtClean="0"/>
              <a:t>? Can you remember the Japanese name?</a:t>
            </a:r>
            <a:r>
              <a:rPr lang="en-GB" b="0" baseline="0" dirty="0" smtClean="0"/>
              <a:t> </a:t>
            </a:r>
            <a:r>
              <a:rPr lang="en-GB" b="0" dirty="0" smtClean="0"/>
              <a:t>Where can you</a:t>
            </a:r>
            <a:r>
              <a:rPr lang="en-GB" b="0" baseline="0" dirty="0" smtClean="0"/>
              <a:t> see it?</a:t>
            </a:r>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smtClean="0"/>
              <a:t>Answer: </a:t>
            </a:r>
            <a:r>
              <a:rPr lang="en-GB" b="0" baseline="0" dirty="0" err="1" smtClean="0"/>
              <a:t>Sanmon</a:t>
            </a:r>
            <a:r>
              <a:rPr lang="en-GB" b="0" baseline="0" dirty="0" smtClean="0"/>
              <a:t>, entrance to a temple (</a:t>
            </a:r>
            <a:r>
              <a:rPr lang="en-GB" b="0" baseline="0" dirty="0" err="1" smtClean="0"/>
              <a:t>otera</a:t>
            </a:r>
            <a:r>
              <a:rPr lang="en-GB" b="0" baseline="0" dirty="0" smtClean="0"/>
              <a:t>)</a:t>
            </a:r>
            <a:endParaRPr lang="en-GB" b="1" dirty="0"/>
          </a:p>
        </p:txBody>
      </p:sp>
      <p:sp>
        <p:nvSpPr>
          <p:cNvPr id="4" name="Slide Number Placeholder 3"/>
          <p:cNvSpPr>
            <a:spLocks noGrp="1"/>
          </p:cNvSpPr>
          <p:nvPr>
            <p:ph type="sldNum" sz="quarter" idx="10"/>
          </p:nvPr>
        </p:nvSpPr>
        <p:spPr/>
        <p:txBody>
          <a:bodyPr/>
          <a:lstStyle/>
          <a:p>
            <a:fld id="{9D1BBD79-A804-45E9-B8E3-9A16A3218D6A}" type="slidenum">
              <a:rPr lang="en-GB" smtClean="0"/>
              <a:t>7</a:t>
            </a:fld>
            <a:endParaRPr lang="en-GB"/>
          </a:p>
        </p:txBody>
      </p:sp>
    </p:spTree>
    <p:extLst>
      <p:ext uri="{BB962C8B-B14F-4D97-AF65-F5344CB8AC3E}">
        <p14:creationId xmlns:p14="http://schemas.microsoft.com/office/powerpoint/2010/main" val="6907443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b="0" i="0" kern="1200" dirty="0" smtClean="0">
                <a:solidFill>
                  <a:schemeClr val="tx1"/>
                </a:solidFill>
                <a:effectLst/>
                <a:latin typeface="+mn-lt"/>
                <a:ea typeface="+mn-ea"/>
                <a:cs typeface="+mn-cs"/>
                <a:hlinkClick r:id="rId3"/>
              </a:rPr>
              <a:t>注連縄 ・ </a:t>
            </a:r>
            <a:r>
              <a:rPr lang="en-GB" sz="1200" b="0" i="0" kern="1200" dirty="0" err="1" smtClean="0">
                <a:solidFill>
                  <a:schemeClr val="tx1"/>
                </a:solidFill>
                <a:effectLst/>
                <a:latin typeface="+mn-lt"/>
                <a:ea typeface="+mn-ea"/>
                <a:cs typeface="+mn-cs"/>
                <a:hlinkClick r:id="rId3"/>
              </a:rPr>
              <a:t>Shimenawa</a:t>
            </a:r>
            <a:r>
              <a:rPr lang="en-GB" sz="1200" b="0" i="0" kern="1200" dirty="0" smtClean="0">
                <a:solidFill>
                  <a:schemeClr val="tx1"/>
                </a:solidFill>
                <a:effectLst/>
                <a:latin typeface="+mn-lt"/>
                <a:ea typeface="+mn-ea"/>
                <a:cs typeface="+mn-cs"/>
              </a:rPr>
              <a:t>" by </a:t>
            </a:r>
            <a:r>
              <a:rPr lang="en-GB" sz="1200" b="0" i="0" kern="1200" dirty="0" smtClean="0">
                <a:solidFill>
                  <a:schemeClr val="tx1"/>
                </a:solidFill>
                <a:effectLst/>
                <a:latin typeface="+mn-lt"/>
                <a:ea typeface="+mn-ea"/>
                <a:cs typeface="+mn-cs"/>
                <a:hlinkClick r:id="rId4"/>
              </a:rPr>
              <a:t>Paul Davidson</a:t>
            </a:r>
            <a:r>
              <a:rPr lang="en-GB" sz="1200" b="0" i="0" kern="1200" dirty="0" smtClean="0">
                <a:solidFill>
                  <a:schemeClr val="tx1"/>
                </a:solidFill>
                <a:effectLst/>
                <a:latin typeface="+mn-lt"/>
                <a:ea typeface="+mn-ea"/>
                <a:cs typeface="+mn-cs"/>
              </a:rPr>
              <a:t> is marked with </a:t>
            </a:r>
            <a:r>
              <a:rPr lang="en-GB" sz="1200" b="0" i="0" kern="1200" cap="all" dirty="0" smtClean="0">
                <a:solidFill>
                  <a:schemeClr val="tx1"/>
                </a:solidFill>
                <a:effectLst/>
                <a:latin typeface="+mn-lt"/>
                <a:ea typeface="+mn-ea"/>
                <a:cs typeface="+mn-cs"/>
                <a:hlinkClick r:id="rId5"/>
              </a:rPr>
              <a:t>CC BY 2.0</a:t>
            </a:r>
            <a:r>
              <a:rPr lang="en-GB" sz="1200" b="0" i="0" kern="1200" dirty="0" smtClean="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9D1BBD79-A804-45E9-B8E3-9A16A3218D6A}" type="slidenum">
              <a:rPr lang="en-GB" smtClean="0"/>
              <a:t>8</a:t>
            </a:fld>
            <a:endParaRPr lang="en-GB"/>
          </a:p>
        </p:txBody>
      </p:sp>
    </p:spTree>
    <p:extLst>
      <p:ext uri="{BB962C8B-B14F-4D97-AF65-F5344CB8AC3E}">
        <p14:creationId xmlns:p14="http://schemas.microsoft.com/office/powerpoint/2010/main" val="6907443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D1BBD79-A804-45E9-B8E3-9A16A3218D6A}" type="slidenum">
              <a:rPr lang="en-GB" smtClean="0"/>
              <a:t>9</a:t>
            </a:fld>
            <a:endParaRPr lang="en-GB"/>
          </a:p>
        </p:txBody>
      </p:sp>
    </p:spTree>
    <p:extLst>
      <p:ext uri="{BB962C8B-B14F-4D97-AF65-F5344CB8AC3E}">
        <p14:creationId xmlns:p14="http://schemas.microsoft.com/office/powerpoint/2010/main" val="6907443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CC44820C-79D5-4E04-95E4-0C5C2674FEA8}" type="datetime1">
              <a:rPr lang="en-GB" smtClean="0"/>
              <a:t>27/05/2022</a:t>
            </a:fld>
            <a:endParaRPr lang="en-GB"/>
          </a:p>
        </p:txBody>
      </p:sp>
      <p:sp>
        <p:nvSpPr>
          <p:cNvPr id="5" name="Footer Placeholder 4"/>
          <p:cNvSpPr>
            <a:spLocks noGrp="1"/>
          </p:cNvSpPr>
          <p:nvPr>
            <p:ph type="ftr" sz="quarter" idx="11"/>
          </p:nvPr>
        </p:nvSpPr>
        <p:spPr/>
        <p:txBody>
          <a:bodyPr/>
          <a:lstStyle/>
          <a:p>
            <a:r>
              <a:rPr lang="en-GB"/>
              <a:t>©Author in collaboration with The Japan Society</a:t>
            </a:r>
          </a:p>
        </p:txBody>
      </p:sp>
      <p:sp>
        <p:nvSpPr>
          <p:cNvPr id="6" name="Slide Number Placeholder 5"/>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31069002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2DDD8B7-C1D7-4743-9470-4BD7F91F588B}" type="datetime1">
              <a:rPr lang="en-GB" smtClean="0"/>
              <a:t>27/05/2022</a:t>
            </a:fld>
            <a:endParaRPr lang="en-GB"/>
          </a:p>
        </p:txBody>
      </p:sp>
      <p:sp>
        <p:nvSpPr>
          <p:cNvPr id="5" name="Footer Placeholder 4"/>
          <p:cNvSpPr>
            <a:spLocks noGrp="1"/>
          </p:cNvSpPr>
          <p:nvPr>
            <p:ph type="ftr" sz="quarter" idx="11"/>
          </p:nvPr>
        </p:nvSpPr>
        <p:spPr/>
        <p:txBody>
          <a:bodyPr/>
          <a:lstStyle/>
          <a:p>
            <a:r>
              <a:rPr lang="en-GB"/>
              <a:t>©Author in collaboration with The Japan Society</a:t>
            </a:r>
          </a:p>
        </p:txBody>
      </p:sp>
      <p:sp>
        <p:nvSpPr>
          <p:cNvPr id="6" name="Slide Number Placeholder 5"/>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18977151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4DC479E-654D-4746-B582-36E39430CA9D}" type="datetime1">
              <a:rPr lang="en-GB" smtClean="0"/>
              <a:t>27/05/2022</a:t>
            </a:fld>
            <a:endParaRPr lang="en-GB"/>
          </a:p>
        </p:txBody>
      </p:sp>
      <p:sp>
        <p:nvSpPr>
          <p:cNvPr id="5" name="Footer Placeholder 4"/>
          <p:cNvSpPr>
            <a:spLocks noGrp="1"/>
          </p:cNvSpPr>
          <p:nvPr>
            <p:ph type="ftr" sz="quarter" idx="11"/>
          </p:nvPr>
        </p:nvSpPr>
        <p:spPr/>
        <p:txBody>
          <a:bodyPr/>
          <a:lstStyle/>
          <a:p>
            <a:r>
              <a:rPr lang="en-GB"/>
              <a:t>©Author in collaboration with The Japan Society</a:t>
            </a:r>
          </a:p>
        </p:txBody>
      </p:sp>
      <p:sp>
        <p:nvSpPr>
          <p:cNvPr id="6" name="Slide Number Placeholder 5"/>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2625688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E127622-BD42-47F9-9CA6-FD693E360096}" type="datetime1">
              <a:rPr lang="en-GB" smtClean="0"/>
              <a:t>27/05/2022</a:t>
            </a:fld>
            <a:endParaRPr lang="en-GB"/>
          </a:p>
        </p:txBody>
      </p:sp>
      <p:sp>
        <p:nvSpPr>
          <p:cNvPr id="5" name="Footer Placeholder 4"/>
          <p:cNvSpPr>
            <a:spLocks noGrp="1"/>
          </p:cNvSpPr>
          <p:nvPr>
            <p:ph type="ftr" sz="quarter" idx="11"/>
          </p:nvPr>
        </p:nvSpPr>
        <p:spPr/>
        <p:txBody>
          <a:bodyPr/>
          <a:lstStyle/>
          <a:p>
            <a:r>
              <a:rPr lang="en-GB"/>
              <a:t>©Author in collaboration with The Japan Society</a:t>
            </a:r>
          </a:p>
        </p:txBody>
      </p:sp>
      <p:sp>
        <p:nvSpPr>
          <p:cNvPr id="6" name="Slide Number Placeholder 5"/>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3181620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9A4E555-65CA-4646-9EFA-61B0A07002AF}" type="datetime1">
              <a:rPr lang="en-GB" smtClean="0"/>
              <a:t>27/05/2022</a:t>
            </a:fld>
            <a:endParaRPr lang="en-GB"/>
          </a:p>
        </p:txBody>
      </p:sp>
      <p:sp>
        <p:nvSpPr>
          <p:cNvPr id="5" name="Footer Placeholder 4"/>
          <p:cNvSpPr>
            <a:spLocks noGrp="1"/>
          </p:cNvSpPr>
          <p:nvPr>
            <p:ph type="ftr" sz="quarter" idx="11"/>
          </p:nvPr>
        </p:nvSpPr>
        <p:spPr/>
        <p:txBody>
          <a:bodyPr/>
          <a:lstStyle/>
          <a:p>
            <a:r>
              <a:rPr lang="en-GB"/>
              <a:t>©Author in collaboration with The Japan Society</a:t>
            </a:r>
          </a:p>
        </p:txBody>
      </p:sp>
      <p:sp>
        <p:nvSpPr>
          <p:cNvPr id="6" name="Slide Number Placeholder 5"/>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9311704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FA76EB5-D9DC-43EC-B43F-F99BFB57390C}" type="datetime1">
              <a:rPr lang="en-GB" smtClean="0"/>
              <a:t>27/05/2022</a:t>
            </a:fld>
            <a:endParaRPr lang="en-GB"/>
          </a:p>
        </p:txBody>
      </p:sp>
      <p:sp>
        <p:nvSpPr>
          <p:cNvPr id="6" name="Footer Placeholder 5"/>
          <p:cNvSpPr>
            <a:spLocks noGrp="1"/>
          </p:cNvSpPr>
          <p:nvPr>
            <p:ph type="ftr" sz="quarter" idx="11"/>
          </p:nvPr>
        </p:nvSpPr>
        <p:spPr/>
        <p:txBody>
          <a:bodyPr/>
          <a:lstStyle/>
          <a:p>
            <a:r>
              <a:rPr lang="en-GB"/>
              <a:t>©Author in collaboration with The Japan Society</a:t>
            </a:r>
          </a:p>
        </p:txBody>
      </p:sp>
      <p:sp>
        <p:nvSpPr>
          <p:cNvPr id="7" name="Slide Number Placeholder 6"/>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3586432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AA043A44-13BB-4959-BC55-580CB0D98D73}" type="datetime1">
              <a:rPr lang="en-GB" smtClean="0"/>
              <a:t>27/05/2022</a:t>
            </a:fld>
            <a:endParaRPr lang="en-GB"/>
          </a:p>
        </p:txBody>
      </p:sp>
      <p:sp>
        <p:nvSpPr>
          <p:cNvPr id="8" name="Footer Placeholder 7"/>
          <p:cNvSpPr>
            <a:spLocks noGrp="1"/>
          </p:cNvSpPr>
          <p:nvPr>
            <p:ph type="ftr" sz="quarter" idx="11"/>
          </p:nvPr>
        </p:nvSpPr>
        <p:spPr/>
        <p:txBody>
          <a:bodyPr/>
          <a:lstStyle/>
          <a:p>
            <a:r>
              <a:rPr lang="en-GB"/>
              <a:t>©Author in collaboration with The Japan Society</a:t>
            </a:r>
          </a:p>
        </p:txBody>
      </p:sp>
      <p:sp>
        <p:nvSpPr>
          <p:cNvPr id="9" name="Slide Number Placeholder 8"/>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2799221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407953A-87A9-4662-A26A-87700B819D78}" type="datetime1">
              <a:rPr lang="en-GB" smtClean="0"/>
              <a:t>27/05/2022</a:t>
            </a:fld>
            <a:endParaRPr lang="en-GB"/>
          </a:p>
        </p:txBody>
      </p:sp>
      <p:sp>
        <p:nvSpPr>
          <p:cNvPr id="4" name="Footer Placeholder 3"/>
          <p:cNvSpPr>
            <a:spLocks noGrp="1"/>
          </p:cNvSpPr>
          <p:nvPr>
            <p:ph type="ftr" sz="quarter" idx="11"/>
          </p:nvPr>
        </p:nvSpPr>
        <p:spPr/>
        <p:txBody>
          <a:bodyPr/>
          <a:lstStyle/>
          <a:p>
            <a:r>
              <a:rPr lang="en-GB"/>
              <a:t>©Author in collaboration with The Japan Society</a:t>
            </a:r>
          </a:p>
        </p:txBody>
      </p:sp>
      <p:sp>
        <p:nvSpPr>
          <p:cNvPr id="5" name="Slide Number Placeholder 4"/>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349879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D0B6E6-2075-4206-9DB9-C66C1CEE853F}" type="datetime1">
              <a:rPr lang="en-GB" smtClean="0"/>
              <a:t>27/05/2022</a:t>
            </a:fld>
            <a:endParaRPr lang="en-GB"/>
          </a:p>
        </p:txBody>
      </p:sp>
      <p:sp>
        <p:nvSpPr>
          <p:cNvPr id="3" name="Footer Placeholder 2"/>
          <p:cNvSpPr>
            <a:spLocks noGrp="1"/>
          </p:cNvSpPr>
          <p:nvPr>
            <p:ph type="ftr" sz="quarter" idx="11"/>
          </p:nvPr>
        </p:nvSpPr>
        <p:spPr/>
        <p:txBody>
          <a:bodyPr/>
          <a:lstStyle/>
          <a:p>
            <a:r>
              <a:rPr lang="en-GB"/>
              <a:t>©Author in collaboration with The Japan Society</a:t>
            </a:r>
          </a:p>
        </p:txBody>
      </p:sp>
      <p:sp>
        <p:nvSpPr>
          <p:cNvPr id="4" name="Slide Number Placeholder 3"/>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4057284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41F4AD8-CFF9-46C3-903E-9E7C140D6E90}" type="datetime1">
              <a:rPr lang="en-GB" smtClean="0"/>
              <a:t>27/05/2022</a:t>
            </a:fld>
            <a:endParaRPr lang="en-GB"/>
          </a:p>
        </p:txBody>
      </p:sp>
      <p:sp>
        <p:nvSpPr>
          <p:cNvPr id="6" name="Footer Placeholder 5"/>
          <p:cNvSpPr>
            <a:spLocks noGrp="1"/>
          </p:cNvSpPr>
          <p:nvPr>
            <p:ph type="ftr" sz="quarter" idx="11"/>
          </p:nvPr>
        </p:nvSpPr>
        <p:spPr/>
        <p:txBody>
          <a:bodyPr/>
          <a:lstStyle/>
          <a:p>
            <a:r>
              <a:rPr lang="en-GB"/>
              <a:t>©Author in collaboration with The Japan Society</a:t>
            </a:r>
          </a:p>
        </p:txBody>
      </p:sp>
      <p:sp>
        <p:nvSpPr>
          <p:cNvPr id="7" name="Slide Number Placeholder 6"/>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2462756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DC50BFC-D795-464A-B662-F2841F9B2316}" type="datetime1">
              <a:rPr lang="en-GB" smtClean="0"/>
              <a:t>27/05/2022</a:t>
            </a:fld>
            <a:endParaRPr lang="en-GB"/>
          </a:p>
        </p:txBody>
      </p:sp>
      <p:sp>
        <p:nvSpPr>
          <p:cNvPr id="6" name="Footer Placeholder 5"/>
          <p:cNvSpPr>
            <a:spLocks noGrp="1"/>
          </p:cNvSpPr>
          <p:nvPr>
            <p:ph type="ftr" sz="quarter" idx="11"/>
          </p:nvPr>
        </p:nvSpPr>
        <p:spPr/>
        <p:txBody>
          <a:bodyPr/>
          <a:lstStyle/>
          <a:p>
            <a:r>
              <a:rPr lang="en-GB"/>
              <a:t>©Author in collaboration with The Japan Society</a:t>
            </a:r>
          </a:p>
        </p:txBody>
      </p:sp>
      <p:sp>
        <p:nvSpPr>
          <p:cNvPr id="7" name="Slide Number Placeholder 6"/>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27970443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55C668-4A9E-489F-A366-D484D38103FB}" type="datetime1">
              <a:rPr lang="en-GB" smtClean="0"/>
              <a:t>27/05/2022</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©Author in collaboration with The Japan Society</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27D4DA-CA93-4100-9923-91CA0C97AC6D}" type="slidenum">
              <a:rPr lang="en-GB" smtClean="0"/>
              <a:t>‹#›</a:t>
            </a:fld>
            <a:endParaRPr lang="en-GB"/>
          </a:p>
        </p:txBody>
      </p:sp>
    </p:spTree>
    <p:extLst>
      <p:ext uri="{BB962C8B-B14F-4D97-AF65-F5344CB8AC3E}">
        <p14:creationId xmlns:p14="http://schemas.microsoft.com/office/powerpoint/2010/main" val="33351668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hyperlink" Target="https://creativecommons.org/licenses/by-sa/4.0/deed.en"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3.jpg"/><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9.jpe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hyperlink" Target="https://creativecommons.org/licenses/by-sa/2.0/?ref=openverse" TargetMode="External"/><Relationship Id="rId5" Type="http://schemas.openxmlformats.org/officeDocument/2006/relationships/hyperlink" Target="https://www.flickr.com/photos/27412901@N04" TargetMode="External"/><Relationship Id="rId4" Type="http://schemas.openxmlformats.org/officeDocument/2006/relationships/hyperlink" Target="https://www.flickr.com/photos/27412901@N04/8561007894"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2.jpe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4.jpg"/><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hyperlink" Target="https://commons.wikimedia.org/wiki/File:Japanese_shrine_Bell01.jpg" TargetMode="External"/><Relationship Id="rId7"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hyperlink" Target="http://creativecommons.org/licenses/by-sa/3.0/" TargetMode="External"/><Relationship Id="rId4" Type="http://schemas.openxmlformats.org/officeDocument/2006/relationships/hyperlink" Target="https://commons.wikimedia.org/wiki/User:Miya"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hyperlink" Target="https://creativecommons.org/licenses/by-nc/2.0/?ref=openverse" TargetMode="External"/><Relationship Id="rId5" Type="http://schemas.openxmlformats.org/officeDocument/2006/relationships/hyperlink" Target="https://www.flickr.com/photos/64015205@N00" TargetMode="External"/><Relationship Id="rId4" Type="http://schemas.openxmlformats.org/officeDocument/2006/relationships/hyperlink" Target="https://www.flickr.com/photos/64015205@N00/84987815"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32.jpg"/><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3" Type="http://schemas.openxmlformats.org/officeDocument/2006/relationships/hyperlink" Target="https://www.flickr.com/photos/48575489@N00/3176121383"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36.jpg"/><Relationship Id="rId5" Type="http://schemas.openxmlformats.org/officeDocument/2006/relationships/hyperlink" Target="https://creativecommons.org/licenses/by-nd-nc/2.0/jp/?ref=openverse" TargetMode="External"/><Relationship Id="rId4" Type="http://schemas.openxmlformats.org/officeDocument/2006/relationships/hyperlink" Target="https://www.flickr.com/photos/48575489@N00"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flickr.com/photos/aschaf/3801698174/" TargetMode="External"/><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hyperlink" Target="https://www.flickr.com/people/49021451@N00"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42.jp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hyperlink" Target="https://www.youtube.com/watch?v=VZZhjbGPjRA"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1.jp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hyperlink" Target="https://www.flickr.com/photos/74399113@N07/29785684243" TargetMode="External"/><Relationship Id="rId7"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hyperlink" Target="https://creativecommons.org/licenses/by-nc/2.0/?ref=openverse" TargetMode="External"/><Relationship Id="rId4" Type="http://schemas.openxmlformats.org/officeDocument/2006/relationships/hyperlink" Target="https://www.flickr.com/photos/74399113@N07"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4824" r="1221"/>
          <a:stretch/>
        </p:blipFill>
        <p:spPr>
          <a:xfrm>
            <a:off x="-1" y="0"/>
            <a:ext cx="9128187" cy="64770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15225" y="345745"/>
            <a:ext cx="1233488" cy="1233488"/>
          </a:xfrm>
          <a:prstGeom prst="rect">
            <a:avLst/>
          </a:prstGeom>
        </p:spPr>
      </p:pic>
      <p:sp>
        <p:nvSpPr>
          <p:cNvPr id="6" name="Slide Number Placeholder 5"/>
          <p:cNvSpPr>
            <a:spLocks noGrp="1"/>
          </p:cNvSpPr>
          <p:nvPr>
            <p:ph type="sldNum" sz="quarter" idx="12"/>
          </p:nvPr>
        </p:nvSpPr>
        <p:spPr/>
        <p:txBody>
          <a:bodyPr/>
          <a:lstStyle/>
          <a:p>
            <a:fld id="{7627D4DA-CA93-4100-9923-91CA0C97AC6D}" type="slidenum">
              <a:rPr lang="en-GB" smtClean="0"/>
              <a:t>1</a:t>
            </a:fld>
            <a:endParaRPr lang="en-GB"/>
          </a:p>
        </p:txBody>
      </p:sp>
      <p:sp>
        <p:nvSpPr>
          <p:cNvPr id="9" name="Rectangle 8"/>
          <p:cNvSpPr/>
          <p:nvPr/>
        </p:nvSpPr>
        <p:spPr>
          <a:xfrm>
            <a:off x="0" y="6368782"/>
            <a:ext cx="9144000" cy="489218"/>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8" name="Footer Placeholder 7"/>
          <p:cNvSpPr>
            <a:spLocks noGrp="1"/>
          </p:cNvSpPr>
          <p:nvPr>
            <p:ph type="ftr" sz="quarter" idx="11"/>
          </p:nvPr>
        </p:nvSpPr>
        <p:spPr>
          <a:xfrm>
            <a:off x="0" y="6356350"/>
            <a:ext cx="9143999" cy="365125"/>
          </a:xfrm>
        </p:spPr>
        <p:txBody>
          <a:bodyPr/>
          <a:lstStyle/>
          <a:p>
            <a:r>
              <a:rPr lang="en-US" dirty="0" smtClean="0">
                <a:solidFill>
                  <a:schemeClr val="bg1">
                    <a:lumMod val="95000"/>
                  </a:schemeClr>
                </a:solidFill>
              </a:rPr>
              <a:t>Image by </a:t>
            </a:r>
            <a:r>
              <a:rPr lang="en-US" dirty="0" err="1" smtClean="0">
                <a:solidFill>
                  <a:schemeClr val="bg1">
                    <a:lumMod val="95000"/>
                  </a:schemeClr>
                </a:solidFill>
              </a:rPr>
              <a:t>Timo</a:t>
            </a:r>
            <a:r>
              <a:rPr lang="en-US" dirty="0" smtClean="0">
                <a:solidFill>
                  <a:schemeClr val="bg1">
                    <a:lumMod val="95000"/>
                  </a:schemeClr>
                </a:solidFill>
              </a:rPr>
              <a:t> </a:t>
            </a:r>
            <a:r>
              <a:rPr lang="en-US" dirty="0" err="1" smtClean="0">
                <a:solidFill>
                  <a:schemeClr val="bg1">
                    <a:lumMod val="95000"/>
                  </a:schemeClr>
                </a:solidFill>
              </a:rPr>
              <a:t>Volv</a:t>
            </a:r>
            <a:r>
              <a:rPr lang="en-US" dirty="0" smtClean="0">
                <a:solidFill>
                  <a:schemeClr val="bg1">
                    <a:lumMod val="95000"/>
                  </a:schemeClr>
                </a:solidFill>
              </a:rPr>
              <a:t> via </a:t>
            </a:r>
            <a:r>
              <a:rPr lang="en-US" dirty="0" err="1" smtClean="0">
                <a:solidFill>
                  <a:schemeClr val="bg1">
                    <a:lumMod val="95000"/>
                  </a:schemeClr>
                </a:solidFill>
              </a:rPr>
              <a:t>Unsplash</a:t>
            </a:r>
            <a:endParaRPr lang="en-GB" dirty="0">
              <a:solidFill>
                <a:schemeClr val="bg1">
                  <a:lumMod val="95000"/>
                </a:schemeClr>
              </a:solidFill>
            </a:endParaRPr>
          </a:p>
        </p:txBody>
      </p:sp>
      <p:sp>
        <p:nvSpPr>
          <p:cNvPr id="2" name="Rectangle 1"/>
          <p:cNvSpPr/>
          <p:nvPr/>
        </p:nvSpPr>
        <p:spPr>
          <a:xfrm>
            <a:off x="755576" y="1547588"/>
            <a:ext cx="7848872" cy="461665"/>
          </a:xfrm>
          <a:prstGeom prst="rect">
            <a:avLst/>
          </a:prstGeom>
        </p:spPr>
        <p:txBody>
          <a:bodyPr wrap="square">
            <a:spAutoFit/>
          </a:bodyPr>
          <a:lstStyle/>
          <a:p>
            <a:pPr marL="285750" lvl="0" indent="-285750">
              <a:buFont typeface="Arial" panose="020B0604020202020204" pitchFamily="34" charset="0"/>
              <a:buChar char="•"/>
            </a:pPr>
            <a:endParaRPr lang="en-GB" sz="2400" dirty="0"/>
          </a:p>
        </p:txBody>
      </p:sp>
      <p:sp>
        <p:nvSpPr>
          <p:cNvPr id="14" name="TextBox 13"/>
          <p:cNvSpPr txBox="1"/>
          <p:nvPr/>
        </p:nvSpPr>
        <p:spPr>
          <a:xfrm>
            <a:off x="5164007" y="4662062"/>
            <a:ext cx="3594978" cy="1446550"/>
          </a:xfrm>
          <a:prstGeom prst="rect">
            <a:avLst/>
          </a:prstGeom>
          <a:solidFill>
            <a:schemeClr val="bg1"/>
          </a:solidFill>
          <a:ln w="38100">
            <a:solidFill>
              <a:schemeClr val="tx1"/>
            </a:solidFill>
          </a:ln>
        </p:spPr>
        <p:txBody>
          <a:bodyPr wrap="square" rtlCol="0">
            <a:spAutoFit/>
          </a:bodyPr>
          <a:lstStyle/>
          <a:p>
            <a:pPr algn="ctr"/>
            <a:r>
              <a:rPr lang="en-GB" sz="4400" b="1" dirty="0" smtClean="0">
                <a:solidFill>
                  <a:srgbClr val="FF0000"/>
                </a:solidFill>
                <a:latin typeface="Kristen ITC" panose="03050502040202030202" pitchFamily="66" charset="0"/>
                <a:ea typeface="Kozuka Gothic Pro B" pitchFamily="34" charset="-128"/>
              </a:rPr>
              <a:t>Religion in Japan</a:t>
            </a:r>
            <a:endParaRPr lang="en-GB" sz="4400" b="1" dirty="0">
              <a:solidFill>
                <a:srgbClr val="FF0000"/>
              </a:solidFill>
              <a:latin typeface="Kristen ITC" panose="03050502040202030202" pitchFamily="66" charset="0"/>
              <a:ea typeface="Kozuka Gothic Pro B" pitchFamily="34" charset="-128"/>
            </a:endParaRPr>
          </a:p>
        </p:txBody>
      </p:sp>
    </p:spTree>
    <p:extLst>
      <p:ext uri="{BB962C8B-B14F-4D97-AF65-F5344CB8AC3E}">
        <p14:creationId xmlns:p14="http://schemas.microsoft.com/office/powerpoint/2010/main" val="989975250"/>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627D4DA-CA93-4100-9923-91CA0C97AC6D}" type="slidenum">
              <a:rPr lang="en-GB" smtClean="0"/>
              <a:t>10</a:t>
            </a:fld>
            <a:endParaRPr lang="en-GB"/>
          </a:p>
        </p:txBody>
      </p:sp>
      <p:sp>
        <p:nvSpPr>
          <p:cNvPr id="7" name="Rectangle 6"/>
          <p:cNvSpPr/>
          <p:nvPr/>
        </p:nvSpPr>
        <p:spPr>
          <a:xfrm>
            <a:off x="0" y="6381328"/>
            <a:ext cx="9144000" cy="476672"/>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Footer Placeholder 5"/>
          <p:cNvSpPr>
            <a:spLocks noGrp="1"/>
          </p:cNvSpPr>
          <p:nvPr>
            <p:ph type="ftr" sz="quarter" idx="11"/>
          </p:nvPr>
        </p:nvSpPr>
        <p:spPr>
          <a:xfrm>
            <a:off x="2768" y="6356350"/>
            <a:ext cx="9033728" cy="365125"/>
          </a:xfrm>
        </p:spPr>
        <p:txBody>
          <a:bodyPr/>
          <a:lstStyle/>
          <a:p>
            <a:endParaRPr lang="en-GB" dirty="0" smtClean="0">
              <a:solidFill>
                <a:schemeClr val="bg1"/>
              </a:solidFill>
            </a:endParaRPr>
          </a:p>
          <a:p>
            <a:r>
              <a:rPr lang="en-GB" dirty="0" smtClean="0">
                <a:solidFill>
                  <a:schemeClr val="bg1"/>
                </a:solidFill>
              </a:rPr>
              <a:t>©</a:t>
            </a:r>
            <a:r>
              <a:rPr lang="en-GB" dirty="0" err="1" smtClean="0">
                <a:solidFill>
                  <a:schemeClr val="bg1"/>
                </a:solidFill>
              </a:rPr>
              <a:t>Izumo</a:t>
            </a:r>
            <a:r>
              <a:rPr lang="en-GB" dirty="0" smtClean="0">
                <a:solidFill>
                  <a:schemeClr val="bg1"/>
                </a:solidFill>
              </a:rPr>
              <a:t> Taisha 4 by </a:t>
            </a:r>
            <a:r>
              <a:rPr lang="en-GB" dirty="0" err="1" smtClean="0">
                <a:solidFill>
                  <a:schemeClr val="bg1"/>
                </a:solidFill>
              </a:rPr>
              <a:t>Motokoka</a:t>
            </a:r>
            <a:r>
              <a:rPr lang="en-GB" dirty="0" smtClean="0">
                <a:solidFill>
                  <a:schemeClr val="bg1"/>
                </a:solidFill>
              </a:rPr>
              <a:t> is </a:t>
            </a:r>
            <a:r>
              <a:rPr lang="en-GB" dirty="0" err="1" smtClean="0">
                <a:solidFill>
                  <a:schemeClr val="bg1"/>
                </a:solidFill>
              </a:rPr>
              <a:t>liscenced</a:t>
            </a:r>
            <a:r>
              <a:rPr lang="en-GB" dirty="0" smtClean="0">
                <a:solidFill>
                  <a:schemeClr val="bg1"/>
                </a:solidFill>
              </a:rPr>
              <a:t> under </a:t>
            </a:r>
            <a:r>
              <a:rPr lang="en-GB" dirty="0">
                <a:hlinkClick r:id="rId3"/>
              </a:rPr>
              <a:t>CC BY-SA 4.0</a:t>
            </a:r>
            <a:endParaRPr lang="en-GB" dirty="0"/>
          </a:p>
          <a:p>
            <a:endParaRPr lang="en-GB" dirty="0">
              <a:solidFill>
                <a:schemeClr val="bg1"/>
              </a:solidFill>
            </a:endParaRPr>
          </a:p>
        </p:txBody>
      </p:sp>
      <p:pic>
        <p:nvPicPr>
          <p:cNvPr id="8" name="Picture 7"/>
          <p:cNvPicPr/>
          <p:nvPr/>
        </p:nvPicPr>
        <p:blipFill>
          <a:blip r:embed="rId4" cstate="print">
            <a:extLst>
              <a:ext uri="{28A0092B-C50C-407E-A947-70E740481C1C}">
                <a14:useLocalDpi xmlns:a14="http://schemas.microsoft.com/office/drawing/2010/main" val="0"/>
              </a:ext>
            </a:extLst>
          </a:blip>
          <a:stretch>
            <a:fillRect/>
          </a:stretch>
        </p:blipFill>
        <p:spPr>
          <a:xfrm>
            <a:off x="7852824" y="404664"/>
            <a:ext cx="850900" cy="850900"/>
          </a:xfrm>
          <a:prstGeom prst="rect">
            <a:avLst/>
          </a:prstGeom>
        </p:spPr>
      </p:pic>
      <p:sp>
        <p:nvSpPr>
          <p:cNvPr id="10" name="TextBox 9"/>
          <p:cNvSpPr txBox="1"/>
          <p:nvPr/>
        </p:nvSpPr>
        <p:spPr>
          <a:xfrm>
            <a:off x="4211960" y="1844824"/>
            <a:ext cx="2232248" cy="369332"/>
          </a:xfrm>
          <a:prstGeom prst="rect">
            <a:avLst/>
          </a:prstGeom>
          <a:noFill/>
        </p:spPr>
        <p:txBody>
          <a:bodyPr wrap="square" rtlCol="0">
            <a:spAutoFit/>
          </a:bodyPr>
          <a:lstStyle/>
          <a:p>
            <a:r>
              <a:rPr lang="en-GB" dirty="0" smtClean="0"/>
              <a:t> </a:t>
            </a:r>
            <a:endParaRPr lang="en-GB" dirty="0"/>
          </a:p>
        </p:txBody>
      </p:sp>
      <p:sp>
        <p:nvSpPr>
          <p:cNvPr id="12" name="TextBox 11"/>
          <p:cNvSpPr txBox="1"/>
          <p:nvPr/>
        </p:nvSpPr>
        <p:spPr>
          <a:xfrm>
            <a:off x="395536" y="404664"/>
            <a:ext cx="6588221" cy="830997"/>
          </a:xfrm>
          <a:prstGeom prst="rect">
            <a:avLst/>
          </a:prstGeom>
          <a:noFill/>
        </p:spPr>
        <p:txBody>
          <a:bodyPr wrap="square" rtlCol="0">
            <a:spAutoFit/>
          </a:bodyPr>
          <a:lstStyle/>
          <a:p>
            <a:r>
              <a:rPr lang="en-GB" sz="4800" b="1" dirty="0" smtClean="0">
                <a:solidFill>
                  <a:srgbClr val="FF0000"/>
                </a:solidFill>
                <a:latin typeface="Kristen ITC" panose="03050502040202030202" pitchFamily="66" charset="0"/>
                <a:ea typeface="Kozuka Gothic Pro B" pitchFamily="34" charset="-128"/>
              </a:rPr>
              <a:t>Famous shrines…</a:t>
            </a:r>
            <a:endParaRPr lang="en-GB" sz="4800" b="1" dirty="0">
              <a:solidFill>
                <a:srgbClr val="FF0000"/>
              </a:solidFill>
              <a:latin typeface="Kristen ITC" panose="03050502040202030202" pitchFamily="66" charset="0"/>
              <a:ea typeface="Kozuka Gothic Pro B" pitchFamily="34" charset="-128"/>
            </a:endParaRPr>
          </a:p>
        </p:txBody>
      </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b="10676"/>
          <a:stretch/>
        </p:blipFill>
        <p:spPr>
          <a:xfrm>
            <a:off x="1087566" y="1340768"/>
            <a:ext cx="7221263" cy="4837732"/>
          </a:xfrm>
          <a:prstGeom prst="rect">
            <a:avLst/>
          </a:prstGeom>
        </p:spPr>
      </p:pic>
    </p:spTree>
    <p:extLst>
      <p:ext uri="{BB962C8B-B14F-4D97-AF65-F5344CB8AC3E}">
        <p14:creationId xmlns:p14="http://schemas.microsoft.com/office/powerpoint/2010/main" val="2543639657"/>
      </p:ext>
    </p:extLst>
  </p:cSld>
  <p:clrMapOvr>
    <a:masterClrMapping/>
  </p:clrMapOvr>
  <p:transition spd="slow" advClick="0" advTm="20000">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627D4DA-CA93-4100-9923-91CA0C97AC6D}" type="slidenum">
              <a:rPr lang="en-GB" smtClean="0"/>
              <a:t>11</a:t>
            </a:fld>
            <a:endParaRPr lang="en-GB"/>
          </a:p>
        </p:txBody>
      </p:sp>
      <p:sp>
        <p:nvSpPr>
          <p:cNvPr id="7" name="Rectangle 6"/>
          <p:cNvSpPr/>
          <p:nvPr/>
        </p:nvSpPr>
        <p:spPr>
          <a:xfrm>
            <a:off x="0" y="6381328"/>
            <a:ext cx="9144000" cy="476672"/>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Footer Placeholder 5"/>
          <p:cNvSpPr>
            <a:spLocks noGrp="1"/>
          </p:cNvSpPr>
          <p:nvPr>
            <p:ph type="ftr" sz="quarter" idx="11"/>
          </p:nvPr>
        </p:nvSpPr>
        <p:spPr>
          <a:xfrm>
            <a:off x="2768" y="6356350"/>
            <a:ext cx="9033728" cy="365125"/>
          </a:xfrm>
        </p:spPr>
        <p:txBody>
          <a:bodyPr/>
          <a:lstStyle/>
          <a:p>
            <a:r>
              <a:rPr lang="en-GB" dirty="0" smtClean="0">
                <a:solidFill>
                  <a:schemeClr val="bg1"/>
                </a:solidFill>
              </a:rPr>
              <a:t>See notes for image sources</a:t>
            </a:r>
            <a:endParaRPr lang="en-GB" dirty="0">
              <a:solidFill>
                <a:schemeClr val="bg1"/>
              </a:solidFill>
            </a:endParaRPr>
          </a:p>
        </p:txBody>
      </p:sp>
      <p:pic>
        <p:nvPicPr>
          <p:cNvPr id="8" name="Picture 7"/>
          <p:cNvPicPr/>
          <p:nvPr/>
        </p:nvPicPr>
        <p:blipFill>
          <a:blip r:embed="rId3" cstate="print">
            <a:extLst>
              <a:ext uri="{28A0092B-C50C-407E-A947-70E740481C1C}">
                <a14:useLocalDpi xmlns:a14="http://schemas.microsoft.com/office/drawing/2010/main" val="0"/>
              </a:ext>
            </a:extLst>
          </a:blip>
          <a:stretch>
            <a:fillRect/>
          </a:stretch>
        </p:blipFill>
        <p:spPr>
          <a:xfrm>
            <a:off x="7852824" y="404664"/>
            <a:ext cx="850900" cy="850900"/>
          </a:xfrm>
          <a:prstGeom prst="rect">
            <a:avLst/>
          </a:prstGeom>
        </p:spPr>
      </p:pic>
      <p:sp>
        <p:nvSpPr>
          <p:cNvPr id="10" name="TextBox 9"/>
          <p:cNvSpPr txBox="1"/>
          <p:nvPr/>
        </p:nvSpPr>
        <p:spPr>
          <a:xfrm>
            <a:off x="4211960" y="1844824"/>
            <a:ext cx="2232248" cy="369332"/>
          </a:xfrm>
          <a:prstGeom prst="rect">
            <a:avLst/>
          </a:prstGeom>
          <a:noFill/>
        </p:spPr>
        <p:txBody>
          <a:bodyPr wrap="square" rtlCol="0">
            <a:spAutoFit/>
          </a:bodyPr>
          <a:lstStyle/>
          <a:p>
            <a:r>
              <a:rPr lang="en-GB" dirty="0" smtClean="0"/>
              <a:t> </a:t>
            </a:r>
            <a:endParaRPr lang="en-GB" dirty="0"/>
          </a:p>
        </p:txBody>
      </p:sp>
      <p:sp>
        <p:nvSpPr>
          <p:cNvPr id="12" name="TextBox 11"/>
          <p:cNvSpPr txBox="1"/>
          <p:nvPr/>
        </p:nvSpPr>
        <p:spPr>
          <a:xfrm>
            <a:off x="395536" y="404664"/>
            <a:ext cx="6588221" cy="830997"/>
          </a:xfrm>
          <a:prstGeom prst="rect">
            <a:avLst/>
          </a:prstGeom>
          <a:noFill/>
        </p:spPr>
        <p:txBody>
          <a:bodyPr wrap="square" rtlCol="0">
            <a:spAutoFit/>
          </a:bodyPr>
          <a:lstStyle/>
          <a:p>
            <a:r>
              <a:rPr lang="en-GB" sz="4800" b="1" dirty="0" smtClean="0">
                <a:solidFill>
                  <a:srgbClr val="FF0000"/>
                </a:solidFill>
                <a:latin typeface="Kristen ITC" panose="03050502040202030202" pitchFamily="66" charset="0"/>
                <a:ea typeface="Kozuka Gothic Pro B" pitchFamily="34" charset="-128"/>
              </a:rPr>
              <a:t>Famous shrines…</a:t>
            </a:r>
            <a:endParaRPr lang="en-GB" sz="4800" b="1" dirty="0">
              <a:solidFill>
                <a:srgbClr val="FF0000"/>
              </a:solidFill>
              <a:latin typeface="Kristen ITC" panose="03050502040202030202" pitchFamily="66" charset="0"/>
              <a:ea typeface="Kozuka Gothic Pro B" pitchFamily="34" charset="-128"/>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1477" y="1386132"/>
            <a:ext cx="7164488" cy="4775956"/>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9592" y="1339685"/>
            <a:ext cx="7675628" cy="5000508"/>
          </a:xfrm>
          <a:prstGeom prst="rect">
            <a:avLst/>
          </a:prstGeom>
        </p:spPr>
      </p:pic>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l="44222" t="4242" r="16008" b="7856"/>
          <a:stretch/>
        </p:blipFill>
        <p:spPr>
          <a:xfrm>
            <a:off x="2916701" y="1339685"/>
            <a:ext cx="3310597" cy="4846445"/>
          </a:xfrm>
          <a:prstGeom prst="rect">
            <a:avLst/>
          </a:prstGeom>
        </p:spPr>
      </p:pic>
    </p:spTree>
    <p:extLst>
      <p:ext uri="{BB962C8B-B14F-4D97-AF65-F5344CB8AC3E}">
        <p14:creationId xmlns:p14="http://schemas.microsoft.com/office/powerpoint/2010/main" val="3710791395"/>
      </p:ext>
    </p:extLst>
  </p:cSld>
  <p:clrMapOvr>
    <a:masterClrMapping/>
  </p:clrMapOvr>
  <p:transition spd="slow" advClick="0" advTm="20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13"/>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l="5971" r="3624"/>
          <a:stretch/>
        </p:blipFill>
        <p:spPr>
          <a:xfrm>
            <a:off x="4493674" y="3087917"/>
            <a:ext cx="4650326" cy="3280608"/>
          </a:xfrm>
          <a:prstGeom prst="rect">
            <a:avLst/>
          </a:prstGeom>
        </p:spPr>
      </p:pic>
      <p:pic>
        <p:nvPicPr>
          <p:cNvPr id="18" name="Picture 17"/>
          <p:cNvPicPr>
            <a:picLocks noChangeAspect="1"/>
          </p:cNvPicPr>
          <p:nvPr/>
        </p:nvPicPr>
        <p:blipFill rotWithShape="1">
          <a:blip r:embed="rId4" cstate="print">
            <a:extLst>
              <a:ext uri="{28A0092B-C50C-407E-A947-70E740481C1C}">
                <a14:useLocalDpi xmlns:a14="http://schemas.microsoft.com/office/drawing/2010/main" val="0"/>
              </a:ext>
            </a:extLst>
          </a:blip>
          <a:srcRect l="4217" t="4430" r="6473" b="10359"/>
          <a:stretch/>
        </p:blipFill>
        <p:spPr>
          <a:xfrm>
            <a:off x="4499992" y="1"/>
            <a:ext cx="4644007" cy="3190664"/>
          </a:xfrm>
          <a:prstGeom prst="rect">
            <a:avLst/>
          </a:prstGeom>
        </p:spPr>
      </p:pic>
      <p:sp>
        <p:nvSpPr>
          <p:cNvPr id="3" name="Slide Number Placeholder 2"/>
          <p:cNvSpPr>
            <a:spLocks noGrp="1"/>
          </p:cNvSpPr>
          <p:nvPr>
            <p:ph type="sldNum" sz="quarter" idx="12"/>
          </p:nvPr>
        </p:nvSpPr>
        <p:spPr/>
        <p:txBody>
          <a:bodyPr/>
          <a:lstStyle/>
          <a:p>
            <a:fld id="{7627D4DA-CA93-4100-9923-91CA0C97AC6D}" type="slidenum">
              <a:rPr lang="en-GB" smtClean="0"/>
              <a:t>12</a:t>
            </a:fld>
            <a:endParaRPr lang="en-GB"/>
          </a:p>
        </p:txBody>
      </p:sp>
      <p:sp>
        <p:nvSpPr>
          <p:cNvPr id="7" name="Rectangle 6"/>
          <p:cNvSpPr/>
          <p:nvPr/>
        </p:nvSpPr>
        <p:spPr>
          <a:xfrm>
            <a:off x="0" y="6381328"/>
            <a:ext cx="9144000" cy="476672"/>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Footer Placeholder 5"/>
          <p:cNvSpPr>
            <a:spLocks noGrp="1"/>
          </p:cNvSpPr>
          <p:nvPr>
            <p:ph type="ftr" sz="quarter" idx="11"/>
          </p:nvPr>
        </p:nvSpPr>
        <p:spPr>
          <a:xfrm>
            <a:off x="1" y="6437101"/>
            <a:ext cx="9033728" cy="365125"/>
          </a:xfrm>
        </p:spPr>
        <p:txBody>
          <a:bodyPr/>
          <a:lstStyle/>
          <a:p>
            <a:r>
              <a:rPr lang="en-GB" dirty="0" smtClean="0">
                <a:solidFill>
                  <a:schemeClr val="bg1"/>
                </a:solidFill>
              </a:rPr>
              <a:t>See notes for image sources</a:t>
            </a:r>
            <a:endParaRPr lang="en-GB" dirty="0">
              <a:solidFill>
                <a:schemeClr val="bg1"/>
              </a:solidFill>
            </a:endParaRPr>
          </a:p>
        </p:txBody>
      </p:sp>
      <p:cxnSp>
        <p:nvCxnSpPr>
          <p:cNvPr id="12" name="Straight Connector 11"/>
          <p:cNvCxnSpPr/>
          <p:nvPr/>
        </p:nvCxnSpPr>
        <p:spPr>
          <a:xfrm>
            <a:off x="4499992" y="0"/>
            <a:ext cx="0" cy="63813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3190664"/>
            <a:ext cx="9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4636559" y="116632"/>
            <a:ext cx="1857813" cy="461665"/>
          </a:xfrm>
          <a:prstGeom prst="rect">
            <a:avLst/>
          </a:prstGeom>
          <a:solidFill>
            <a:schemeClr val="bg1"/>
          </a:solidFill>
          <a:ln w="19050">
            <a:solidFill>
              <a:schemeClr val="tx1"/>
            </a:solidFill>
          </a:ln>
        </p:spPr>
        <p:txBody>
          <a:bodyPr wrap="square" rtlCol="0">
            <a:spAutoFit/>
          </a:bodyPr>
          <a:lstStyle/>
          <a:p>
            <a:pPr algn="ctr"/>
            <a:r>
              <a:rPr lang="en-GB" sz="2400" dirty="0" err="1" smtClean="0">
                <a:solidFill>
                  <a:srgbClr val="FF0000"/>
                </a:solidFill>
                <a:latin typeface="Kristen ITC" panose="03050502040202030202" pitchFamily="66" charset="0"/>
                <a:ea typeface="Kozuka Gothic Pro B" pitchFamily="34" charset="-128"/>
              </a:rPr>
              <a:t>bonsho</a:t>
            </a:r>
            <a:endParaRPr lang="en-GB" sz="2400" dirty="0">
              <a:solidFill>
                <a:srgbClr val="FF0000"/>
              </a:solidFill>
              <a:latin typeface="Kristen ITC" panose="03050502040202030202" pitchFamily="66" charset="0"/>
              <a:ea typeface="Kozuka Gothic Pro B" pitchFamily="34" charset="-128"/>
            </a:endParaRPr>
          </a:p>
        </p:txBody>
      </p:sp>
      <p:pic>
        <p:nvPicPr>
          <p:cNvPr id="19" name="Picture 18"/>
          <p:cNvPicPr>
            <a:picLocks noChangeAspect="1"/>
          </p:cNvPicPr>
          <p:nvPr/>
        </p:nvPicPr>
        <p:blipFill rotWithShape="1">
          <a:blip r:embed="rId5" cstate="print">
            <a:extLst>
              <a:ext uri="{28A0092B-C50C-407E-A947-70E740481C1C}">
                <a14:useLocalDpi xmlns:a14="http://schemas.microsoft.com/office/drawing/2010/main" val="0"/>
              </a:ext>
            </a:extLst>
          </a:blip>
          <a:srcRect l="7470" r="7470" b="60161"/>
          <a:stretch/>
        </p:blipFill>
        <p:spPr>
          <a:xfrm>
            <a:off x="1" y="3207292"/>
            <a:ext cx="4499992" cy="3161233"/>
          </a:xfrm>
          <a:prstGeom prst="rect">
            <a:avLst/>
          </a:prstGeom>
        </p:spPr>
      </p:pic>
      <p:sp>
        <p:nvSpPr>
          <p:cNvPr id="21" name="TextBox 20"/>
          <p:cNvSpPr txBox="1"/>
          <p:nvPr/>
        </p:nvSpPr>
        <p:spPr>
          <a:xfrm>
            <a:off x="71184" y="3356991"/>
            <a:ext cx="1800200" cy="461665"/>
          </a:xfrm>
          <a:prstGeom prst="rect">
            <a:avLst/>
          </a:prstGeom>
          <a:solidFill>
            <a:schemeClr val="bg1"/>
          </a:solidFill>
          <a:ln w="19050">
            <a:solidFill>
              <a:schemeClr val="tx1"/>
            </a:solidFill>
          </a:ln>
        </p:spPr>
        <p:txBody>
          <a:bodyPr wrap="square" rtlCol="0">
            <a:spAutoFit/>
          </a:bodyPr>
          <a:lstStyle/>
          <a:p>
            <a:pPr algn="ctr"/>
            <a:r>
              <a:rPr lang="en-GB" sz="2400" dirty="0" err="1" smtClean="0">
                <a:solidFill>
                  <a:srgbClr val="FF0000"/>
                </a:solidFill>
                <a:latin typeface="Kristen ITC" panose="03050502040202030202" pitchFamily="66" charset="0"/>
                <a:ea typeface="Kozuka Gothic Pro B" pitchFamily="34" charset="-128"/>
              </a:rPr>
              <a:t>buddha</a:t>
            </a:r>
            <a:endParaRPr lang="en-GB" sz="2400" dirty="0">
              <a:solidFill>
                <a:srgbClr val="FF0000"/>
              </a:solidFill>
              <a:latin typeface="Kristen ITC" panose="03050502040202030202" pitchFamily="66" charset="0"/>
              <a:ea typeface="Kozuka Gothic Pro B" pitchFamily="34" charset="-128"/>
            </a:endParaRPr>
          </a:p>
        </p:txBody>
      </p:sp>
      <p:sp>
        <p:nvSpPr>
          <p:cNvPr id="24" name="TextBox 23"/>
          <p:cNvSpPr txBox="1"/>
          <p:nvPr/>
        </p:nvSpPr>
        <p:spPr>
          <a:xfrm>
            <a:off x="4603650" y="3361975"/>
            <a:ext cx="1800200" cy="461665"/>
          </a:xfrm>
          <a:prstGeom prst="rect">
            <a:avLst/>
          </a:prstGeom>
          <a:solidFill>
            <a:schemeClr val="bg1"/>
          </a:solidFill>
          <a:ln w="19050">
            <a:solidFill>
              <a:schemeClr val="tx1"/>
            </a:solidFill>
          </a:ln>
        </p:spPr>
        <p:txBody>
          <a:bodyPr wrap="square" rtlCol="0">
            <a:spAutoFit/>
          </a:bodyPr>
          <a:lstStyle/>
          <a:p>
            <a:pPr algn="ctr"/>
            <a:r>
              <a:rPr lang="en-GB" sz="2400" dirty="0" smtClean="0">
                <a:solidFill>
                  <a:srgbClr val="FF0000"/>
                </a:solidFill>
                <a:latin typeface="Kristen ITC" panose="03050502040202030202" pitchFamily="66" charset="0"/>
                <a:ea typeface="Kozuka Gothic Pro B" pitchFamily="34" charset="-128"/>
              </a:rPr>
              <a:t>incense</a:t>
            </a:r>
            <a:endParaRPr lang="en-GB" sz="2400" dirty="0">
              <a:solidFill>
                <a:srgbClr val="FF0000"/>
              </a:solidFill>
              <a:latin typeface="Kristen ITC" panose="03050502040202030202" pitchFamily="66" charset="0"/>
              <a:ea typeface="Kozuka Gothic Pro B" pitchFamily="34" charset="-128"/>
            </a:endParaRPr>
          </a:p>
        </p:txBody>
      </p:sp>
      <p:sp>
        <p:nvSpPr>
          <p:cNvPr id="23" name="TextBox 22"/>
          <p:cNvSpPr txBox="1"/>
          <p:nvPr/>
        </p:nvSpPr>
        <p:spPr>
          <a:xfrm>
            <a:off x="323528" y="347463"/>
            <a:ext cx="3600400" cy="1200329"/>
          </a:xfrm>
          <a:prstGeom prst="rect">
            <a:avLst/>
          </a:prstGeom>
          <a:noFill/>
        </p:spPr>
        <p:txBody>
          <a:bodyPr wrap="square" rtlCol="0">
            <a:spAutoFit/>
          </a:bodyPr>
          <a:lstStyle/>
          <a:p>
            <a:r>
              <a:rPr lang="en-GB" sz="3600" dirty="0" smtClean="0">
                <a:latin typeface="Kristen ITC" panose="03050502040202030202" pitchFamily="66" charset="0"/>
              </a:rPr>
              <a:t>Where might you see these? </a:t>
            </a:r>
            <a:endParaRPr lang="en-GB" sz="3600" dirty="0">
              <a:latin typeface="Kristen ITC" panose="03050502040202030202" pitchFamily="66" charset="0"/>
            </a:endParaRPr>
          </a:p>
        </p:txBody>
      </p:sp>
      <p:sp>
        <p:nvSpPr>
          <p:cNvPr id="25" name="TextBox 24"/>
          <p:cNvSpPr txBox="1"/>
          <p:nvPr/>
        </p:nvSpPr>
        <p:spPr>
          <a:xfrm>
            <a:off x="359216" y="1794713"/>
            <a:ext cx="3348688" cy="461665"/>
          </a:xfrm>
          <a:prstGeom prst="rect">
            <a:avLst/>
          </a:prstGeom>
          <a:noFill/>
        </p:spPr>
        <p:txBody>
          <a:bodyPr wrap="square" rtlCol="0">
            <a:spAutoFit/>
          </a:bodyPr>
          <a:lstStyle/>
          <a:p>
            <a:r>
              <a:rPr lang="en-GB" sz="2400" dirty="0" smtClean="0">
                <a:solidFill>
                  <a:srgbClr val="FF0000"/>
                </a:solidFill>
                <a:latin typeface="Kristen ITC" panose="03050502040202030202" pitchFamily="66" charset="0"/>
              </a:rPr>
              <a:t>Answer: At a temple!</a:t>
            </a:r>
            <a:endParaRPr lang="en-GB" sz="2400" dirty="0">
              <a:solidFill>
                <a:srgbClr val="FF0000"/>
              </a:solidFill>
              <a:latin typeface="Kristen ITC" panose="03050502040202030202" pitchFamily="66" charset="0"/>
            </a:endParaRPr>
          </a:p>
        </p:txBody>
      </p:sp>
    </p:spTree>
    <p:extLst>
      <p:ext uri="{BB962C8B-B14F-4D97-AF65-F5344CB8AC3E}">
        <p14:creationId xmlns:p14="http://schemas.microsoft.com/office/powerpoint/2010/main" val="3312464676"/>
      </p:ext>
    </p:extLst>
  </p:cSld>
  <p:clrMapOvr>
    <a:masterClrMapping/>
  </p:clrMapOvr>
  <p:transition spd="slow" advClick="0" advTm="20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4249" r="10749" b="3750"/>
          <a:stretch/>
        </p:blipFill>
        <p:spPr>
          <a:xfrm>
            <a:off x="1069884" y="1412776"/>
            <a:ext cx="6964129" cy="4781148"/>
          </a:xfrm>
          <a:prstGeom prst="rect">
            <a:avLst/>
          </a:prstGeom>
        </p:spPr>
      </p:pic>
      <p:sp>
        <p:nvSpPr>
          <p:cNvPr id="3" name="Slide Number Placeholder 2"/>
          <p:cNvSpPr>
            <a:spLocks noGrp="1"/>
          </p:cNvSpPr>
          <p:nvPr>
            <p:ph type="sldNum" sz="quarter" idx="12"/>
          </p:nvPr>
        </p:nvSpPr>
        <p:spPr/>
        <p:txBody>
          <a:bodyPr/>
          <a:lstStyle/>
          <a:p>
            <a:fld id="{7627D4DA-CA93-4100-9923-91CA0C97AC6D}" type="slidenum">
              <a:rPr lang="en-GB" smtClean="0"/>
              <a:t>13</a:t>
            </a:fld>
            <a:endParaRPr lang="en-GB"/>
          </a:p>
        </p:txBody>
      </p:sp>
      <p:sp>
        <p:nvSpPr>
          <p:cNvPr id="7" name="Rectangle 6"/>
          <p:cNvSpPr/>
          <p:nvPr/>
        </p:nvSpPr>
        <p:spPr>
          <a:xfrm>
            <a:off x="0" y="6381328"/>
            <a:ext cx="9144000" cy="476672"/>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Footer Placeholder 5"/>
          <p:cNvSpPr>
            <a:spLocks noGrp="1"/>
          </p:cNvSpPr>
          <p:nvPr>
            <p:ph type="ftr" sz="quarter" idx="11"/>
          </p:nvPr>
        </p:nvSpPr>
        <p:spPr>
          <a:xfrm>
            <a:off x="2768" y="6356350"/>
            <a:ext cx="9033728" cy="365125"/>
          </a:xfrm>
        </p:spPr>
        <p:txBody>
          <a:bodyPr/>
          <a:lstStyle/>
          <a:p>
            <a:endParaRPr lang="en-GB" dirty="0" smtClean="0">
              <a:solidFill>
                <a:schemeClr val="bg1"/>
              </a:solidFill>
            </a:endParaRPr>
          </a:p>
          <a:p>
            <a:r>
              <a:rPr lang="en-GB" dirty="0" smtClean="0">
                <a:solidFill>
                  <a:schemeClr val="bg1"/>
                </a:solidFill>
              </a:rPr>
              <a:t>©"</a:t>
            </a:r>
            <a:r>
              <a:rPr lang="en-GB" dirty="0">
                <a:solidFill>
                  <a:schemeClr val="bg1"/>
                </a:solidFill>
                <a:hlinkClick r:id="rId4"/>
              </a:rPr>
              <a:t>Japanese monk</a:t>
            </a:r>
            <a:r>
              <a:rPr lang="en-GB" dirty="0">
                <a:solidFill>
                  <a:schemeClr val="bg1"/>
                </a:solidFill>
              </a:rPr>
              <a:t>" by </a:t>
            </a:r>
            <a:r>
              <a:rPr lang="en-GB" dirty="0" err="1">
                <a:solidFill>
                  <a:schemeClr val="bg1"/>
                </a:solidFill>
                <a:hlinkClick r:id="rId5"/>
              </a:rPr>
              <a:t>alf.melin</a:t>
            </a:r>
            <a:r>
              <a:rPr lang="en-GB" dirty="0">
                <a:solidFill>
                  <a:schemeClr val="bg1"/>
                </a:solidFill>
              </a:rPr>
              <a:t>  is </a:t>
            </a:r>
            <a:r>
              <a:rPr lang="en-GB" dirty="0" smtClean="0">
                <a:solidFill>
                  <a:schemeClr val="bg1"/>
                </a:solidFill>
              </a:rPr>
              <a:t>licensed under </a:t>
            </a:r>
            <a:r>
              <a:rPr lang="en-GB" cap="all" dirty="0" smtClean="0">
                <a:solidFill>
                  <a:schemeClr val="bg1"/>
                </a:solidFill>
                <a:hlinkClick r:id="rId6"/>
              </a:rPr>
              <a:t>CC </a:t>
            </a:r>
            <a:r>
              <a:rPr lang="en-GB" cap="all" dirty="0">
                <a:solidFill>
                  <a:schemeClr val="bg1"/>
                </a:solidFill>
                <a:hlinkClick r:id="rId6"/>
              </a:rPr>
              <a:t>BY-SA </a:t>
            </a:r>
            <a:r>
              <a:rPr lang="en-GB" cap="all" dirty="0" smtClean="0">
                <a:solidFill>
                  <a:schemeClr val="bg1"/>
                </a:solidFill>
                <a:hlinkClick r:id="rId6"/>
              </a:rPr>
              <a:t>2.0</a:t>
            </a:r>
            <a:endParaRPr lang="en-GB" dirty="0">
              <a:solidFill>
                <a:schemeClr val="bg1"/>
              </a:solidFill>
            </a:endParaRPr>
          </a:p>
          <a:p>
            <a:endParaRPr lang="en-GB" dirty="0">
              <a:solidFill>
                <a:schemeClr val="bg1"/>
              </a:solidFill>
            </a:endParaRPr>
          </a:p>
        </p:txBody>
      </p:sp>
      <p:pic>
        <p:nvPicPr>
          <p:cNvPr id="8" name="Picture 7"/>
          <p:cNvPicPr/>
          <p:nvPr/>
        </p:nvPicPr>
        <p:blipFill>
          <a:blip r:embed="rId7" cstate="print">
            <a:extLst>
              <a:ext uri="{28A0092B-C50C-407E-A947-70E740481C1C}">
                <a14:useLocalDpi xmlns:a14="http://schemas.microsoft.com/office/drawing/2010/main" val="0"/>
              </a:ext>
            </a:extLst>
          </a:blip>
          <a:stretch>
            <a:fillRect/>
          </a:stretch>
        </p:blipFill>
        <p:spPr>
          <a:xfrm>
            <a:off x="7740352" y="417860"/>
            <a:ext cx="850900" cy="850900"/>
          </a:xfrm>
          <a:prstGeom prst="rect">
            <a:avLst/>
          </a:prstGeom>
        </p:spPr>
      </p:pic>
      <p:sp>
        <p:nvSpPr>
          <p:cNvPr id="10" name="TextBox 9"/>
          <p:cNvSpPr txBox="1"/>
          <p:nvPr/>
        </p:nvSpPr>
        <p:spPr>
          <a:xfrm>
            <a:off x="4211960" y="1844824"/>
            <a:ext cx="2232248" cy="369332"/>
          </a:xfrm>
          <a:prstGeom prst="rect">
            <a:avLst/>
          </a:prstGeom>
          <a:noFill/>
        </p:spPr>
        <p:txBody>
          <a:bodyPr wrap="square" rtlCol="0">
            <a:spAutoFit/>
          </a:bodyPr>
          <a:lstStyle/>
          <a:p>
            <a:r>
              <a:rPr lang="en-GB" dirty="0" smtClean="0"/>
              <a:t> </a:t>
            </a:r>
            <a:endParaRPr lang="en-GB" dirty="0"/>
          </a:p>
        </p:txBody>
      </p:sp>
      <p:sp>
        <p:nvSpPr>
          <p:cNvPr id="12" name="TextBox 11"/>
          <p:cNvSpPr txBox="1"/>
          <p:nvPr/>
        </p:nvSpPr>
        <p:spPr>
          <a:xfrm>
            <a:off x="440922" y="505050"/>
            <a:ext cx="6588221" cy="830997"/>
          </a:xfrm>
          <a:prstGeom prst="rect">
            <a:avLst/>
          </a:prstGeom>
          <a:noFill/>
        </p:spPr>
        <p:txBody>
          <a:bodyPr wrap="square" rtlCol="0">
            <a:spAutoFit/>
          </a:bodyPr>
          <a:lstStyle/>
          <a:p>
            <a:r>
              <a:rPr lang="en-GB" sz="4800" b="1" dirty="0">
                <a:solidFill>
                  <a:srgbClr val="FF0000"/>
                </a:solidFill>
                <a:latin typeface="Kristen ITC" panose="03050502040202030202" pitchFamily="66" charset="0"/>
                <a:ea typeface="Kozuka Gothic Pro B" pitchFamily="34" charset="-128"/>
              </a:rPr>
              <a:t>A</a:t>
            </a:r>
            <a:r>
              <a:rPr lang="en-GB" sz="4800" b="1" dirty="0" smtClean="0">
                <a:solidFill>
                  <a:srgbClr val="FF0000"/>
                </a:solidFill>
                <a:latin typeface="Kristen ITC" panose="03050502040202030202" pitchFamily="66" charset="0"/>
                <a:ea typeface="Kozuka Gothic Pro B" pitchFamily="34" charset="-128"/>
              </a:rPr>
              <a:t>lso at temples…</a:t>
            </a:r>
            <a:endParaRPr lang="en-GB" sz="4800" b="1" dirty="0">
              <a:solidFill>
                <a:srgbClr val="FF0000"/>
              </a:solidFill>
              <a:latin typeface="Kristen ITC" panose="03050502040202030202" pitchFamily="66" charset="0"/>
              <a:ea typeface="Kozuka Gothic Pro B" pitchFamily="34" charset="-128"/>
            </a:endParaRPr>
          </a:p>
        </p:txBody>
      </p:sp>
      <p:sp>
        <p:nvSpPr>
          <p:cNvPr id="14" name="Text Placeholder 2"/>
          <p:cNvSpPr txBox="1">
            <a:spLocks/>
          </p:cNvSpPr>
          <p:nvPr/>
        </p:nvSpPr>
        <p:spPr>
          <a:xfrm>
            <a:off x="6156176" y="5062169"/>
            <a:ext cx="2160240" cy="1131755"/>
          </a:xfrm>
          <a:prstGeom prst="rect">
            <a:avLst/>
          </a:prstGeom>
          <a:solidFill>
            <a:schemeClr val="bg1"/>
          </a:solidFill>
          <a:ln w="28575">
            <a:solidFill>
              <a:schemeClr val="tx1"/>
            </a:solidFill>
          </a:ln>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GB" sz="2800" b="1" dirty="0" smtClean="0">
                <a:solidFill>
                  <a:srgbClr val="FF0000"/>
                </a:solidFill>
                <a:latin typeface="Kristen ITC" panose="03050502040202030202" pitchFamily="66" charset="0"/>
              </a:rPr>
              <a:t>Buddhist Monks</a:t>
            </a:r>
          </a:p>
        </p:txBody>
      </p:sp>
    </p:spTree>
    <p:extLst>
      <p:ext uri="{BB962C8B-B14F-4D97-AF65-F5344CB8AC3E}">
        <p14:creationId xmlns:p14="http://schemas.microsoft.com/office/powerpoint/2010/main" val="3072121619"/>
      </p:ext>
    </p:extLst>
  </p:cSld>
  <p:clrMapOvr>
    <a:masterClrMapping/>
  </p:clrMapOvr>
  <p:transition spd="slow" advClick="0" advTm="20000">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627D4DA-CA93-4100-9923-91CA0C97AC6D}" type="slidenum">
              <a:rPr lang="en-GB" smtClean="0"/>
              <a:t>14</a:t>
            </a:fld>
            <a:endParaRPr lang="en-GB"/>
          </a:p>
        </p:txBody>
      </p:sp>
      <p:sp>
        <p:nvSpPr>
          <p:cNvPr id="7" name="Rectangle 6"/>
          <p:cNvSpPr/>
          <p:nvPr/>
        </p:nvSpPr>
        <p:spPr>
          <a:xfrm>
            <a:off x="0" y="6381328"/>
            <a:ext cx="9144000" cy="476672"/>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Footer Placeholder 5"/>
          <p:cNvSpPr>
            <a:spLocks noGrp="1"/>
          </p:cNvSpPr>
          <p:nvPr>
            <p:ph type="ftr" sz="quarter" idx="11"/>
          </p:nvPr>
        </p:nvSpPr>
        <p:spPr>
          <a:xfrm>
            <a:off x="2768" y="6356350"/>
            <a:ext cx="9033728" cy="365125"/>
          </a:xfrm>
        </p:spPr>
        <p:txBody>
          <a:bodyPr/>
          <a:lstStyle/>
          <a:p>
            <a:r>
              <a:rPr lang="en-GB" dirty="0" smtClean="0">
                <a:solidFill>
                  <a:schemeClr val="bg1"/>
                </a:solidFill>
              </a:rPr>
              <a:t>©The </a:t>
            </a:r>
            <a:r>
              <a:rPr lang="en-GB" dirty="0">
                <a:solidFill>
                  <a:schemeClr val="bg1"/>
                </a:solidFill>
              </a:rPr>
              <a:t>Japan Society</a:t>
            </a:r>
          </a:p>
        </p:txBody>
      </p:sp>
      <p:pic>
        <p:nvPicPr>
          <p:cNvPr id="8" name="Picture 7"/>
          <p:cNvPicPr/>
          <p:nvPr/>
        </p:nvPicPr>
        <p:blipFill>
          <a:blip r:embed="rId3" cstate="print">
            <a:extLst>
              <a:ext uri="{28A0092B-C50C-407E-A947-70E740481C1C}">
                <a14:useLocalDpi xmlns:a14="http://schemas.microsoft.com/office/drawing/2010/main" val="0"/>
              </a:ext>
            </a:extLst>
          </a:blip>
          <a:stretch>
            <a:fillRect/>
          </a:stretch>
        </p:blipFill>
        <p:spPr>
          <a:xfrm>
            <a:off x="7740352" y="404664"/>
            <a:ext cx="850900" cy="850900"/>
          </a:xfrm>
          <a:prstGeom prst="rect">
            <a:avLst/>
          </a:prstGeom>
        </p:spPr>
      </p:pic>
      <p:sp>
        <p:nvSpPr>
          <p:cNvPr id="10" name="TextBox 9"/>
          <p:cNvSpPr txBox="1"/>
          <p:nvPr/>
        </p:nvSpPr>
        <p:spPr>
          <a:xfrm>
            <a:off x="4211960" y="1844824"/>
            <a:ext cx="2232248" cy="369332"/>
          </a:xfrm>
          <a:prstGeom prst="rect">
            <a:avLst/>
          </a:prstGeom>
          <a:noFill/>
        </p:spPr>
        <p:txBody>
          <a:bodyPr wrap="square" rtlCol="0">
            <a:spAutoFit/>
          </a:bodyPr>
          <a:lstStyle/>
          <a:p>
            <a:r>
              <a:rPr lang="en-GB" dirty="0" smtClean="0"/>
              <a:t> </a:t>
            </a:r>
            <a:endParaRPr lang="en-GB" dirty="0"/>
          </a:p>
        </p:txBody>
      </p:sp>
      <p:sp>
        <p:nvSpPr>
          <p:cNvPr id="12" name="TextBox 11"/>
          <p:cNvSpPr txBox="1"/>
          <p:nvPr/>
        </p:nvSpPr>
        <p:spPr>
          <a:xfrm>
            <a:off x="467544" y="568583"/>
            <a:ext cx="6588221" cy="830997"/>
          </a:xfrm>
          <a:prstGeom prst="rect">
            <a:avLst/>
          </a:prstGeom>
          <a:noFill/>
        </p:spPr>
        <p:txBody>
          <a:bodyPr wrap="square" rtlCol="0">
            <a:spAutoFit/>
          </a:bodyPr>
          <a:lstStyle/>
          <a:p>
            <a:r>
              <a:rPr lang="en-GB" sz="4800" b="1" dirty="0">
                <a:solidFill>
                  <a:srgbClr val="FF0000"/>
                </a:solidFill>
                <a:latin typeface="Kristen ITC" panose="03050502040202030202" pitchFamily="66" charset="0"/>
                <a:ea typeface="Kozuka Gothic Pro B" pitchFamily="34" charset="-128"/>
              </a:rPr>
              <a:t>A</a:t>
            </a:r>
            <a:r>
              <a:rPr lang="en-GB" sz="4800" b="1" dirty="0" smtClean="0">
                <a:solidFill>
                  <a:srgbClr val="FF0000"/>
                </a:solidFill>
                <a:latin typeface="Kristen ITC" panose="03050502040202030202" pitchFamily="66" charset="0"/>
                <a:ea typeface="Kozuka Gothic Pro B" pitchFamily="34" charset="-128"/>
              </a:rPr>
              <a:t>lso at temples…</a:t>
            </a:r>
            <a:endParaRPr lang="en-GB" sz="4800" b="1" dirty="0">
              <a:solidFill>
                <a:srgbClr val="FF0000"/>
              </a:solidFill>
              <a:latin typeface="Kristen ITC" panose="03050502040202030202" pitchFamily="66" charset="0"/>
              <a:ea typeface="Kozuka Gothic Pro B" pitchFamily="34" charset="-128"/>
            </a:endParaRP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13589" r="46228" b="32503"/>
          <a:stretch/>
        </p:blipFill>
        <p:spPr>
          <a:xfrm>
            <a:off x="4788024" y="1633199"/>
            <a:ext cx="3975679" cy="4035174"/>
          </a:xfrm>
          <a:prstGeom prst="rect">
            <a:avLst/>
          </a:prstGeom>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l="8566" t="3380" r="25844" b="3363"/>
          <a:stretch/>
        </p:blipFill>
        <p:spPr>
          <a:xfrm>
            <a:off x="218841" y="1637318"/>
            <a:ext cx="4422975" cy="4014028"/>
          </a:xfrm>
          <a:prstGeom prst="rect">
            <a:avLst/>
          </a:prstGeom>
        </p:spPr>
      </p:pic>
      <p:sp>
        <p:nvSpPr>
          <p:cNvPr id="14" name="Text Placeholder 2"/>
          <p:cNvSpPr txBox="1">
            <a:spLocks/>
          </p:cNvSpPr>
          <p:nvPr/>
        </p:nvSpPr>
        <p:spPr>
          <a:xfrm>
            <a:off x="3222356" y="5050329"/>
            <a:ext cx="3011651" cy="1115288"/>
          </a:xfrm>
          <a:prstGeom prst="rect">
            <a:avLst/>
          </a:prstGeom>
          <a:solidFill>
            <a:schemeClr val="bg1"/>
          </a:solidFill>
          <a:ln w="28575">
            <a:solidFill>
              <a:schemeClr val="tx1"/>
            </a:solidFill>
          </a:ln>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GB" sz="2800" b="1" dirty="0" smtClean="0">
                <a:solidFill>
                  <a:srgbClr val="FF0000"/>
                </a:solidFill>
                <a:latin typeface="Kristen ITC" panose="03050502040202030202" pitchFamily="66" charset="0"/>
              </a:rPr>
              <a:t>Rock </a:t>
            </a:r>
          </a:p>
          <a:p>
            <a:r>
              <a:rPr lang="en-GB" sz="2800" b="1" dirty="0" smtClean="0">
                <a:solidFill>
                  <a:srgbClr val="FF0000"/>
                </a:solidFill>
                <a:latin typeface="Kristen ITC" panose="03050502040202030202" pitchFamily="66" charset="0"/>
              </a:rPr>
              <a:t>Gardens</a:t>
            </a:r>
          </a:p>
        </p:txBody>
      </p:sp>
    </p:spTree>
    <p:extLst>
      <p:ext uri="{BB962C8B-B14F-4D97-AF65-F5344CB8AC3E}">
        <p14:creationId xmlns:p14="http://schemas.microsoft.com/office/powerpoint/2010/main" val="1084860173"/>
      </p:ext>
    </p:extLst>
  </p:cSld>
  <p:clrMapOvr>
    <a:masterClrMapping/>
  </p:clrMapOvr>
  <p:transition spd="slow" advClick="0" advTm="20000">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627D4DA-CA93-4100-9923-91CA0C97AC6D}" type="slidenum">
              <a:rPr lang="en-GB" smtClean="0"/>
              <a:t>15</a:t>
            </a:fld>
            <a:endParaRPr lang="en-GB"/>
          </a:p>
        </p:txBody>
      </p:sp>
      <p:sp>
        <p:nvSpPr>
          <p:cNvPr id="7" name="Rectangle 6"/>
          <p:cNvSpPr/>
          <p:nvPr/>
        </p:nvSpPr>
        <p:spPr>
          <a:xfrm>
            <a:off x="0" y="6381328"/>
            <a:ext cx="9144000" cy="476672"/>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Footer Placeholder 5"/>
          <p:cNvSpPr>
            <a:spLocks noGrp="1"/>
          </p:cNvSpPr>
          <p:nvPr>
            <p:ph type="ftr" sz="quarter" idx="11"/>
          </p:nvPr>
        </p:nvSpPr>
        <p:spPr>
          <a:xfrm>
            <a:off x="2768" y="6356350"/>
            <a:ext cx="9033728" cy="365125"/>
          </a:xfrm>
        </p:spPr>
        <p:txBody>
          <a:bodyPr/>
          <a:lstStyle/>
          <a:p>
            <a:r>
              <a:rPr lang="en-GB" dirty="0" smtClean="0">
                <a:solidFill>
                  <a:schemeClr val="bg1"/>
                </a:solidFill>
              </a:rPr>
              <a:t>© </a:t>
            </a:r>
            <a:r>
              <a:rPr lang="en-GB" dirty="0" err="1" smtClean="0">
                <a:solidFill>
                  <a:schemeClr val="bg1"/>
                </a:solidFill>
              </a:rPr>
              <a:t>Todai-ji</a:t>
            </a:r>
            <a:r>
              <a:rPr lang="en-GB" dirty="0" smtClean="0">
                <a:solidFill>
                  <a:schemeClr val="bg1"/>
                </a:solidFill>
              </a:rPr>
              <a:t> by </a:t>
            </a:r>
            <a:r>
              <a:rPr lang="en-GB" dirty="0" err="1" smtClean="0">
                <a:solidFill>
                  <a:schemeClr val="bg1"/>
                </a:solidFill>
              </a:rPr>
              <a:t>Wiiii</a:t>
            </a:r>
            <a:r>
              <a:rPr lang="en-GB" dirty="0" smtClean="0">
                <a:solidFill>
                  <a:schemeClr val="bg1"/>
                </a:solidFill>
              </a:rPr>
              <a:t> is licensed under CC </a:t>
            </a:r>
            <a:r>
              <a:rPr lang="en-GB" dirty="0">
                <a:solidFill>
                  <a:schemeClr val="bg1"/>
                </a:solidFill>
              </a:rPr>
              <a:t>BY-SA </a:t>
            </a:r>
            <a:r>
              <a:rPr lang="en-GB" dirty="0" smtClean="0">
                <a:solidFill>
                  <a:schemeClr val="bg1"/>
                </a:solidFill>
              </a:rPr>
              <a:t>3.0</a:t>
            </a:r>
            <a:endParaRPr lang="en-GB" dirty="0">
              <a:solidFill>
                <a:schemeClr val="bg1"/>
              </a:solidFill>
            </a:endParaRPr>
          </a:p>
        </p:txBody>
      </p:sp>
      <p:sp>
        <p:nvSpPr>
          <p:cNvPr id="10" name="TextBox 9"/>
          <p:cNvSpPr txBox="1"/>
          <p:nvPr/>
        </p:nvSpPr>
        <p:spPr>
          <a:xfrm>
            <a:off x="4211960" y="1844824"/>
            <a:ext cx="2232248" cy="369332"/>
          </a:xfrm>
          <a:prstGeom prst="rect">
            <a:avLst/>
          </a:prstGeom>
          <a:noFill/>
        </p:spPr>
        <p:txBody>
          <a:bodyPr wrap="square" rtlCol="0">
            <a:spAutoFit/>
          </a:bodyPr>
          <a:lstStyle/>
          <a:p>
            <a:r>
              <a:rPr lang="en-GB" dirty="0" smtClean="0"/>
              <a:t> </a:t>
            </a:r>
            <a:endParaRPr lang="en-GB" dirty="0"/>
          </a:p>
        </p:txBody>
      </p:sp>
      <p:sp>
        <p:nvSpPr>
          <p:cNvPr id="12" name="TextBox 11"/>
          <p:cNvSpPr txBox="1"/>
          <p:nvPr/>
        </p:nvSpPr>
        <p:spPr>
          <a:xfrm>
            <a:off x="395536" y="404664"/>
            <a:ext cx="6588221" cy="830997"/>
          </a:xfrm>
          <a:prstGeom prst="rect">
            <a:avLst/>
          </a:prstGeom>
          <a:noFill/>
        </p:spPr>
        <p:txBody>
          <a:bodyPr wrap="square" rtlCol="0">
            <a:spAutoFit/>
          </a:bodyPr>
          <a:lstStyle/>
          <a:p>
            <a:r>
              <a:rPr lang="en-GB" sz="4800" b="1" dirty="0" smtClean="0">
                <a:solidFill>
                  <a:srgbClr val="FF0000"/>
                </a:solidFill>
                <a:latin typeface="Kristen ITC" panose="03050502040202030202" pitchFamily="66" charset="0"/>
                <a:ea typeface="Kozuka Gothic Pro B" pitchFamily="34" charset="-128"/>
              </a:rPr>
              <a:t>Famous temples…</a:t>
            </a:r>
            <a:endParaRPr lang="en-GB" sz="4800" b="1" dirty="0">
              <a:solidFill>
                <a:srgbClr val="FF0000"/>
              </a:solidFill>
              <a:latin typeface="Kristen ITC" panose="03050502040202030202" pitchFamily="66" charset="0"/>
              <a:ea typeface="Kozuka Gothic Pro B" pitchFamily="34" charset="-128"/>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8943" y="1700808"/>
            <a:ext cx="4770530" cy="3816424"/>
          </a:xfrm>
          <a:prstGeom prst="rect">
            <a:avLst/>
          </a:prstGeom>
        </p:spPr>
      </p:pic>
      <p:pic>
        <p:nvPicPr>
          <p:cNvPr id="9" name="Picture 8"/>
          <p:cNvPicPr/>
          <p:nvPr/>
        </p:nvPicPr>
        <p:blipFill>
          <a:blip r:embed="rId4" cstate="print">
            <a:extLst>
              <a:ext uri="{28A0092B-C50C-407E-A947-70E740481C1C}">
                <a14:useLocalDpi xmlns:a14="http://schemas.microsoft.com/office/drawing/2010/main" val="0"/>
              </a:ext>
            </a:extLst>
          </a:blip>
          <a:stretch>
            <a:fillRect/>
          </a:stretch>
        </p:blipFill>
        <p:spPr>
          <a:xfrm>
            <a:off x="7740352" y="335919"/>
            <a:ext cx="850900" cy="850900"/>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t="14154"/>
          <a:stretch/>
        </p:blipFill>
        <p:spPr>
          <a:xfrm>
            <a:off x="395536" y="1367231"/>
            <a:ext cx="3480478" cy="4483578"/>
          </a:xfrm>
          <a:prstGeom prst="rect">
            <a:avLst/>
          </a:prstGeom>
        </p:spPr>
      </p:pic>
    </p:spTree>
    <p:extLst>
      <p:ext uri="{BB962C8B-B14F-4D97-AF65-F5344CB8AC3E}">
        <p14:creationId xmlns:p14="http://schemas.microsoft.com/office/powerpoint/2010/main" val="2016248407"/>
      </p:ext>
    </p:extLst>
  </p:cSld>
  <p:clrMapOvr>
    <a:masterClrMapping/>
  </p:clrMapOvr>
  <p:transition spd="slow" advClick="0" advTm="20000">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627D4DA-CA93-4100-9923-91CA0C97AC6D}" type="slidenum">
              <a:rPr lang="en-GB" smtClean="0"/>
              <a:t>16</a:t>
            </a:fld>
            <a:endParaRPr lang="en-GB"/>
          </a:p>
        </p:txBody>
      </p:sp>
      <p:sp>
        <p:nvSpPr>
          <p:cNvPr id="7" name="Rectangle 6"/>
          <p:cNvSpPr/>
          <p:nvPr/>
        </p:nvSpPr>
        <p:spPr>
          <a:xfrm>
            <a:off x="0" y="6381328"/>
            <a:ext cx="9144000" cy="476672"/>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Footer Placeholder 5"/>
          <p:cNvSpPr>
            <a:spLocks noGrp="1"/>
          </p:cNvSpPr>
          <p:nvPr>
            <p:ph type="ftr" sz="quarter" idx="11"/>
          </p:nvPr>
        </p:nvSpPr>
        <p:spPr>
          <a:xfrm>
            <a:off x="2768" y="6356350"/>
            <a:ext cx="9033728" cy="365125"/>
          </a:xfrm>
        </p:spPr>
        <p:txBody>
          <a:bodyPr/>
          <a:lstStyle/>
          <a:p>
            <a:r>
              <a:rPr lang="en-GB" dirty="0" smtClean="0">
                <a:solidFill>
                  <a:schemeClr val="bg1"/>
                </a:solidFill>
              </a:rPr>
              <a:t>© </a:t>
            </a:r>
            <a:r>
              <a:rPr lang="en-GB" dirty="0" err="1" smtClean="0">
                <a:solidFill>
                  <a:schemeClr val="bg1"/>
                </a:solidFill>
              </a:rPr>
              <a:t>Kinkakuji</a:t>
            </a:r>
            <a:r>
              <a:rPr lang="en-GB" dirty="0">
                <a:solidFill>
                  <a:schemeClr val="bg1"/>
                </a:solidFill>
              </a:rPr>
              <a:t> by </a:t>
            </a:r>
            <a:r>
              <a:rPr lang="en-GB" dirty="0" err="1" smtClean="0">
                <a:solidFill>
                  <a:schemeClr val="bg1"/>
                </a:solidFill>
              </a:rPr>
              <a:t>Jaycangel</a:t>
            </a:r>
            <a:r>
              <a:rPr lang="en-GB" dirty="0" smtClean="0">
                <a:solidFill>
                  <a:schemeClr val="bg1"/>
                </a:solidFill>
              </a:rPr>
              <a:t> is licensed under CC </a:t>
            </a:r>
            <a:r>
              <a:rPr lang="en-GB" dirty="0">
                <a:solidFill>
                  <a:schemeClr val="bg1"/>
                </a:solidFill>
              </a:rPr>
              <a:t>BY-SA </a:t>
            </a:r>
            <a:r>
              <a:rPr lang="en-GB" dirty="0" smtClean="0">
                <a:solidFill>
                  <a:schemeClr val="bg1"/>
                </a:solidFill>
              </a:rPr>
              <a:t>3.0</a:t>
            </a:r>
            <a:endParaRPr lang="en-GB" dirty="0">
              <a:solidFill>
                <a:schemeClr val="bg1"/>
              </a:solidFill>
            </a:endParaRPr>
          </a:p>
        </p:txBody>
      </p:sp>
      <p:sp>
        <p:nvSpPr>
          <p:cNvPr id="10" name="TextBox 9"/>
          <p:cNvSpPr txBox="1"/>
          <p:nvPr/>
        </p:nvSpPr>
        <p:spPr>
          <a:xfrm>
            <a:off x="4211960" y="1844824"/>
            <a:ext cx="2232248" cy="369332"/>
          </a:xfrm>
          <a:prstGeom prst="rect">
            <a:avLst/>
          </a:prstGeom>
          <a:noFill/>
        </p:spPr>
        <p:txBody>
          <a:bodyPr wrap="square" rtlCol="0">
            <a:spAutoFit/>
          </a:bodyPr>
          <a:lstStyle/>
          <a:p>
            <a:r>
              <a:rPr lang="en-GB" dirty="0" smtClean="0"/>
              <a:t> </a:t>
            </a:r>
            <a:endParaRPr lang="en-GB" dirty="0"/>
          </a:p>
        </p:txBody>
      </p:sp>
      <p:sp>
        <p:nvSpPr>
          <p:cNvPr id="12" name="TextBox 11"/>
          <p:cNvSpPr txBox="1"/>
          <p:nvPr/>
        </p:nvSpPr>
        <p:spPr>
          <a:xfrm>
            <a:off x="395536" y="404664"/>
            <a:ext cx="6588221" cy="830997"/>
          </a:xfrm>
          <a:prstGeom prst="rect">
            <a:avLst/>
          </a:prstGeom>
          <a:noFill/>
        </p:spPr>
        <p:txBody>
          <a:bodyPr wrap="square" rtlCol="0">
            <a:spAutoFit/>
          </a:bodyPr>
          <a:lstStyle/>
          <a:p>
            <a:r>
              <a:rPr lang="en-GB" sz="4800" b="1" dirty="0" smtClean="0">
                <a:solidFill>
                  <a:srgbClr val="FF0000"/>
                </a:solidFill>
                <a:latin typeface="Kristen ITC" panose="03050502040202030202" pitchFamily="66" charset="0"/>
                <a:ea typeface="Kozuka Gothic Pro B" pitchFamily="34" charset="-128"/>
              </a:rPr>
              <a:t>Famous temples…</a:t>
            </a:r>
            <a:endParaRPr lang="en-GB" sz="4800" b="1" dirty="0">
              <a:solidFill>
                <a:srgbClr val="FF0000"/>
              </a:solidFill>
              <a:latin typeface="Kristen ITC" panose="03050502040202030202" pitchFamily="66" charset="0"/>
              <a:ea typeface="Kozuka Gothic Pro B" pitchFamily="34" charset="-128"/>
            </a:endParaRPr>
          </a:p>
        </p:txBody>
      </p:sp>
      <p:pic>
        <p:nvPicPr>
          <p:cNvPr id="9" name="Picture 8"/>
          <p:cNvPicPr/>
          <p:nvPr/>
        </p:nvPicPr>
        <p:blipFill>
          <a:blip r:embed="rId3" cstate="print">
            <a:extLst>
              <a:ext uri="{28A0092B-C50C-407E-A947-70E740481C1C}">
                <a14:useLocalDpi xmlns:a14="http://schemas.microsoft.com/office/drawing/2010/main" val="0"/>
              </a:ext>
            </a:extLst>
          </a:blip>
          <a:stretch>
            <a:fillRect/>
          </a:stretch>
        </p:blipFill>
        <p:spPr>
          <a:xfrm>
            <a:off x="7740352" y="335919"/>
            <a:ext cx="850900" cy="850900"/>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5585" b="12499"/>
          <a:stretch/>
        </p:blipFill>
        <p:spPr>
          <a:xfrm>
            <a:off x="821403" y="1340768"/>
            <a:ext cx="7501193" cy="4608512"/>
          </a:xfrm>
          <a:prstGeom prst="rect">
            <a:avLst/>
          </a:prstGeom>
        </p:spPr>
      </p:pic>
    </p:spTree>
    <p:extLst>
      <p:ext uri="{BB962C8B-B14F-4D97-AF65-F5344CB8AC3E}">
        <p14:creationId xmlns:p14="http://schemas.microsoft.com/office/powerpoint/2010/main" val="2405168128"/>
      </p:ext>
    </p:extLst>
  </p:cSld>
  <p:clrMapOvr>
    <a:masterClrMapping/>
  </p:clrMapOvr>
  <p:transition spd="slow" advClick="0" advTm="20000">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4044" t="10309" r="22078" b="10016"/>
          <a:stretch/>
        </p:blipFill>
        <p:spPr>
          <a:xfrm>
            <a:off x="4602242" y="1651687"/>
            <a:ext cx="4114063" cy="4055898"/>
          </a:xfrm>
          <a:prstGeom prst="rect">
            <a:avLst/>
          </a:prstGeom>
        </p:spPr>
      </p:pic>
      <p:sp>
        <p:nvSpPr>
          <p:cNvPr id="3" name="Slide Number Placeholder 2"/>
          <p:cNvSpPr>
            <a:spLocks noGrp="1"/>
          </p:cNvSpPr>
          <p:nvPr>
            <p:ph type="sldNum" sz="quarter" idx="12"/>
          </p:nvPr>
        </p:nvSpPr>
        <p:spPr/>
        <p:txBody>
          <a:bodyPr/>
          <a:lstStyle/>
          <a:p>
            <a:fld id="{7627D4DA-CA93-4100-9923-91CA0C97AC6D}" type="slidenum">
              <a:rPr lang="en-GB" smtClean="0"/>
              <a:t>17</a:t>
            </a:fld>
            <a:endParaRPr lang="en-GB"/>
          </a:p>
        </p:txBody>
      </p:sp>
      <p:sp>
        <p:nvSpPr>
          <p:cNvPr id="7" name="Rectangle 6"/>
          <p:cNvSpPr/>
          <p:nvPr/>
        </p:nvSpPr>
        <p:spPr>
          <a:xfrm>
            <a:off x="0" y="6381328"/>
            <a:ext cx="9144000" cy="476672"/>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Footer Placeholder 5"/>
          <p:cNvSpPr>
            <a:spLocks noGrp="1"/>
          </p:cNvSpPr>
          <p:nvPr>
            <p:ph type="ftr" sz="quarter" idx="11"/>
          </p:nvPr>
        </p:nvSpPr>
        <p:spPr>
          <a:xfrm>
            <a:off x="2768" y="6356350"/>
            <a:ext cx="9033728" cy="365125"/>
          </a:xfrm>
        </p:spPr>
        <p:txBody>
          <a:bodyPr/>
          <a:lstStyle/>
          <a:p>
            <a:r>
              <a:rPr lang="en-GB" dirty="0" smtClean="0">
                <a:solidFill>
                  <a:schemeClr val="bg1"/>
                </a:solidFill>
              </a:rPr>
              <a:t>©The </a:t>
            </a:r>
            <a:r>
              <a:rPr lang="en-GB" dirty="0">
                <a:solidFill>
                  <a:schemeClr val="bg1"/>
                </a:solidFill>
              </a:rPr>
              <a:t>Japan Society</a:t>
            </a:r>
          </a:p>
        </p:txBody>
      </p:sp>
      <p:sp>
        <p:nvSpPr>
          <p:cNvPr id="10" name="TextBox 9"/>
          <p:cNvSpPr txBox="1"/>
          <p:nvPr/>
        </p:nvSpPr>
        <p:spPr>
          <a:xfrm>
            <a:off x="4211960" y="1844824"/>
            <a:ext cx="2232248" cy="369332"/>
          </a:xfrm>
          <a:prstGeom prst="rect">
            <a:avLst/>
          </a:prstGeom>
          <a:noFill/>
        </p:spPr>
        <p:txBody>
          <a:bodyPr wrap="square" rtlCol="0">
            <a:spAutoFit/>
          </a:bodyPr>
          <a:lstStyle/>
          <a:p>
            <a:r>
              <a:rPr lang="en-GB" dirty="0" smtClean="0"/>
              <a:t> </a:t>
            </a:r>
            <a:endParaRPr lang="en-GB" dirty="0"/>
          </a:p>
        </p:txBody>
      </p:sp>
      <p:sp>
        <p:nvSpPr>
          <p:cNvPr id="15" name="TextBox 14"/>
          <p:cNvSpPr txBox="1"/>
          <p:nvPr/>
        </p:nvSpPr>
        <p:spPr>
          <a:xfrm>
            <a:off x="423178" y="404664"/>
            <a:ext cx="6588221" cy="769441"/>
          </a:xfrm>
          <a:prstGeom prst="rect">
            <a:avLst/>
          </a:prstGeom>
          <a:noFill/>
        </p:spPr>
        <p:txBody>
          <a:bodyPr wrap="square" rtlCol="0">
            <a:spAutoFit/>
          </a:bodyPr>
          <a:lstStyle/>
          <a:p>
            <a:r>
              <a:rPr lang="en-GB" sz="4400" b="1" dirty="0" smtClean="0">
                <a:solidFill>
                  <a:srgbClr val="FF0000"/>
                </a:solidFill>
                <a:latin typeface="Kristen ITC" panose="03050502040202030202" pitchFamily="66" charset="0"/>
                <a:ea typeface="Kozuka Gothic Pro B" pitchFamily="34" charset="-128"/>
              </a:rPr>
              <a:t>At temples &amp; shrines</a:t>
            </a:r>
            <a:endParaRPr lang="en-GB" sz="4400" b="1" dirty="0">
              <a:solidFill>
                <a:srgbClr val="FF0000"/>
              </a:solidFill>
              <a:latin typeface="Kristen ITC" panose="03050502040202030202" pitchFamily="66" charset="0"/>
              <a:ea typeface="Kozuka Gothic Pro B" pitchFamily="34" charset="-128"/>
            </a:endParaRPr>
          </a:p>
        </p:txBody>
      </p:sp>
      <p:sp>
        <p:nvSpPr>
          <p:cNvPr id="16" name="Text Placeholder 2"/>
          <p:cNvSpPr txBox="1">
            <a:spLocks/>
          </p:cNvSpPr>
          <p:nvPr/>
        </p:nvSpPr>
        <p:spPr>
          <a:xfrm>
            <a:off x="5557472" y="5192298"/>
            <a:ext cx="2410773" cy="1030573"/>
          </a:xfrm>
          <a:prstGeom prst="rect">
            <a:avLst/>
          </a:prstGeom>
          <a:solidFill>
            <a:schemeClr val="bg1"/>
          </a:solidFill>
          <a:ln w="28575">
            <a:solidFill>
              <a:schemeClr val="tx1"/>
            </a:solidFill>
          </a:ln>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nSpc>
                <a:spcPct val="120000"/>
              </a:lnSpc>
            </a:pPr>
            <a:r>
              <a:rPr lang="en-GB" sz="2800" b="1" dirty="0" err="1" smtClean="0">
                <a:solidFill>
                  <a:srgbClr val="FF0000"/>
                </a:solidFill>
                <a:latin typeface="Kristen ITC" panose="03050502040202030202" pitchFamily="66" charset="0"/>
              </a:rPr>
              <a:t>Omikuji</a:t>
            </a:r>
            <a:r>
              <a:rPr lang="en-GB" sz="2800" b="1" dirty="0" smtClean="0">
                <a:solidFill>
                  <a:srgbClr val="FF0000"/>
                </a:solidFill>
                <a:latin typeface="Kristen ITC" panose="03050502040202030202" pitchFamily="66" charset="0"/>
              </a:rPr>
              <a:t> Fortunes</a:t>
            </a:r>
          </a:p>
        </p:txBody>
      </p:sp>
      <p:sp>
        <p:nvSpPr>
          <p:cNvPr id="17" name="TextBox 16"/>
          <p:cNvSpPr txBox="1"/>
          <p:nvPr/>
        </p:nvSpPr>
        <p:spPr>
          <a:xfrm>
            <a:off x="422735" y="1651687"/>
            <a:ext cx="3888432" cy="3785652"/>
          </a:xfrm>
          <a:prstGeom prst="rect">
            <a:avLst/>
          </a:prstGeom>
          <a:noFill/>
        </p:spPr>
        <p:txBody>
          <a:bodyPr wrap="square" rtlCol="0">
            <a:spAutoFit/>
          </a:bodyPr>
          <a:lstStyle/>
          <a:p>
            <a:pPr marL="285750" indent="-285750">
              <a:buFont typeface="Arial" panose="020B0604020202020204" pitchFamily="34" charset="0"/>
              <a:buChar char="•"/>
            </a:pPr>
            <a:r>
              <a:rPr lang="en-GB" sz="2400" dirty="0" smtClean="0">
                <a:latin typeface="Kozuka Gothic Pro R" pitchFamily="34" charset="-128"/>
                <a:ea typeface="Kozuka Gothic Pro R" pitchFamily="34" charset="-128"/>
              </a:rPr>
              <a:t>These paper fortunes are usually sold for 100 yen (less than £1)</a:t>
            </a:r>
          </a:p>
          <a:p>
            <a:pPr marL="285750" indent="-285750">
              <a:buFont typeface="Arial" panose="020B0604020202020204" pitchFamily="34" charset="0"/>
              <a:buChar char="•"/>
            </a:pPr>
            <a:endParaRPr lang="en-GB" sz="2400" dirty="0">
              <a:latin typeface="Kozuka Gothic Pro R" pitchFamily="34" charset="-128"/>
              <a:ea typeface="Kozuka Gothic Pro R" pitchFamily="34" charset="-128"/>
            </a:endParaRPr>
          </a:p>
          <a:p>
            <a:pPr marL="285750" indent="-285750">
              <a:buFont typeface="Arial" panose="020B0604020202020204" pitchFamily="34" charset="0"/>
              <a:buChar char="•"/>
            </a:pPr>
            <a:r>
              <a:rPr lang="en-GB" sz="2400" dirty="0" smtClean="0">
                <a:latin typeface="Kozuka Gothic Pro R" pitchFamily="34" charset="-128"/>
                <a:ea typeface="Kozuka Gothic Pro R" pitchFamily="34" charset="-128"/>
              </a:rPr>
              <a:t>They range from not lucky to very lucky!</a:t>
            </a:r>
          </a:p>
          <a:p>
            <a:pPr marL="285750" indent="-285750">
              <a:buFont typeface="Arial" panose="020B0604020202020204" pitchFamily="34" charset="0"/>
              <a:buChar char="•"/>
            </a:pPr>
            <a:endParaRPr lang="en-GB" sz="2400" dirty="0">
              <a:latin typeface="Kozuka Gothic Pro R" pitchFamily="34" charset="-128"/>
              <a:ea typeface="Kozuka Gothic Pro R" pitchFamily="34" charset="-128"/>
            </a:endParaRPr>
          </a:p>
          <a:p>
            <a:pPr marL="285750" indent="-285750">
              <a:buFont typeface="Arial" panose="020B0604020202020204" pitchFamily="34" charset="0"/>
              <a:buChar char="•"/>
            </a:pPr>
            <a:r>
              <a:rPr lang="en-GB" sz="2400" dirty="0" smtClean="0">
                <a:latin typeface="Kozuka Gothic Pro R" pitchFamily="34" charset="-128"/>
                <a:ea typeface="Kozuka Gothic Pro R" pitchFamily="34" charset="-128"/>
              </a:rPr>
              <a:t>If visitors receive an unlucky one, they may tie it up to leave behind. </a:t>
            </a:r>
            <a:endParaRPr lang="en-GB" sz="2400" dirty="0">
              <a:latin typeface="Kozuka Gothic Pro R" pitchFamily="34" charset="-128"/>
              <a:ea typeface="Kozuka Gothic Pro R" pitchFamily="34" charset="-128"/>
            </a:endParaRPr>
          </a:p>
        </p:txBody>
      </p:sp>
      <p:pic>
        <p:nvPicPr>
          <p:cNvPr id="18" name="Picture 17"/>
          <p:cNvPicPr/>
          <p:nvPr/>
        </p:nvPicPr>
        <p:blipFill>
          <a:blip r:embed="rId4" cstate="print">
            <a:extLst>
              <a:ext uri="{28A0092B-C50C-407E-A947-70E740481C1C}">
                <a14:useLocalDpi xmlns:a14="http://schemas.microsoft.com/office/drawing/2010/main" val="0"/>
              </a:ext>
            </a:extLst>
          </a:blip>
          <a:stretch>
            <a:fillRect/>
          </a:stretch>
        </p:blipFill>
        <p:spPr>
          <a:xfrm>
            <a:off x="7740352" y="335919"/>
            <a:ext cx="850900" cy="850900"/>
          </a:xfrm>
          <a:prstGeom prst="rect">
            <a:avLst/>
          </a:prstGeom>
        </p:spPr>
      </p:pic>
    </p:spTree>
    <p:extLst>
      <p:ext uri="{BB962C8B-B14F-4D97-AF65-F5344CB8AC3E}">
        <p14:creationId xmlns:p14="http://schemas.microsoft.com/office/powerpoint/2010/main" val="4157663457"/>
      </p:ext>
    </p:extLst>
  </p:cSld>
  <p:clrMapOvr>
    <a:masterClrMapping/>
  </p:clrMapOvr>
  <p:transition spd="slow" advClick="0" advTm="20000">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627D4DA-CA93-4100-9923-91CA0C97AC6D}" type="slidenum">
              <a:rPr lang="en-GB" smtClean="0"/>
              <a:t>18</a:t>
            </a:fld>
            <a:endParaRPr lang="en-GB"/>
          </a:p>
        </p:txBody>
      </p:sp>
      <p:sp>
        <p:nvSpPr>
          <p:cNvPr id="7" name="Rectangle 6"/>
          <p:cNvSpPr/>
          <p:nvPr/>
        </p:nvSpPr>
        <p:spPr>
          <a:xfrm>
            <a:off x="0" y="6381328"/>
            <a:ext cx="9144000" cy="476672"/>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Footer Placeholder 5"/>
          <p:cNvSpPr>
            <a:spLocks noGrp="1"/>
          </p:cNvSpPr>
          <p:nvPr>
            <p:ph type="ftr" sz="quarter" idx="11"/>
          </p:nvPr>
        </p:nvSpPr>
        <p:spPr>
          <a:xfrm>
            <a:off x="2768" y="6356350"/>
            <a:ext cx="9033728" cy="365125"/>
          </a:xfrm>
        </p:spPr>
        <p:txBody>
          <a:bodyPr/>
          <a:lstStyle/>
          <a:p>
            <a:r>
              <a:rPr lang="en-GB" dirty="0" smtClean="0">
                <a:solidFill>
                  <a:schemeClr val="bg1"/>
                </a:solidFill>
              </a:rPr>
              <a:t>©The </a:t>
            </a:r>
            <a:r>
              <a:rPr lang="en-GB" dirty="0">
                <a:solidFill>
                  <a:schemeClr val="bg1"/>
                </a:solidFill>
              </a:rPr>
              <a:t>Japan Society</a:t>
            </a:r>
          </a:p>
        </p:txBody>
      </p:sp>
      <p:pic>
        <p:nvPicPr>
          <p:cNvPr id="8" name="Picture 7"/>
          <p:cNvPicPr/>
          <p:nvPr/>
        </p:nvPicPr>
        <p:blipFill>
          <a:blip r:embed="rId3" cstate="print">
            <a:extLst>
              <a:ext uri="{28A0092B-C50C-407E-A947-70E740481C1C}">
                <a14:useLocalDpi xmlns:a14="http://schemas.microsoft.com/office/drawing/2010/main" val="0"/>
              </a:ext>
            </a:extLst>
          </a:blip>
          <a:stretch>
            <a:fillRect/>
          </a:stretch>
        </p:blipFill>
        <p:spPr>
          <a:xfrm>
            <a:off x="7452320" y="548680"/>
            <a:ext cx="850900" cy="850900"/>
          </a:xfrm>
          <a:prstGeom prst="rect">
            <a:avLst/>
          </a:prstGeom>
        </p:spPr>
      </p:pic>
      <p:sp>
        <p:nvSpPr>
          <p:cNvPr id="10" name="TextBox 9"/>
          <p:cNvSpPr txBox="1"/>
          <p:nvPr/>
        </p:nvSpPr>
        <p:spPr>
          <a:xfrm>
            <a:off x="4211960" y="1844824"/>
            <a:ext cx="2232248" cy="369332"/>
          </a:xfrm>
          <a:prstGeom prst="rect">
            <a:avLst/>
          </a:prstGeom>
          <a:noFill/>
        </p:spPr>
        <p:txBody>
          <a:bodyPr wrap="square" rtlCol="0">
            <a:spAutoFit/>
          </a:bodyPr>
          <a:lstStyle/>
          <a:p>
            <a:r>
              <a:rPr lang="en-GB" dirty="0" smtClean="0"/>
              <a:t> </a:t>
            </a:r>
            <a:endParaRPr lang="en-GB" dirty="0"/>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6274" t="8798" r="3526"/>
          <a:stretch/>
        </p:blipFill>
        <p:spPr>
          <a:xfrm>
            <a:off x="2051720" y="1430165"/>
            <a:ext cx="5297800" cy="4399375"/>
          </a:xfrm>
          <a:prstGeom prst="rect">
            <a:avLst/>
          </a:prstGeom>
        </p:spPr>
      </p:pic>
      <p:sp>
        <p:nvSpPr>
          <p:cNvPr id="16" name="Text Placeholder 2"/>
          <p:cNvSpPr txBox="1">
            <a:spLocks/>
          </p:cNvSpPr>
          <p:nvPr/>
        </p:nvSpPr>
        <p:spPr>
          <a:xfrm>
            <a:off x="5652121" y="5213626"/>
            <a:ext cx="2651100" cy="1030573"/>
          </a:xfrm>
          <a:prstGeom prst="rect">
            <a:avLst/>
          </a:prstGeom>
          <a:solidFill>
            <a:schemeClr val="bg1"/>
          </a:solidFill>
          <a:ln w="28575">
            <a:solidFill>
              <a:schemeClr val="tx1"/>
            </a:solidFill>
          </a:ln>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nSpc>
                <a:spcPct val="120000"/>
              </a:lnSpc>
            </a:pPr>
            <a:r>
              <a:rPr lang="en-GB" sz="2800" b="1" dirty="0" smtClean="0">
                <a:solidFill>
                  <a:srgbClr val="FF0000"/>
                </a:solidFill>
                <a:latin typeface="Kristen ITC" panose="03050502040202030202" pitchFamily="66" charset="0"/>
              </a:rPr>
              <a:t>Offering box (</a:t>
            </a:r>
            <a:r>
              <a:rPr lang="en-GB" sz="2800" b="1" dirty="0" err="1" smtClean="0">
                <a:solidFill>
                  <a:srgbClr val="FF0000"/>
                </a:solidFill>
                <a:latin typeface="Kristen ITC" panose="03050502040202030202" pitchFamily="66" charset="0"/>
              </a:rPr>
              <a:t>osaisen</a:t>
            </a:r>
            <a:r>
              <a:rPr lang="en-GB" sz="2800" b="1" dirty="0" smtClean="0">
                <a:solidFill>
                  <a:srgbClr val="FF0000"/>
                </a:solidFill>
                <a:latin typeface="Kristen ITC" panose="03050502040202030202" pitchFamily="66" charset="0"/>
              </a:rPr>
              <a:t> </a:t>
            </a:r>
            <a:r>
              <a:rPr lang="en-GB" sz="2800" b="1" dirty="0" err="1" smtClean="0">
                <a:solidFill>
                  <a:srgbClr val="FF0000"/>
                </a:solidFill>
                <a:latin typeface="Kristen ITC" panose="03050502040202030202" pitchFamily="66" charset="0"/>
              </a:rPr>
              <a:t>bako</a:t>
            </a:r>
            <a:r>
              <a:rPr lang="en-GB" sz="2800" b="1" dirty="0" smtClean="0">
                <a:solidFill>
                  <a:srgbClr val="FF0000"/>
                </a:solidFill>
                <a:latin typeface="Kristen ITC" panose="03050502040202030202" pitchFamily="66" charset="0"/>
              </a:rPr>
              <a:t>)</a:t>
            </a:r>
          </a:p>
        </p:txBody>
      </p:sp>
      <p:sp>
        <p:nvSpPr>
          <p:cNvPr id="11" name="TextBox 10"/>
          <p:cNvSpPr txBox="1"/>
          <p:nvPr/>
        </p:nvSpPr>
        <p:spPr>
          <a:xfrm>
            <a:off x="423178" y="589409"/>
            <a:ext cx="6588221" cy="769441"/>
          </a:xfrm>
          <a:prstGeom prst="rect">
            <a:avLst/>
          </a:prstGeom>
          <a:noFill/>
        </p:spPr>
        <p:txBody>
          <a:bodyPr wrap="square" rtlCol="0">
            <a:spAutoFit/>
          </a:bodyPr>
          <a:lstStyle/>
          <a:p>
            <a:r>
              <a:rPr lang="en-GB" sz="4400" b="1" dirty="0" smtClean="0">
                <a:solidFill>
                  <a:srgbClr val="FF0000"/>
                </a:solidFill>
                <a:latin typeface="Kristen ITC" panose="03050502040202030202" pitchFamily="66" charset="0"/>
                <a:ea typeface="Kozuka Gothic Pro B" pitchFamily="34" charset="-128"/>
              </a:rPr>
              <a:t>At temples &amp; shrines</a:t>
            </a:r>
            <a:endParaRPr lang="en-GB" sz="4400" b="1" dirty="0">
              <a:solidFill>
                <a:srgbClr val="FF0000"/>
              </a:solidFill>
              <a:latin typeface="Kristen ITC" panose="03050502040202030202" pitchFamily="66" charset="0"/>
              <a:ea typeface="Kozuka Gothic Pro B" pitchFamily="34" charset="-128"/>
            </a:endParaRPr>
          </a:p>
        </p:txBody>
      </p:sp>
    </p:spTree>
    <p:extLst>
      <p:ext uri="{BB962C8B-B14F-4D97-AF65-F5344CB8AC3E}">
        <p14:creationId xmlns:p14="http://schemas.microsoft.com/office/powerpoint/2010/main" val="1170819103"/>
      </p:ext>
    </p:extLst>
  </p:cSld>
  <p:clrMapOvr>
    <a:masterClrMapping/>
  </p:clrMapOvr>
  <p:transition spd="slow" advClick="0" advTm="20000">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627D4DA-CA93-4100-9923-91CA0C97AC6D}" type="slidenum">
              <a:rPr lang="en-GB" smtClean="0"/>
              <a:t>19</a:t>
            </a:fld>
            <a:endParaRPr lang="en-GB"/>
          </a:p>
        </p:txBody>
      </p:sp>
      <p:sp>
        <p:nvSpPr>
          <p:cNvPr id="7" name="Rectangle 6"/>
          <p:cNvSpPr/>
          <p:nvPr/>
        </p:nvSpPr>
        <p:spPr>
          <a:xfrm>
            <a:off x="0" y="6381328"/>
            <a:ext cx="9144000" cy="476672"/>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Footer Placeholder 5"/>
          <p:cNvSpPr>
            <a:spLocks noGrp="1"/>
          </p:cNvSpPr>
          <p:nvPr>
            <p:ph type="ftr" sz="quarter" idx="11"/>
          </p:nvPr>
        </p:nvSpPr>
        <p:spPr>
          <a:xfrm>
            <a:off x="2768" y="6356350"/>
            <a:ext cx="9033728" cy="365125"/>
          </a:xfrm>
        </p:spPr>
        <p:txBody>
          <a:bodyPr/>
          <a:lstStyle/>
          <a:p>
            <a:endParaRPr lang="en-GB" dirty="0" smtClean="0">
              <a:solidFill>
                <a:schemeClr val="bg1"/>
              </a:solidFill>
            </a:endParaRPr>
          </a:p>
          <a:p>
            <a:r>
              <a:rPr lang="en-GB" dirty="0" smtClean="0">
                <a:solidFill>
                  <a:schemeClr val="bg1"/>
                </a:solidFill>
              </a:rPr>
              <a:t>©</a:t>
            </a:r>
            <a:r>
              <a:rPr lang="en-GB" dirty="0">
                <a:hlinkClick r:id="rId3"/>
              </a:rPr>
              <a:t>Japanese shrine Bell01 </a:t>
            </a:r>
            <a:r>
              <a:rPr lang="en-GB" dirty="0" smtClean="0"/>
              <a:t> </a:t>
            </a:r>
            <a:r>
              <a:rPr lang="en-GB" dirty="0" smtClean="0">
                <a:solidFill>
                  <a:schemeClr val="bg1"/>
                </a:solidFill>
              </a:rPr>
              <a:t>by </a:t>
            </a:r>
            <a:r>
              <a:rPr lang="en-GB" dirty="0">
                <a:solidFill>
                  <a:schemeClr val="bg1"/>
                </a:solidFill>
                <a:hlinkClick r:id="rId4" tooltip="User:Miya"/>
              </a:rPr>
              <a:t>Miya</a:t>
            </a:r>
            <a:r>
              <a:rPr lang="en-GB" dirty="0">
                <a:solidFill>
                  <a:schemeClr val="bg1"/>
                </a:solidFill>
              </a:rPr>
              <a:t> is marked with </a:t>
            </a:r>
            <a:r>
              <a:rPr lang="en-GB" dirty="0">
                <a:solidFill>
                  <a:schemeClr val="bg1"/>
                </a:solidFill>
                <a:hlinkClick r:id="rId5"/>
              </a:rPr>
              <a:t>CC-By-SA 3.0</a:t>
            </a:r>
            <a:endParaRPr lang="en-GB" dirty="0">
              <a:solidFill>
                <a:schemeClr val="bg1"/>
              </a:solidFill>
            </a:endParaRPr>
          </a:p>
          <a:p>
            <a:endParaRPr lang="en-GB" dirty="0">
              <a:solidFill>
                <a:schemeClr val="bg1"/>
              </a:solidFill>
            </a:endParaRPr>
          </a:p>
        </p:txBody>
      </p:sp>
      <p:sp>
        <p:nvSpPr>
          <p:cNvPr id="10" name="TextBox 9"/>
          <p:cNvSpPr txBox="1"/>
          <p:nvPr/>
        </p:nvSpPr>
        <p:spPr>
          <a:xfrm>
            <a:off x="4211960" y="1844824"/>
            <a:ext cx="2232248" cy="369332"/>
          </a:xfrm>
          <a:prstGeom prst="rect">
            <a:avLst/>
          </a:prstGeom>
          <a:noFill/>
        </p:spPr>
        <p:txBody>
          <a:bodyPr wrap="square" rtlCol="0">
            <a:spAutoFit/>
          </a:bodyPr>
          <a:lstStyle/>
          <a:p>
            <a:r>
              <a:rPr lang="en-GB" dirty="0" smtClean="0"/>
              <a:t> </a:t>
            </a:r>
            <a:endParaRPr lang="en-GB" dirty="0"/>
          </a:p>
        </p:txBody>
      </p:sp>
      <p:sp>
        <p:nvSpPr>
          <p:cNvPr id="2" name="Rectangle 1"/>
          <p:cNvSpPr/>
          <p:nvPr/>
        </p:nvSpPr>
        <p:spPr>
          <a:xfrm>
            <a:off x="2286000" y="3105835"/>
            <a:ext cx="4572000" cy="646331"/>
          </a:xfrm>
          <a:prstGeom prst="rect">
            <a:avLst/>
          </a:prstGeom>
        </p:spPr>
        <p:txBody>
          <a:bodyPr>
            <a:spAutoFit/>
          </a:bodyPr>
          <a:lstStyle/>
          <a:p>
            <a:r>
              <a:rPr lang="en-GB" dirty="0"/>
              <a:t/>
            </a:r>
            <a:br>
              <a:rPr lang="en-GB" dirty="0"/>
            </a:br>
            <a:endParaRPr lang="en-GB" dirty="0"/>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71800" y="1235661"/>
            <a:ext cx="3672408" cy="4896544"/>
          </a:xfrm>
          <a:prstGeom prst="rect">
            <a:avLst/>
          </a:prstGeom>
        </p:spPr>
      </p:pic>
      <p:pic>
        <p:nvPicPr>
          <p:cNvPr id="13" name="Picture 12"/>
          <p:cNvPicPr/>
          <p:nvPr/>
        </p:nvPicPr>
        <p:blipFill>
          <a:blip r:embed="rId7" cstate="print">
            <a:extLst>
              <a:ext uri="{28A0092B-C50C-407E-A947-70E740481C1C}">
                <a14:useLocalDpi xmlns:a14="http://schemas.microsoft.com/office/drawing/2010/main" val="0"/>
              </a:ext>
            </a:extLst>
          </a:blip>
          <a:stretch>
            <a:fillRect/>
          </a:stretch>
        </p:blipFill>
        <p:spPr>
          <a:xfrm>
            <a:off x="7852824" y="404664"/>
            <a:ext cx="850900" cy="850900"/>
          </a:xfrm>
          <a:prstGeom prst="rect">
            <a:avLst/>
          </a:prstGeom>
        </p:spPr>
      </p:pic>
      <p:sp>
        <p:nvSpPr>
          <p:cNvPr id="15" name="Text Placeholder 2"/>
          <p:cNvSpPr txBox="1">
            <a:spLocks/>
          </p:cNvSpPr>
          <p:nvPr/>
        </p:nvSpPr>
        <p:spPr>
          <a:xfrm>
            <a:off x="5724128" y="5589241"/>
            <a:ext cx="2826570" cy="623388"/>
          </a:xfrm>
          <a:prstGeom prst="rect">
            <a:avLst/>
          </a:prstGeom>
          <a:solidFill>
            <a:schemeClr val="bg1"/>
          </a:solidFill>
          <a:ln w="28575">
            <a:solidFill>
              <a:schemeClr val="tx1"/>
            </a:solidFill>
          </a:ln>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2800" b="1" dirty="0" smtClean="0">
                <a:solidFill>
                  <a:srgbClr val="FF0000"/>
                </a:solidFill>
                <a:latin typeface="Kristen ITC" panose="03050502040202030202" pitchFamily="66" charset="0"/>
              </a:rPr>
              <a:t>Bell and rope</a:t>
            </a:r>
            <a:endParaRPr lang="en-GB" sz="2800" b="1" dirty="0" smtClean="0">
              <a:solidFill>
                <a:srgbClr val="FF0000"/>
              </a:solidFill>
              <a:latin typeface="Kristen ITC" panose="03050502040202030202" pitchFamily="66" charset="0"/>
            </a:endParaRPr>
          </a:p>
        </p:txBody>
      </p:sp>
      <p:sp>
        <p:nvSpPr>
          <p:cNvPr id="11" name="TextBox 10"/>
          <p:cNvSpPr txBox="1"/>
          <p:nvPr/>
        </p:nvSpPr>
        <p:spPr>
          <a:xfrm>
            <a:off x="423177" y="466220"/>
            <a:ext cx="6588221" cy="769441"/>
          </a:xfrm>
          <a:prstGeom prst="rect">
            <a:avLst/>
          </a:prstGeom>
          <a:noFill/>
        </p:spPr>
        <p:txBody>
          <a:bodyPr wrap="square" rtlCol="0">
            <a:spAutoFit/>
          </a:bodyPr>
          <a:lstStyle/>
          <a:p>
            <a:r>
              <a:rPr lang="en-GB" sz="4400" b="1" dirty="0" smtClean="0">
                <a:solidFill>
                  <a:srgbClr val="FF0000"/>
                </a:solidFill>
                <a:latin typeface="Kristen ITC" panose="03050502040202030202" pitchFamily="66" charset="0"/>
                <a:ea typeface="Kozuka Gothic Pro B" pitchFamily="34" charset="-128"/>
              </a:rPr>
              <a:t>At temples &amp; shrines</a:t>
            </a:r>
            <a:endParaRPr lang="en-GB" sz="4400" b="1" dirty="0">
              <a:solidFill>
                <a:srgbClr val="FF0000"/>
              </a:solidFill>
              <a:latin typeface="Kristen ITC" panose="03050502040202030202" pitchFamily="66" charset="0"/>
              <a:ea typeface="Kozuka Gothic Pro B" pitchFamily="34" charset="-128"/>
            </a:endParaRPr>
          </a:p>
        </p:txBody>
      </p:sp>
    </p:spTree>
    <p:extLst>
      <p:ext uri="{BB962C8B-B14F-4D97-AF65-F5344CB8AC3E}">
        <p14:creationId xmlns:p14="http://schemas.microsoft.com/office/powerpoint/2010/main" val="2348170112"/>
      </p:ext>
    </p:extLst>
  </p:cSld>
  <p:clrMapOvr>
    <a:masterClrMapping/>
  </p:clrMapOvr>
  <p:transition spd="slow" advClick="0" advTm="20000">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627D4DA-CA93-4100-9923-91CA0C97AC6D}" type="slidenum">
              <a:rPr lang="en-GB" smtClean="0"/>
              <a:t>2</a:t>
            </a:fld>
            <a:endParaRPr lang="en-GB"/>
          </a:p>
        </p:txBody>
      </p:sp>
      <p:sp>
        <p:nvSpPr>
          <p:cNvPr id="9" name="Rectangle 8"/>
          <p:cNvSpPr/>
          <p:nvPr/>
        </p:nvSpPr>
        <p:spPr>
          <a:xfrm>
            <a:off x="0" y="6237312"/>
            <a:ext cx="9144000" cy="620688"/>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10" name="Footer Placeholder 7"/>
          <p:cNvSpPr>
            <a:spLocks noGrp="1"/>
          </p:cNvSpPr>
          <p:nvPr>
            <p:ph type="ftr" sz="quarter" idx="11"/>
          </p:nvPr>
        </p:nvSpPr>
        <p:spPr>
          <a:xfrm>
            <a:off x="0" y="6356350"/>
            <a:ext cx="9143999" cy="365125"/>
          </a:xfrm>
        </p:spPr>
        <p:txBody>
          <a:bodyPr/>
          <a:lstStyle/>
          <a:p>
            <a:r>
              <a:rPr lang="en-GB" dirty="0" smtClean="0">
                <a:solidFill>
                  <a:schemeClr val="bg1">
                    <a:lumMod val="95000"/>
                  </a:schemeClr>
                </a:solidFill>
              </a:rPr>
              <a:t>©The </a:t>
            </a:r>
            <a:r>
              <a:rPr lang="en-GB" dirty="0">
                <a:solidFill>
                  <a:schemeClr val="bg1">
                    <a:lumMod val="95000"/>
                  </a:schemeClr>
                </a:solidFill>
              </a:rPr>
              <a:t>Japan Society</a:t>
            </a:r>
          </a:p>
        </p:txBody>
      </p:sp>
      <p:sp>
        <p:nvSpPr>
          <p:cNvPr id="11" name="TextBox 10"/>
          <p:cNvSpPr txBox="1"/>
          <p:nvPr/>
        </p:nvSpPr>
        <p:spPr>
          <a:xfrm>
            <a:off x="539552" y="589409"/>
            <a:ext cx="6752800" cy="769441"/>
          </a:xfrm>
          <a:prstGeom prst="rect">
            <a:avLst/>
          </a:prstGeom>
          <a:noFill/>
        </p:spPr>
        <p:txBody>
          <a:bodyPr wrap="square" rtlCol="0">
            <a:spAutoFit/>
          </a:bodyPr>
          <a:lstStyle/>
          <a:p>
            <a:r>
              <a:rPr lang="en-GB" sz="4400" b="1" dirty="0" smtClean="0">
                <a:solidFill>
                  <a:srgbClr val="FF0000"/>
                </a:solidFill>
                <a:latin typeface="Kristen ITC" panose="03050502040202030202" pitchFamily="66" charset="0"/>
                <a:ea typeface="Kozuka Gothic Pro B" pitchFamily="34" charset="-128"/>
              </a:rPr>
              <a:t>Religion in Japan</a:t>
            </a:r>
            <a:endParaRPr lang="en-GB" sz="4400" b="1" dirty="0">
              <a:solidFill>
                <a:srgbClr val="FF0000"/>
              </a:solidFill>
              <a:latin typeface="Kristen ITC" panose="03050502040202030202" pitchFamily="66" charset="0"/>
              <a:ea typeface="Kozuka Gothic Pro B" pitchFamily="34" charset="-128"/>
            </a:endParaRPr>
          </a:p>
        </p:txBody>
      </p:sp>
      <p:pic>
        <p:nvPicPr>
          <p:cNvPr id="8" name="Picture 7"/>
          <p:cNvPicPr/>
          <p:nvPr/>
        </p:nvPicPr>
        <p:blipFill>
          <a:blip r:embed="rId3" cstate="print">
            <a:extLst>
              <a:ext uri="{28A0092B-C50C-407E-A947-70E740481C1C}">
                <a14:useLocalDpi xmlns:a14="http://schemas.microsoft.com/office/drawing/2010/main" val="0"/>
              </a:ext>
            </a:extLst>
          </a:blip>
          <a:stretch>
            <a:fillRect/>
          </a:stretch>
        </p:blipFill>
        <p:spPr>
          <a:xfrm>
            <a:off x="7452320" y="548680"/>
            <a:ext cx="850900" cy="850900"/>
          </a:xfrm>
          <a:prstGeom prst="rect">
            <a:avLst/>
          </a:prstGeom>
        </p:spPr>
      </p:pic>
      <p:sp>
        <p:nvSpPr>
          <p:cNvPr id="12" name="TextBox 11"/>
          <p:cNvSpPr txBox="1"/>
          <p:nvPr/>
        </p:nvSpPr>
        <p:spPr>
          <a:xfrm>
            <a:off x="435536" y="1628800"/>
            <a:ext cx="8024896" cy="3077766"/>
          </a:xfrm>
          <a:prstGeom prst="rect">
            <a:avLst/>
          </a:prstGeom>
          <a:noFill/>
        </p:spPr>
        <p:txBody>
          <a:bodyPr wrap="square" rtlCol="0">
            <a:spAutoFit/>
          </a:bodyPr>
          <a:lstStyle/>
          <a:p>
            <a:pPr marL="285750" indent="-285750">
              <a:buFont typeface="Arial" panose="020B0604020202020204" pitchFamily="34" charset="0"/>
              <a:buChar char="•"/>
            </a:pPr>
            <a:r>
              <a:rPr lang="en-GB" sz="2400" dirty="0">
                <a:latin typeface="Kozuka Gothic Pro R" pitchFamily="34" charset="-128"/>
                <a:ea typeface="Kozuka Gothic Pro R" pitchFamily="34" charset="-128"/>
              </a:rPr>
              <a:t>There are two main religions in Japan: </a:t>
            </a:r>
            <a:r>
              <a:rPr lang="en-GB" sz="2400" dirty="0" smtClean="0">
                <a:latin typeface="Kozuka Gothic Pro B" pitchFamily="34" charset="-128"/>
                <a:ea typeface="Kozuka Gothic Pro B" pitchFamily="34" charset="-128"/>
              </a:rPr>
              <a:t>Shinto</a:t>
            </a:r>
            <a:r>
              <a:rPr lang="en-GB" sz="2400" dirty="0" smtClean="0">
                <a:latin typeface="Kozuka Gothic Pro R" pitchFamily="34" charset="-128"/>
                <a:ea typeface="Kozuka Gothic Pro R" pitchFamily="34" charset="-128"/>
              </a:rPr>
              <a:t> </a:t>
            </a:r>
            <a:r>
              <a:rPr lang="en-GB" sz="2400" dirty="0">
                <a:latin typeface="Kozuka Gothic Pro R" pitchFamily="34" charset="-128"/>
                <a:ea typeface="Kozuka Gothic Pro R" pitchFamily="34" charset="-128"/>
              </a:rPr>
              <a:t>and </a:t>
            </a:r>
            <a:r>
              <a:rPr lang="en-GB" sz="2400" dirty="0" smtClean="0">
                <a:latin typeface="Kozuka Gothic Pro B" pitchFamily="34" charset="-128"/>
                <a:ea typeface="Kozuka Gothic Pro B" pitchFamily="34" charset="-128"/>
              </a:rPr>
              <a:t>Buddhism.</a:t>
            </a:r>
            <a:endParaRPr lang="en-GB" sz="2400" dirty="0" smtClean="0">
              <a:latin typeface="Kozuka Gothic Pro R" pitchFamily="34" charset="-128"/>
              <a:ea typeface="Kozuka Gothic Pro R" pitchFamily="34" charset="-128"/>
            </a:endParaRPr>
          </a:p>
          <a:p>
            <a:pPr marL="285750" indent="-285750">
              <a:buFont typeface="Arial" panose="020B0604020202020204" pitchFamily="34" charset="0"/>
              <a:buChar char="•"/>
            </a:pPr>
            <a:endParaRPr lang="en-GB" sz="2400" dirty="0">
              <a:latin typeface="Kozuka Gothic Pro R" pitchFamily="34" charset="-128"/>
              <a:ea typeface="Kozuka Gothic Pro R" pitchFamily="34" charset="-128"/>
            </a:endParaRPr>
          </a:p>
          <a:p>
            <a:pPr marL="285750" indent="-285750">
              <a:buFont typeface="Arial" panose="020B0604020202020204" pitchFamily="34" charset="0"/>
              <a:buChar char="•"/>
            </a:pPr>
            <a:r>
              <a:rPr lang="en-GB" sz="2400" dirty="0" smtClean="0">
                <a:latin typeface="Kozuka Gothic Pro R" pitchFamily="34" charset="-128"/>
                <a:ea typeface="Kozuka Gothic Pro R" pitchFamily="34" charset="-128"/>
              </a:rPr>
              <a:t>Many people there say they have no special religion, but take part in both Shinto and Buddhist activities.</a:t>
            </a:r>
            <a:br>
              <a:rPr lang="en-GB" sz="2400" dirty="0" smtClean="0">
                <a:latin typeface="Kozuka Gothic Pro R" pitchFamily="34" charset="-128"/>
                <a:ea typeface="Kozuka Gothic Pro R" pitchFamily="34" charset="-128"/>
              </a:rPr>
            </a:br>
            <a:endParaRPr lang="en-GB" sz="2400" dirty="0" smtClean="0">
              <a:latin typeface="Kozuka Gothic Pro R" pitchFamily="34" charset="-128"/>
              <a:ea typeface="Kozuka Gothic Pro R" pitchFamily="34" charset="-128"/>
            </a:endParaRPr>
          </a:p>
          <a:p>
            <a:pPr marL="285750" indent="-285750">
              <a:buFont typeface="Arial" panose="020B0604020202020204" pitchFamily="34" charset="0"/>
              <a:buChar char="•"/>
            </a:pPr>
            <a:r>
              <a:rPr lang="en-GB" sz="2400" dirty="0" smtClean="0">
                <a:latin typeface="Kozuka Gothic Pro R" pitchFamily="34" charset="-128"/>
                <a:ea typeface="Kozuka Gothic Pro R" pitchFamily="34" charset="-128"/>
              </a:rPr>
              <a:t>Both these religions are a part of daily life in Japan.</a:t>
            </a:r>
            <a:br>
              <a:rPr lang="en-GB" sz="2400" dirty="0" smtClean="0">
                <a:latin typeface="Kozuka Gothic Pro R" pitchFamily="34" charset="-128"/>
                <a:ea typeface="Kozuka Gothic Pro R" pitchFamily="34" charset="-128"/>
              </a:rPr>
            </a:br>
            <a:endParaRPr lang="en-GB" sz="2600" dirty="0" smtClean="0">
              <a:latin typeface="Kozuka Gothic Pro R" pitchFamily="34" charset="-128"/>
              <a:ea typeface="Kozuka Gothic Pro R" pitchFamily="34" charset="-128"/>
            </a:endParaRPr>
          </a:p>
        </p:txBody>
      </p:sp>
      <p:pic>
        <p:nvPicPr>
          <p:cNvPr id="3074" name="Picture 2" descr="神社のイラスト"/>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688" y="4581128"/>
            <a:ext cx="1882754" cy="172742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善光寺のイラスト"/>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8064" y="4590478"/>
            <a:ext cx="1996363" cy="175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2603861"/>
      </p:ext>
    </p:extLst>
  </p:cSld>
  <p:clrMapOvr>
    <a:masterClrMapping/>
  </p:clrMapOvr>
  <p:transition spd="slow" advClick="0" advTm="20000">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7624" y="1001446"/>
            <a:ext cx="3375596" cy="4889123"/>
          </a:xfrm>
          <a:prstGeom prst="rect">
            <a:avLst/>
          </a:prstGeom>
        </p:spPr>
      </p:pic>
      <p:sp>
        <p:nvSpPr>
          <p:cNvPr id="3" name="Slide Number Placeholder 2"/>
          <p:cNvSpPr>
            <a:spLocks noGrp="1"/>
          </p:cNvSpPr>
          <p:nvPr>
            <p:ph type="sldNum" sz="quarter" idx="12"/>
          </p:nvPr>
        </p:nvSpPr>
        <p:spPr/>
        <p:txBody>
          <a:bodyPr/>
          <a:lstStyle/>
          <a:p>
            <a:fld id="{7627D4DA-CA93-4100-9923-91CA0C97AC6D}" type="slidenum">
              <a:rPr lang="en-GB" smtClean="0"/>
              <a:t>20</a:t>
            </a:fld>
            <a:endParaRPr lang="en-GB"/>
          </a:p>
        </p:txBody>
      </p:sp>
      <p:sp>
        <p:nvSpPr>
          <p:cNvPr id="7" name="Rectangle 6"/>
          <p:cNvSpPr/>
          <p:nvPr/>
        </p:nvSpPr>
        <p:spPr>
          <a:xfrm>
            <a:off x="0" y="6381328"/>
            <a:ext cx="9144000" cy="476672"/>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Footer Placeholder 5"/>
          <p:cNvSpPr>
            <a:spLocks noGrp="1"/>
          </p:cNvSpPr>
          <p:nvPr>
            <p:ph type="ftr" sz="quarter" idx="11"/>
          </p:nvPr>
        </p:nvSpPr>
        <p:spPr>
          <a:xfrm>
            <a:off x="0" y="6492875"/>
            <a:ext cx="9033728" cy="365125"/>
          </a:xfrm>
        </p:spPr>
        <p:txBody>
          <a:bodyPr/>
          <a:lstStyle/>
          <a:p>
            <a:r>
              <a:rPr lang="en-GB" dirty="0" smtClean="0">
                <a:solidFill>
                  <a:schemeClr val="bg1"/>
                </a:solidFill>
              </a:rPr>
              <a:t>©</a:t>
            </a:r>
            <a:r>
              <a:rPr lang="en-GB" dirty="0" err="1" smtClean="0">
                <a:solidFill>
                  <a:schemeClr val="bg1"/>
                </a:solidFill>
                <a:hlinkClick r:id="rId4"/>
              </a:rPr>
              <a:t>omamori</a:t>
            </a:r>
            <a:r>
              <a:rPr lang="en-GB" dirty="0">
                <a:solidFill>
                  <a:schemeClr val="bg1"/>
                </a:solidFill>
              </a:rPr>
              <a:t> by </a:t>
            </a:r>
            <a:r>
              <a:rPr lang="en-GB" dirty="0" err="1">
                <a:solidFill>
                  <a:schemeClr val="bg1"/>
                </a:solidFill>
                <a:hlinkClick r:id="rId5"/>
              </a:rPr>
              <a:t>timtak</a:t>
            </a:r>
            <a:r>
              <a:rPr lang="en-GB" dirty="0">
                <a:solidFill>
                  <a:schemeClr val="bg1"/>
                </a:solidFill>
              </a:rPr>
              <a:t> is marked with </a:t>
            </a:r>
            <a:r>
              <a:rPr lang="en-GB" cap="all" dirty="0">
                <a:solidFill>
                  <a:schemeClr val="bg1"/>
                </a:solidFill>
                <a:hlinkClick r:id="rId6"/>
              </a:rPr>
              <a:t>CC BY-NC </a:t>
            </a:r>
            <a:r>
              <a:rPr lang="en-GB" cap="all" dirty="0" smtClean="0">
                <a:solidFill>
                  <a:schemeClr val="bg1"/>
                </a:solidFill>
                <a:hlinkClick r:id="rId6"/>
              </a:rPr>
              <a:t>2.0</a:t>
            </a:r>
            <a:r>
              <a:rPr lang="en-GB" dirty="0" smtClean="0">
                <a:solidFill>
                  <a:schemeClr val="bg1"/>
                </a:solidFill>
              </a:rPr>
              <a:t> </a:t>
            </a:r>
            <a:endParaRPr lang="en-GB" dirty="0">
              <a:solidFill>
                <a:schemeClr val="bg1"/>
              </a:solidFill>
            </a:endParaRPr>
          </a:p>
          <a:p>
            <a:endParaRPr lang="en-GB" dirty="0">
              <a:solidFill>
                <a:schemeClr val="bg1"/>
              </a:solidFill>
            </a:endParaRPr>
          </a:p>
        </p:txBody>
      </p:sp>
      <p:pic>
        <p:nvPicPr>
          <p:cNvPr id="8" name="Picture 7"/>
          <p:cNvPicPr/>
          <p:nvPr/>
        </p:nvPicPr>
        <p:blipFill>
          <a:blip r:embed="rId7" cstate="print">
            <a:extLst>
              <a:ext uri="{28A0092B-C50C-407E-A947-70E740481C1C}">
                <a14:useLocalDpi xmlns:a14="http://schemas.microsoft.com/office/drawing/2010/main" val="0"/>
              </a:ext>
            </a:extLst>
          </a:blip>
          <a:stretch>
            <a:fillRect/>
          </a:stretch>
        </p:blipFill>
        <p:spPr>
          <a:xfrm>
            <a:off x="7452320" y="548680"/>
            <a:ext cx="850900" cy="850900"/>
          </a:xfrm>
          <a:prstGeom prst="rect">
            <a:avLst/>
          </a:prstGeom>
        </p:spPr>
      </p:pic>
      <p:sp>
        <p:nvSpPr>
          <p:cNvPr id="10" name="TextBox 9"/>
          <p:cNvSpPr txBox="1"/>
          <p:nvPr/>
        </p:nvSpPr>
        <p:spPr>
          <a:xfrm>
            <a:off x="4211960" y="1844824"/>
            <a:ext cx="2232248" cy="369332"/>
          </a:xfrm>
          <a:prstGeom prst="rect">
            <a:avLst/>
          </a:prstGeom>
          <a:noFill/>
        </p:spPr>
        <p:txBody>
          <a:bodyPr wrap="square" rtlCol="0">
            <a:spAutoFit/>
          </a:bodyPr>
          <a:lstStyle/>
          <a:p>
            <a:r>
              <a:rPr lang="en-GB" dirty="0" smtClean="0"/>
              <a:t> </a:t>
            </a:r>
            <a:endParaRPr lang="en-GB" dirty="0"/>
          </a:p>
        </p:txBody>
      </p:sp>
      <p:sp>
        <p:nvSpPr>
          <p:cNvPr id="16" name="Text Placeholder 2"/>
          <p:cNvSpPr txBox="1">
            <a:spLocks/>
          </p:cNvSpPr>
          <p:nvPr/>
        </p:nvSpPr>
        <p:spPr>
          <a:xfrm>
            <a:off x="4644008" y="5183023"/>
            <a:ext cx="3837744" cy="1030573"/>
          </a:xfrm>
          <a:prstGeom prst="rect">
            <a:avLst/>
          </a:prstGeom>
          <a:solidFill>
            <a:schemeClr val="bg1"/>
          </a:solidFill>
          <a:ln w="28575">
            <a:solidFill>
              <a:schemeClr val="tx1"/>
            </a:solidFill>
          </a:ln>
        </p:spPr>
        <p:txBody>
          <a:bodyPr vert="horz" lIns="91440" tIns="45720" rIns="91440" bIns="45720" rtlCol="0">
            <a:normAutofit fontScale="925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nSpc>
                <a:spcPct val="120000"/>
              </a:lnSpc>
            </a:pPr>
            <a:r>
              <a:rPr lang="en-GB" sz="2800" b="1" dirty="0" smtClean="0">
                <a:solidFill>
                  <a:srgbClr val="FF0000"/>
                </a:solidFill>
                <a:latin typeface="Kristen ITC" panose="03050502040202030202" pitchFamily="66" charset="0"/>
              </a:rPr>
              <a:t>Good Luck Charms</a:t>
            </a:r>
          </a:p>
          <a:p>
            <a:pPr>
              <a:lnSpc>
                <a:spcPct val="120000"/>
              </a:lnSpc>
            </a:pPr>
            <a:r>
              <a:rPr lang="en-GB" sz="2800" b="1" dirty="0" smtClean="0">
                <a:solidFill>
                  <a:srgbClr val="FF0000"/>
                </a:solidFill>
                <a:latin typeface="Kristen ITC" panose="03050502040202030202" pitchFamily="66" charset="0"/>
              </a:rPr>
              <a:t>(</a:t>
            </a:r>
            <a:r>
              <a:rPr lang="en-GB" sz="2800" b="1" dirty="0" err="1" smtClean="0">
                <a:solidFill>
                  <a:srgbClr val="FF0000"/>
                </a:solidFill>
                <a:latin typeface="Kristen ITC" panose="03050502040202030202" pitchFamily="66" charset="0"/>
              </a:rPr>
              <a:t>Omamori</a:t>
            </a:r>
            <a:r>
              <a:rPr lang="en-GB" sz="2800" b="1" dirty="0" smtClean="0">
                <a:solidFill>
                  <a:srgbClr val="FF0000"/>
                </a:solidFill>
                <a:latin typeface="Kristen ITC" panose="03050502040202030202" pitchFamily="66" charset="0"/>
              </a:rPr>
              <a:t>)</a:t>
            </a:r>
          </a:p>
        </p:txBody>
      </p:sp>
      <p:sp>
        <p:nvSpPr>
          <p:cNvPr id="5" name="TextBox 4"/>
          <p:cNvSpPr txBox="1"/>
          <p:nvPr/>
        </p:nvSpPr>
        <p:spPr>
          <a:xfrm>
            <a:off x="553838" y="1628800"/>
            <a:ext cx="3888432" cy="3785652"/>
          </a:xfrm>
          <a:prstGeom prst="rect">
            <a:avLst/>
          </a:prstGeom>
          <a:noFill/>
        </p:spPr>
        <p:txBody>
          <a:bodyPr wrap="square" rtlCol="0">
            <a:spAutoFit/>
          </a:bodyPr>
          <a:lstStyle/>
          <a:p>
            <a:pPr marL="285750" indent="-285750">
              <a:buFont typeface="Arial" panose="020B0604020202020204" pitchFamily="34" charset="0"/>
              <a:buChar char="•"/>
            </a:pPr>
            <a:r>
              <a:rPr lang="en-GB" sz="2400" dirty="0" smtClean="0">
                <a:latin typeface="Kozuka Gothic Pro R" pitchFamily="34" charset="-128"/>
                <a:ea typeface="Kozuka Gothic Pro R" pitchFamily="34" charset="-128"/>
              </a:rPr>
              <a:t>These charms can be bought as souvenirs.</a:t>
            </a:r>
          </a:p>
          <a:p>
            <a:endParaRPr lang="en-GB" sz="2400" dirty="0">
              <a:latin typeface="Kozuka Gothic Pro R" pitchFamily="34" charset="-128"/>
              <a:ea typeface="Kozuka Gothic Pro R" pitchFamily="34" charset="-128"/>
            </a:endParaRPr>
          </a:p>
          <a:p>
            <a:pPr marL="285750" indent="-285750">
              <a:buFont typeface="Arial" panose="020B0604020202020204" pitchFamily="34" charset="0"/>
              <a:buChar char="•"/>
            </a:pPr>
            <a:r>
              <a:rPr lang="en-GB" sz="2400" dirty="0" smtClean="0">
                <a:latin typeface="Kozuka Gothic Pro R" pitchFamily="34" charset="-128"/>
                <a:ea typeface="Kozuka Gothic Pro R" pitchFamily="34" charset="-128"/>
              </a:rPr>
              <a:t>Some charms have particular meanings such as </a:t>
            </a:r>
            <a:r>
              <a:rPr lang="en-GB" sz="2400" dirty="0">
                <a:latin typeface="Kozuka Gothic Pro R" pitchFamily="34" charset="-128"/>
                <a:ea typeface="Kozuka Gothic Pro R" pitchFamily="34" charset="-128"/>
              </a:rPr>
              <a:t>f</a:t>
            </a:r>
            <a:r>
              <a:rPr lang="en-GB" sz="2400" dirty="0" smtClean="0">
                <a:latin typeface="Kozuka Gothic Pro R" pitchFamily="34" charset="-128"/>
                <a:ea typeface="Kozuka Gothic Pro R" pitchFamily="34" charset="-128"/>
              </a:rPr>
              <a:t>or good luck in exams.</a:t>
            </a:r>
          </a:p>
          <a:p>
            <a:pPr marL="285750" indent="-285750">
              <a:buFont typeface="Arial" panose="020B0604020202020204" pitchFamily="34" charset="0"/>
              <a:buChar char="•"/>
            </a:pPr>
            <a:endParaRPr lang="en-GB" sz="2400" dirty="0">
              <a:latin typeface="Kozuka Gothic Pro R" pitchFamily="34" charset="-128"/>
              <a:ea typeface="Kozuka Gothic Pro R" pitchFamily="34" charset="-128"/>
            </a:endParaRPr>
          </a:p>
          <a:p>
            <a:pPr marL="285750" indent="-285750">
              <a:buFont typeface="Arial" panose="020B0604020202020204" pitchFamily="34" charset="0"/>
              <a:buChar char="•"/>
            </a:pPr>
            <a:r>
              <a:rPr lang="en-GB" sz="2400" dirty="0" smtClean="0">
                <a:latin typeface="Kozuka Gothic Pro R" pitchFamily="34" charset="-128"/>
                <a:ea typeface="Kozuka Gothic Pro R" pitchFamily="34" charset="-128"/>
              </a:rPr>
              <a:t>Visitors can buy them for friends and family too.</a:t>
            </a:r>
            <a:endParaRPr lang="en-GB" sz="2400" dirty="0">
              <a:latin typeface="Kozuka Gothic Pro R" pitchFamily="34" charset="-128"/>
              <a:ea typeface="Kozuka Gothic Pro R" pitchFamily="34" charset="-128"/>
            </a:endParaRPr>
          </a:p>
        </p:txBody>
      </p:sp>
      <p:sp>
        <p:nvSpPr>
          <p:cNvPr id="13" name="TextBox 12"/>
          <p:cNvSpPr txBox="1"/>
          <p:nvPr/>
        </p:nvSpPr>
        <p:spPr>
          <a:xfrm>
            <a:off x="423178" y="589409"/>
            <a:ext cx="6588221" cy="769441"/>
          </a:xfrm>
          <a:prstGeom prst="rect">
            <a:avLst/>
          </a:prstGeom>
          <a:noFill/>
        </p:spPr>
        <p:txBody>
          <a:bodyPr wrap="square" rtlCol="0">
            <a:spAutoFit/>
          </a:bodyPr>
          <a:lstStyle/>
          <a:p>
            <a:r>
              <a:rPr lang="en-GB" sz="4400" b="1" dirty="0" smtClean="0">
                <a:solidFill>
                  <a:srgbClr val="FF0000"/>
                </a:solidFill>
                <a:latin typeface="Kristen ITC" panose="03050502040202030202" pitchFamily="66" charset="0"/>
                <a:ea typeface="Kozuka Gothic Pro B" pitchFamily="34" charset="-128"/>
              </a:rPr>
              <a:t>At temples &amp; shrines</a:t>
            </a:r>
            <a:endParaRPr lang="en-GB" sz="4400" b="1" dirty="0">
              <a:solidFill>
                <a:srgbClr val="FF0000"/>
              </a:solidFill>
              <a:latin typeface="Kristen ITC" panose="03050502040202030202" pitchFamily="66" charset="0"/>
              <a:ea typeface="Kozuka Gothic Pro B" pitchFamily="34" charset="-128"/>
            </a:endParaRPr>
          </a:p>
        </p:txBody>
      </p:sp>
    </p:spTree>
    <p:extLst>
      <p:ext uri="{BB962C8B-B14F-4D97-AF65-F5344CB8AC3E}">
        <p14:creationId xmlns:p14="http://schemas.microsoft.com/office/powerpoint/2010/main" val="1392963571"/>
      </p:ext>
    </p:extLst>
  </p:cSld>
  <p:clrMapOvr>
    <a:masterClrMapping/>
  </p:clrMapOvr>
  <p:transition spd="slow" advClick="0" advTm="20000">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83568" y="4797152"/>
            <a:ext cx="7619652" cy="1080120"/>
          </a:xfrm>
          <a:prstGeom prst="rect">
            <a:avLst/>
          </a:prstGeom>
          <a:solidFill>
            <a:srgbClr val="FF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Box 1"/>
          <p:cNvSpPr txBox="1"/>
          <p:nvPr/>
        </p:nvSpPr>
        <p:spPr>
          <a:xfrm>
            <a:off x="467544" y="568583"/>
            <a:ext cx="6588221" cy="830997"/>
          </a:xfrm>
          <a:prstGeom prst="rect">
            <a:avLst/>
          </a:prstGeom>
          <a:noFill/>
        </p:spPr>
        <p:txBody>
          <a:bodyPr wrap="square" rtlCol="0">
            <a:spAutoFit/>
          </a:bodyPr>
          <a:lstStyle/>
          <a:p>
            <a:r>
              <a:rPr lang="en-GB" sz="4800" b="1" dirty="0" smtClean="0">
                <a:solidFill>
                  <a:srgbClr val="FF0000"/>
                </a:solidFill>
                <a:latin typeface="Kristen ITC" panose="03050502040202030202" pitchFamily="66" charset="0"/>
                <a:ea typeface="Kozuka Gothic Pro B" pitchFamily="34" charset="-128"/>
              </a:rPr>
              <a:t>Shinto</a:t>
            </a:r>
            <a:endParaRPr lang="en-GB" sz="4800" b="1" dirty="0">
              <a:solidFill>
                <a:srgbClr val="FF0000"/>
              </a:solidFill>
              <a:latin typeface="Kristen ITC" panose="03050502040202030202" pitchFamily="66" charset="0"/>
              <a:ea typeface="Kozuka Gothic Pro B" pitchFamily="34" charset="-128"/>
            </a:endParaRPr>
          </a:p>
        </p:txBody>
      </p:sp>
      <p:sp>
        <p:nvSpPr>
          <p:cNvPr id="17" name="Footer Placeholder 7"/>
          <p:cNvSpPr>
            <a:spLocks noGrp="1"/>
          </p:cNvSpPr>
          <p:nvPr>
            <p:ph type="ftr" sz="quarter" idx="11"/>
          </p:nvPr>
        </p:nvSpPr>
        <p:spPr>
          <a:xfrm>
            <a:off x="0" y="6356350"/>
            <a:ext cx="9143999" cy="365125"/>
          </a:xfrm>
        </p:spPr>
        <p:txBody>
          <a:bodyPr/>
          <a:lstStyle/>
          <a:p>
            <a:r>
              <a:rPr lang="en-GB" dirty="0" smtClean="0">
                <a:solidFill>
                  <a:schemeClr val="bg1">
                    <a:lumMod val="95000"/>
                  </a:schemeClr>
                </a:solidFill>
              </a:rPr>
              <a:t>©The </a:t>
            </a:r>
            <a:r>
              <a:rPr lang="en-GB" dirty="0">
                <a:solidFill>
                  <a:schemeClr val="bg1">
                    <a:lumMod val="95000"/>
                  </a:schemeClr>
                </a:solidFill>
              </a:rPr>
              <a:t>Japan Society</a:t>
            </a:r>
          </a:p>
        </p:txBody>
      </p:sp>
      <p:pic>
        <p:nvPicPr>
          <p:cNvPr id="8" name="Picture 7"/>
          <p:cNvPicPr/>
          <p:nvPr/>
        </p:nvPicPr>
        <p:blipFill>
          <a:blip r:embed="rId3" cstate="print">
            <a:extLst>
              <a:ext uri="{28A0092B-C50C-407E-A947-70E740481C1C}">
                <a14:useLocalDpi xmlns:a14="http://schemas.microsoft.com/office/drawing/2010/main" val="0"/>
              </a:ext>
            </a:extLst>
          </a:blip>
          <a:stretch>
            <a:fillRect/>
          </a:stretch>
        </p:blipFill>
        <p:spPr>
          <a:xfrm>
            <a:off x="7452320" y="548680"/>
            <a:ext cx="850900" cy="850900"/>
          </a:xfrm>
          <a:prstGeom prst="rect">
            <a:avLst/>
          </a:prstGeom>
        </p:spPr>
      </p:pic>
      <p:sp>
        <p:nvSpPr>
          <p:cNvPr id="4" name="TextBox 3"/>
          <p:cNvSpPr txBox="1"/>
          <p:nvPr/>
        </p:nvSpPr>
        <p:spPr>
          <a:xfrm>
            <a:off x="683568" y="1844824"/>
            <a:ext cx="7619652" cy="3693319"/>
          </a:xfrm>
          <a:prstGeom prst="rect">
            <a:avLst/>
          </a:prstGeom>
          <a:noFill/>
        </p:spPr>
        <p:txBody>
          <a:bodyPr wrap="square" rtlCol="0">
            <a:spAutoFit/>
          </a:bodyPr>
          <a:lstStyle/>
          <a:p>
            <a:pPr marL="285750" indent="-285750">
              <a:buFont typeface="Arial" panose="020B0604020202020204" pitchFamily="34" charset="0"/>
              <a:buChar char="•"/>
            </a:pPr>
            <a:r>
              <a:rPr lang="en-GB" sz="2600" dirty="0" smtClean="0">
                <a:latin typeface="Kozuka Gothic Pro R" pitchFamily="34" charset="-128"/>
                <a:ea typeface="Kozuka Gothic Pro R" pitchFamily="34" charset="-128"/>
              </a:rPr>
              <a:t>Shinto is Japan’s own ________ .</a:t>
            </a:r>
          </a:p>
          <a:p>
            <a:pPr marL="285750" indent="-285750">
              <a:buFont typeface="Arial" panose="020B0604020202020204" pitchFamily="34" charset="0"/>
              <a:buChar char="•"/>
            </a:pPr>
            <a:endParaRPr lang="en-GB" sz="2600" dirty="0">
              <a:latin typeface="Kozuka Gothic Pro R" pitchFamily="34" charset="-128"/>
              <a:ea typeface="Kozuka Gothic Pro R" pitchFamily="34" charset="-128"/>
            </a:endParaRPr>
          </a:p>
          <a:p>
            <a:pPr marL="285750" indent="-285750">
              <a:buFont typeface="Arial" panose="020B0604020202020204" pitchFamily="34" charset="0"/>
              <a:buChar char="•"/>
            </a:pPr>
            <a:r>
              <a:rPr lang="en-GB" sz="2600" dirty="0" smtClean="0">
                <a:latin typeface="Kozuka Gothic Pro R" pitchFamily="34" charset="-128"/>
                <a:ea typeface="Kozuka Gothic Pro R" pitchFamily="34" charset="-128"/>
              </a:rPr>
              <a:t>The symbol of Shinto is the ________ gate.</a:t>
            </a:r>
          </a:p>
          <a:p>
            <a:pPr marL="285750" indent="-285750">
              <a:buFont typeface="Arial" panose="020B0604020202020204" pitchFamily="34" charset="0"/>
              <a:buChar char="•"/>
            </a:pPr>
            <a:endParaRPr lang="en-GB" sz="2600" dirty="0">
              <a:latin typeface="Kozuka Gothic Pro R" pitchFamily="34" charset="-128"/>
              <a:ea typeface="Kozuka Gothic Pro R" pitchFamily="34" charset="-128"/>
            </a:endParaRPr>
          </a:p>
          <a:p>
            <a:pPr marL="285750" indent="-285750">
              <a:buFont typeface="Arial" panose="020B0604020202020204" pitchFamily="34" charset="0"/>
              <a:buChar char="•"/>
            </a:pPr>
            <a:r>
              <a:rPr lang="en-GB" sz="2600" dirty="0" smtClean="0">
                <a:latin typeface="Kozuka Gothic Pro R" pitchFamily="34" charset="-128"/>
                <a:ea typeface="Kozuka Gothic Pro R" pitchFamily="34" charset="-128"/>
              </a:rPr>
              <a:t>Followers of Shinto believe in gods or spirits called ________ .</a:t>
            </a:r>
            <a:endParaRPr lang="en-GB" sz="2600" dirty="0">
              <a:latin typeface="Kozuka Gothic Pro R" pitchFamily="34" charset="-128"/>
              <a:ea typeface="Kozuka Gothic Pro R" pitchFamily="34" charset="-128"/>
            </a:endParaRPr>
          </a:p>
          <a:p>
            <a:r>
              <a:rPr lang="en-GB" sz="2600" dirty="0" smtClean="0">
                <a:latin typeface="Kozuka Gothic Pro R" pitchFamily="34" charset="-128"/>
                <a:ea typeface="Kozuka Gothic Pro R" pitchFamily="34" charset="-128"/>
              </a:rPr>
              <a:t/>
            </a:r>
            <a:br>
              <a:rPr lang="en-GB" sz="2600" dirty="0" smtClean="0">
                <a:latin typeface="Kozuka Gothic Pro R" pitchFamily="34" charset="-128"/>
                <a:ea typeface="Kozuka Gothic Pro R" pitchFamily="34" charset="-128"/>
              </a:rPr>
            </a:br>
            <a:r>
              <a:rPr lang="en-GB" sz="2600" dirty="0" smtClean="0">
                <a:latin typeface="Kozuka Gothic Pro R" pitchFamily="34" charset="-128"/>
                <a:ea typeface="Kozuka Gothic Pro R" pitchFamily="34" charset="-128"/>
              </a:rPr>
              <a:t/>
            </a:r>
            <a:br>
              <a:rPr lang="en-GB" sz="2600" dirty="0" smtClean="0">
                <a:latin typeface="Kozuka Gothic Pro R" pitchFamily="34" charset="-128"/>
                <a:ea typeface="Kozuka Gothic Pro R" pitchFamily="34" charset="-128"/>
              </a:rPr>
            </a:br>
            <a:endParaRPr lang="en-GB" sz="2600" dirty="0" smtClean="0">
              <a:latin typeface="Kozuka Gothic Pro R" pitchFamily="34" charset="-128"/>
              <a:ea typeface="Kozuka Gothic Pro R" pitchFamily="34" charset="-128"/>
            </a:endParaRPr>
          </a:p>
        </p:txBody>
      </p:sp>
      <p:sp>
        <p:nvSpPr>
          <p:cNvPr id="5" name="TextBox 4"/>
          <p:cNvSpPr txBox="1"/>
          <p:nvPr/>
        </p:nvSpPr>
        <p:spPr>
          <a:xfrm>
            <a:off x="3701306" y="5156702"/>
            <a:ext cx="1584176" cy="492443"/>
          </a:xfrm>
          <a:prstGeom prst="rect">
            <a:avLst/>
          </a:prstGeom>
          <a:noFill/>
        </p:spPr>
        <p:txBody>
          <a:bodyPr wrap="square" rtlCol="0">
            <a:spAutoFit/>
          </a:bodyPr>
          <a:lstStyle/>
          <a:p>
            <a:r>
              <a:rPr lang="en-GB" sz="2600" dirty="0">
                <a:latin typeface="Kozuka Gothic Pro B" pitchFamily="34" charset="-128"/>
                <a:ea typeface="Kozuka Gothic Pro B" pitchFamily="34" charset="-128"/>
              </a:rPr>
              <a:t>r</a:t>
            </a:r>
            <a:r>
              <a:rPr lang="en-GB" sz="2600" dirty="0" smtClean="0">
                <a:latin typeface="Kozuka Gothic Pro B" pitchFamily="34" charset="-128"/>
                <a:ea typeface="Kozuka Gothic Pro B" pitchFamily="34" charset="-128"/>
              </a:rPr>
              <a:t>eligion </a:t>
            </a:r>
            <a:endParaRPr lang="en-GB" sz="2600" dirty="0">
              <a:latin typeface="Kozuka Gothic Pro B" pitchFamily="34" charset="-128"/>
              <a:ea typeface="Kozuka Gothic Pro B" pitchFamily="34" charset="-128"/>
            </a:endParaRPr>
          </a:p>
        </p:txBody>
      </p:sp>
      <p:sp>
        <p:nvSpPr>
          <p:cNvPr id="9" name="TextBox 8"/>
          <p:cNvSpPr txBox="1"/>
          <p:nvPr/>
        </p:nvSpPr>
        <p:spPr>
          <a:xfrm>
            <a:off x="1385646" y="5156703"/>
            <a:ext cx="972108" cy="492443"/>
          </a:xfrm>
          <a:prstGeom prst="rect">
            <a:avLst/>
          </a:prstGeom>
          <a:noFill/>
        </p:spPr>
        <p:txBody>
          <a:bodyPr wrap="square" rtlCol="0">
            <a:spAutoFit/>
          </a:bodyPr>
          <a:lstStyle/>
          <a:p>
            <a:r>
              <a:rPr lang="en-GB" sz="2600" dirty="0" err="1">
                <a:latin typeface="Kozuka Gothic Pro B" pitchFamily="34" charset="-128"/>
                <a:ea typeface="Kozuka Gothic Pro B" pitchFamily="34" charset="-128"/>
              </a:rPr>
              <a:t>t</a:t>
            </a:r>
            <a:r>
              <a:rPr lang="en-GB" sz="2600" dirty="0" err="1" smtClean="0">
                <a:latin typeface="Kozuka Gothic Pro B" pitchFamily="34" charset="-128"/>
                <a:ea typeface="Kozuka Gothic Pro B" pitchFamily="34" charset="-128"/>
              </a:rPr>
              <a:t>orii</a:t>
            </a:r>
            <a:r>
              <a:rPr lang="en-GB" sz="2600" dirty="0" smtClean="0">
                <a:latin typeface="Kozuka Gothic Pro B" pitchFamily="34" charset="-128"/>
                <a:ea typeface="Kozuka Gothic Pro B" pitchFamily="34" charset="-128"/>
              </a:rPr>
              <a:t>  </a:t>
            </a:r>
            <a:endParaRPr lang="en-GB" sz="2600" dirty="0">
              <a:latin typeface="Kozuka Gothic Pro B" pitchFamily="34" charset="-128"/>
              <a:ea typeface="Kozuka Gothic Pro B" pitchFamily="34" charset="-128"/>
            </a:endParaRPr>
          </a:p>
        </p:txBody>
      </p:sp>
      <p:sp>
        <p:nvSpPr>
          <p:cNvPr id="10" name="TextBox 9"/>
          <p:cNvSpPr txBox="1"/>
          <p:nvPr/>
        </p:nvSpPr>
        <p:spPr>
          <a:xfrm>
            <a:off x="6343563" y="5159515"/>
            <a:ext cx="1129926" cy="492443"/>
          </a:xfrm>
          <a:prstGeom prst="rect">
            <a:avLst/>
          </a:prstGeom>
          <a:noFill/>
        </p:spPr>
        <p:txBody>
          <a:bodyPr wrap="square" rtlCol="0">
            <a:spAutoFit/>
          </a:bodyPr>
          <a:lstStyle/>
          <a:p>
            <a:r>
              <a:rPr lang="en-GB" sz="2600" dirty="0">
                <a:latin typeface="Kozuka Gothic Pro B" pitchFamily="34" charset="-128"/>
                <a:ea typeface="Kozuka Gothic Pro B" pitchFamily="34" charset="-128"/>
              </a:rPr>
              <a:t>k</a:t>
            </a:r>
            <a:r>
              <a:rPr lang="en-GB" sz="2600" dirty="0" smtClean="0">
                <a:latin typeface="Kozuka Gothic Pro B" pitchFamily="34" charset="-128"/>
                <a:ea typeface="Kozuka Gothic Pro B" pitchFamily="34" charset="-128"/>
              </a:rPr>
              <a:t>ami   </a:t>
            </a:r>
            <a:endParaRPr lang="en-GB" sz="2600" dirty="0">
              <a:latin typeface="Kozuka Gothic Pro B" pitchFamily="34" charset="-128"/>
              <a:ea typeface="Kozuka Gothic Pro B" pitchFamily="34" charset="-128"/>
            </a:endParaRPr>
          </a:p>
        </p:txBody>
      </p:sp>
    </p:spTree>
    <p:extLst>
      <p:ext uri="{BB962C8B-B14F-4D97-AF65-F5344CB8AC3E}">
        <p14:creationId xmlns:p14="http://schemas.microsoft.com/office/powerpoint/2010/main" val="532778218"/>
      </p:ext>
    </p:extLst>
  </p:cSld>
  <p:clrMapOvr>
    <a:masterClrMapping/>
  </p:clrMapOvr>
  <p:transition spd="slow" advClick="0" advTm="20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5.55556E-7 -4.82535E-6 L 0.06389 -0.48693 " pathEditMode="relative" rAng="0" ptsTypes="AA">
                                      <p:cBhvr>
                                        <p:cTn id="6" dur="2000" fill="hold"/>
                                        <p:tgtEl>
                                          <p:spTgt spid="5">
                                            <p:txEl>
                                              <p:pRg st="0" end="0"/>
                                            </p:txEl>
                                          </p:spTgt>
                                        </p:tgtEl>
                                        <p:attrNameLst>
                                          <p:attrName>ppt_x</p:attrName>
                                          <p:attrName>ppt_y</p:attrName>
                                        </p:attrNameLst>
                                      </p:cBhvr>
                                      <p:rCtr x="3194" y="-24358"/>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2.5E-6 -4.82535E-6 L 0.43698 -0.3715 " pathEditMode="relative" rAng="0" ptsTypes="AA">
                                      <p:cBhvr>
                                        <p:cTn id="10" dur="2000" fill="hold"/>
                                        <p:tgtEl>
                                          <p:spTgt spid="9"/>
                                        </p:tgtEl>
                                        <p:attrNameLst>
                                          <p:attrName>ppt_x</p:attrName>
                                          <p:attrName>ppt_y</p:attrName>
                                        </p:attrNameLst>
                                      </p:cBhvr>
                                      <p:rCtr x="21840" y="-18575"/>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4.44444E-6 2.53296E-6 L -0.45243 -0.19362 " pathEditMode="relative" rAng="0" ptsTypes="AA">
                                      <p:cBhvr>
                                        <p:cTn id="14" dur="2000" fill="hold"/>
                                        <p:tgtEl>
                                          <p:spTgt spid="10"/>
                                        </p:tgtEl>
                                        <p:attrNameLst>
                                          <p:attrName>ppt_x</p:attrName>
                                          <p:attrName>ppt_y</p:attrName>
                                        </p:attrNameLst>
                                      </p:cBhvr>
                                      <p:rCtr x="-22622" y="-969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9"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Box 1"/>
          <p:cNvSpPr txBox="1"/>
          <p:nvPr/>
        </p:nvSpPr>
        <p:spPr>
          <a:xfrm>
            <a:off x="323528" y="568583"/>
            <a:ext cx="6372196" cy="830997"/>
          </a:xfrm>
          <a:prstGeom prst="rect">
            <a:avLst/>
          </a:prstGeom>
          <a:noFill/>
        </p:spPr>
        <p:txBody>
          <a:bodyPr wrap="square" rtlCol="0">
            <a:spAutoFit/>
          </a:bodyPr>
          <a:lstStyle/>
          <a:p>
            <a:r>
              <a:rPr lang="en-GB" sz="4800" b="1" dirty="0" smtClean="0">
                <a:solidFill>
                  <a:srgbClr val="FF0000"/>
                </a:solidFill>
                <a:latin typeface="Kristen ITC" panose="03050502040202030202" pitchFamily="66" charset="0"/>
                <a:ea typeface="Kozuka Gothic Pro B" pitchFamily="34" charset="-128"/>
              </a:rPr>
              <a:t>Buddhism</a:t>
            </a:r>
            <a:endParaRPr lang="en-GB" sz="4800" b="1" dirty="0">
              <a:solidFill>
                <a:srgbClr val="FF0000"/>
              </a:solidFill>
              <a:latin typeface="Kristen ITC" panose="03050502040202030202" pitchFamily="66" charset="0"/>
              <a:ea typeface="Kozuka Gothic Pro B" pitchFamily="34" charset="-128"/>
            </a:endParaRPr>
          </a:p>
        </p:txBody>
      </p:sp>
      <p:sp>
        <p:nvSpPr>
          <p:cNvPr id="17" name="Footer Placeholder 7"/>
          <p:cNvSpPr>
            <a:spLocks noGrp="1"/>
          </p:cNvSpPr>
          <p:nvPr>
            <p:ph type="ftr" sz="quarter" idx="11"/>
          </p:nvPr>
        </p:nvSpPr>
        <p:spPr>
          <a:xfrm>
            <a:off x="0" y="6356350"/>
            <a:ext cx="9143999" cy="365125"/>
          </a:xfrm>
        </p:spPr>
        <p:txBody>
          <a:bodyPr/>
          <a:lstStyle/>
          <a:p>
            <a:r>
              <a:rPr lang="en-GB" dirty="0" smtClean="0">
                <a:solidFill>
                  <a:schemeClr val="bg1">
                    <a:lumMod val="95000"/>
                  </a:schemeClr>
                </a:solidFill>
              </a:rPr>
              <a:t>©The </a:t>
            </a:r>
            <a:r>
              <a:rPr lang="en-GB" dirty="0">
                <a:solidFill>
                  <a:schemeClr val="bg1">
                    <a:lumMod val="95000"/>
                  </a:schemeClr>
                </a:solidFill>
              </a:rPr>
              <a:t>Japan Society</a:t>
            </a:r>
          </a:p>
        </p:txBody>
      </p:sp>
      <p:pic>
        <p:nvPicPr>
          <p:cNvPr id="8" name="Picture 7"/>
          <p:cNvPicPr/>
          <p:nvPr/>
        </p:nvPicPr>
        <p:blipFill>
          <a:blip r:embed="rId3" cstate="print">
            <a:extLst>
              <a:ext uri="{28A0092B-C50C-407E-A947-70E740481C1C}">
                <a14:useLocalDpi xmlns:a14="http://schemas.microsoft.com/office/drawing/2010/main" val="0"/>
              </a:ext>
            </a:extLst>
          </a:blip>
          <a:stretch>
            <a:fillRect/>
          </a:stretch>
        </p:blipFill>
        <p:spPr>
          <a:xfrm>
            <a:off x="7452320" y="548680"/>
            <a:ext cx="850900" cy="850900"/>
          </a:xfrm>
          <a:prstGeom prst="rect">
            <a:avLst/>
          </a:prstGeom>
        </p:spPr>
      </p:pic>
      <p:sp>
        <p:nvSpPr>
          <p:cNvPr id="9" name="TextBox 8"/>
          <p:cNvSpPr txBox="1"/>
          <p:nvPr/>
        </p:nvSpPr>
        <p:spPr>
          <a:xfrm>
            <a:off x="683568" y="1844824"/>
            <a:ext cx="7992888" cy="3693319"/>
          </a:xfrm>
          <a:prstGeom prst="rect">
            <a:avLst/>
          </a:prstGeom>
          <a:noFill/>
        </p:spPr>
        <p:txBody>
          <a:bodyPr wrap="square" rtlCol="0">
            <a:spAutoFit/>
          </a:bodyPr>
          <a:lstStyle/>
          <a:p>
            <a:pPr marL="285750" indent="-285750">
              <a:buFont typeface="Arial" panose="020B0604020202020204" pitchFamily="34" charset="0"/>
              <a:buChar char="•"/>
            </a:pPr>
            <a:r>
              <a:rPr lang="en-GB" sz="2600" dirty="0" smtClean="0">
                <a:latin typeface="Kozuka Gothic Pro R" pitchFamily="34" charset="-128"/>
                <a:ea typeface="Kozuka Gothic Pro R" pitchFamily="34" charset="-128"/>
              </a:rPr>
              <a:t>Buddhism was brought to Japan from</a:t>
            </a:r>
          </a:p>
          <a:p>
            <a:r>
              <a:rPr lang="en-GB" sz="2600" dirty="0" smtClean="0">
                <a:latin typeface="Kozuka Gothic Pro R" pitchFamily="34" charset="-128"/>
                <a:ea typeface="Kozuka Gothic Pro R" pitchFamily="34" charset="-128"/>
              </a:rPr>
              <a:t> _____________ around 1500  years ago.</a:t>
            </a:r>
            <a:br>
              <a:rPr lang="en-GB" sz="2600" dirty="0" smtClean="0">
                <a:latin typeface="Kozuka Gothic Pro R" pitchFamily="34" charset="-128"/>
                <a:ea typeface="Kozuka Gothic Pro R" pitchFamily="34" charset="-128"/>
              </a:rPr>
            </a:br>
            <a:endParaRPr lang="en-GB" sz="2600" dirty="0" smtClean="0">
              <a:latin typeface="Kozuka Gothic Pro R" pitchFamily="34" charset="-128"/>
              <a:ea typeface="Kozuka Gothic Pro R" pitchFamily="34" charset="-128"/>
            </a:endParaRPr>
          </a:p>
          <a:p>
            <a:pPr marL="285750" indent="-285750">
              <a:buFont typeface="Arial" panose="020B0604020202020204" pitchFamily="34" charset="0"/>
              <a:buChar char="•"/>
            </a:pPr>
            <a:r>
              <a:rPr lang="en-GB" sz="2600" dirty="0" smtClean="0">
                <a:latin typeface="Kozuka Gothic Pro R" pitchFamily="34" charset="-128"/>
                <a:ea typeface="Kozuka Gothic Pro R" pitchFamily="34" charset="-128"/>
              </a:rPr>
              <a:t>Buddhist temples are called ________ .</a:t>
            </a:r>
          </a:p>
          <a:p>
            <a:pPr marL="285750" indent="-285750">
              <a:buFont typeface="Arial" panose="020B0604020202020204" pitchFamily="34" charset="0"/>
              <a:buChar char="•"/>
            </a:pPr>
            <a:endParaRPr lang="en-GB" sz="2600" dirty="0" smtClean="0">
              <a:latin typeface="Kozuka Gothic Pro R" pitchFamily="34" charset="-128"/>
              <a:ea typeface="Kozuka Gothic Pro R" pitchFamily="34" charset="-128"/>
            </a:endParaRPr>
          </a:p>
          <a:p>
            <a:pPr marL="285750" indent="-285750">
              <a:buFont typeface="Arial" panose="020B0604020202020204" pitchFamily="34" charset="0"/>
              <a:buChar char="•"/>
            </a:pPr>
            <a:r>
              <a:rPr lang="en-GB" sz="2600" dirty="0" smtClean="0">
                <a:latin typeface="Kozuka Gothic Pro R" pitchFamily="34" charset="-128"/>
                <a:ea typeface="Kozuka Gothic Pro R" pitchFamily="34" charset="-128"/>
              </a:rPr>
              <a:t>In temples, you can see statues of ________ .</a:t>
            </a:r>
            <a:endParaRPr lang="en-GB" sz="2600" dirty="0">
              <a:latin typeface="Kozuka Gothic Pro R" pitchFamily="34" charset="-128"/>
              <a:ea typeface="Kozuka Gothic Pro R" pitchFamily="34" charset="-128"/>
            </a:endParaRPr>
          </a:p>
          <a:p>
            <a:r>
              <a:rPr lang="en-GB" sz="2600" dirty="0">
                <a:latin typeface="Kozuka Gothic Pro R" pitchFamily="34" charset="-128"/>
                <a:ea typeface="Kozuka Gothic Pro R" pitchFamily="34" charset="-128"/>
              </a:rPr>
              <a:t/>
            </a:r>
            <a:br>
              <a:rPr lang="en-GB" sz="2600" dirty="0">
                <a:latin typeface="Kozuka Gothic Pro R" pitchFamily="34" charset="-128"/>
                <a:ea typeface="Kozuka Gothic Pro R" pitchFamily="34" charset="-128"/>
              </a:rPr>
            </a:br>
            <a:r>
              <a:rPr lang="en-GB" sz="2600" dirty="0" smtClean="0">
                <a:latin typeface="Kozuka Gothic Pro R" pitchFamily="34" charset="-128"/>
                <a:ea typeface="Kozuka Gothic Pro R" pitchFamily="34" charset="-128"/>
              </a:rPr>
              <a:t/>
            </a:r>
            <a:br>
              <a:rPr lang="en-GB" sz="2600" dirty="0" smtClean="0">
                <a:latin typeface="Kozuka Gothic Pro R" pitchFamily="34" charset="-128"/>
                <a:ea typeface="Kozuka Gothic Pro R" pitchFamily="34" charset="-128"/>
              </a:rPr>
            </a:br>
            <a:endParaRPr lang="en-GB" sz="2600" dirty="0" smtClean="0">
              <a:latin typeface="Kozuka Gothic Pro R" pitchFamily="34" charset="-128"/>
              <a:ea typeface="Kozuka Gothic Pro R" pitchFamily="34" charset="-128"/>
            </a:endParaRPr>
          </a:p>
        </p:txBody>
      </p:sp>
      <p:sp>
        <p:nvSpPr>
          <p:cNvPr id="10" name="Rectangle 9"/>
          <p:cNvSpPr/>
          <p:nvPr/>
        </p:nvSpPr>
        <p:spPr>
          <a:xfrm>
            <a:off x="683568" y="4797152"/>
            <a:ext cx="7619652" cy="1080120"/>
          </a:xfrm>
          <a:prstGeom prst="rect">
            <a:avLst/>
          </a:prstGeom>
          <a:solidFill>
            <a:srgbClr val="FF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3275856" y="5090990"/>
            <a:ext cx="2592288" cy="492443"/>
          </a:xfrm>
          <a:prstGeom prst="rect">
            <a:avLst/>
          </a:prstGeom>
          <a:noFill/>
        </p:spPr>
        <p:txBody>
          <a:bodyPr wrap="square" rtlCol="0">
            <a:spAutoFit/>
          </a:bodyPr>
          <a:lstStyle/>
          <a:p>
            <a:r>
              <a:rPr lang="en-GB" sz="2600" dirty="0">
                <a:latin typeface="Kozuka Gothic Pro B" pitchFamily="34" charset="-128"/>
                <a:ea typeface="Kozuka Gothic Pro B" pitchFamily="34" charset="-128"/>
              </a:rPr>
              <a:t>o</a:t>
            </a:r>
            <a:r>
              <a:rPr lang="en-GB" sz="2600" dirty="0" smtClean="0">
                <a:latin typeface="Kozuka Gothic Pro B" pitchFamily="34" charset="-128"/>
                <a:ea typeface="Kozuka Gothic Pro B" pitchFamily="34" charset="-128"/>
              </a:rPr>
              <a:t>ther countries </a:t>
            </a:r>
            <a:endParaRPr lang="en-GB" sz="2600" dirty="0">
              <a:latin typeface="Kozuka Gothic Pro B" pitchFamily="34" charset="-128"/>
              <a:ea typeface="Kozuka Gothic Pro B" pitchFamily="34" charset="-128"/>
            </a:endParaRPr>
          </a:p>
        </p:txBody>
      </p:sp>
      <p:sp>
        <p:nvSpPr>
          <p:cNvPr id="11" name="TextBox 10"/>
          <p:cNvSpPr txBox="1"/>
          <p:nvPr/>
        </p:nvSpPr>
        <p:spPr>
          <a:xfrm>
            <a:off x="6519697" y="5055431"/>
            <a:ext cx="1332660" cy="492443"/>
          </a:xfrm>
          <a:prstGeom prst="rect">
            <a:avLst/>
          </a:prstGeom>
          <a:noFill/>
        </p:spPr>
        <p:txBody>
          <a:bodyPr wrap="square" rtlCol="0">
            <a:spAutoFit/>
          </a:bodyPr>
          <a:lstStyle/>
          <a:p>
            <a:r>
              <a:rPr lang="en-GB" sz="2600" dirty="0" err="1" smtClean="0">
                <a:latin typeface="Kozuka Gothic Pro B" pitchFamily="34" charset="-128"/>
                <a:ea typeface="Kozuka Gothic Pro B" pitchFamily="34" charset="-128"/>
              </a:rPr>
              <a:t>otera</a:t>
            </a:r>
            <a:endParaRPr lang="en-GB" sz="2600" dirty="0">
              <a:latin typeface="Kozuka Gothic Pro B" pitchFamily="34" charset="-128"/>
              <a:ea typeface="Kozuka Gothic Pro B" pitchFamily="34" charset="-128"/>
            </a:endParaRPr>
          </a:p>
        </p:txBody>
      </p:sp>
      <p:sp>
        <p:nvSpPr>
          <p:cNvPr id="12" name="TextBox 11"/>
          <p:cNvSpPr txBox="1"/>
          <p:nvPr/>
        </p:nvSpPr>
        <p:spPr>
          <a:xfrm>
            <a:off x="1187624" y="5088419"/>
            <a:ext cx="1446758" cy="492443"/>
          </a:xfrm>
          <a:prstGeom prst="rect">
            <a:avLst/>
          </a:prstGeom>
          <a:noFill/>
        </p:spPr>
        <p:txBody>
          <a:bodyPr wrap="square" rtlCol="0">
            <a:spAutoFit/>
          </a:bodyPr>
          <a:lstStyle/>
          <a:p>
            <a:r>
              <a:rPr lang="en-GB" sz="2600" dirty="0" smtClean="0">
                <a:latin typeface="Kozuka Gothic Pro B" pitchFamily="34" charset="-128"/>
                <a:ea typeface="Kozuka Gothic Pro B" pitchFamily="34" charset="-128"/>
              </a:rPr>
              <a:t>Buddha</a:t>
            </a:r>
            <a:endParaRPr lang="en-GB" sz="2600" dirty="0">
              <a:latin typeface="Kozuka Gothic Pro B" pitchFamily="34" charset="-128"/>
              <a:ea typeface="Kozuka Gothic Pro B" pitchFamily="34" charset="-128"/>
            </a:endParaRPr>
          </a:p>
        </p:txBody>
      </p:sp>
    </p:spTree>
    <p:extLst>
      <p:ext uri="{BB962C8B-B14F-4D97-AF65-F5344CB8AC3E}">
        <p14:creationId xmlns:p14="http://schemas.microsoft.com/office/powerpoint/2010/main" val="1529896494"/>
      </p:ext>
    </p:extLst>
  </p:cSld>
  <p:clrMapOvr>
    <a:masterClrMapping/>
  </p:clrMapOvr>
  <p:transition spd="slow" advClick="0" advTm="20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 -6.7083E-7 L -0.27569 -0.41453 " pathEditMode="relative" rAng="0" ptsTypes="AA">
                                      <p:cBhvr>
                                        <p:cTn id="6" dur="2000" fill="hold"/>
                                        <p:tgtEl>
                                          <p:spTgt spid="5"/>
                                        </p:tgtEl>
                                        <p:attrNameLst>
                                          <p:attrName>ppt_x</p:attrName>
                                          <p:attrName>ppt_y</p:attrName>
                                        </p:attrNameLst>
                                      </p:cBhvr>
                                      <p:rCtr x="-13785" y="-20726"/>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3.88889E-6 -1.61231E-6 L -0.13611 -0.29401 " pathEditMode="relative" rAng="0" ptsTypes="AA">
                                      <p:cBhvr>
                                        <p:cTn id="10" dur="2000" fill="hold"/>
                                        <p:tgtEl>
                                          <p:spTgt spid="11"/>
                                        </p:tgtEl>
                                        <p:attrNameLst>
                                          <p:attrName>ppt_x</p:attrName>
                                          <p:attrName>ppt_y</p:attrName>
                                        </p:attrNameLst>
                                      </p:cBhvr>
                                      <p:rCtr x="-6806" y="-14712"/>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4.16667E-6 1.97085E-6 L 0.53525 -0.18321 " pathEditMode="relative" rAng="0" ptsTypes="AA">
                                      <p:cBhvr>
                                        <p:cTn id="14" dur="2000" fill="hold"/>
                                        <p:tgtEl>
                                          <p:spTgt spid="12"/>
                                        </p:tgtEl>
                                        <p:attrNameLst>
                                          <p:attrName>ppt_x</p:attrName>
                                          <p:attrName>ppt_y</p:attrName>
                                        </p:attrNameLst>
                                      </p:cBhvr>
                                      <p:rCtr x="26753" y="-916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627D4DA-CA93-4100-9923-91CA0C97AC6D}" type="slidenum">
              <a:rPr lang="en-GB" smtClean="0"/>
              <a:t>23</a:t>
            </a:fld>
            <a:endParaRPr lang="en-GB"/>
          </a:p>
        </p:txBody>
      </p:sp>
      <p:sp>
        <p:nvSpPr>
          <p:cNvPr id="7" name="Rectangle 6"/>
          <p:cNvSpPr/>
          <p:nvPr/>
        </p:nvSpPr>
        <p:spPr>
          <a:xfrm>
            <a:off x="0" y="6381328"/>
            <a:ext cx="9144000" cy="476672"/>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Footer Placeholder 5"/>
          <p:cNvSpPr>
            <a:spLocks noGrp="1"/>
          </p:cNvSpPr>
          <p:nvPr>
            <p:ph type="ftr" sz="quarter" idx="11"/>
          </p:nvPr>
        </p:nvSpPr>
        <p:spPr>
          <a:xfrm>
            <a:off x="55136" y="6437101"/>
            <a:ext cx="9033728" cy="365125"/>
          </a:xfrm>
        </p:spPr>
        <p:txBody>
          <a:bodyPr/>
          <a:lstStyle/>
          <a:p>
            <a:r>
              <a:rPr lang="en-GB" dirty="0" smtClean="0">
                <a:solidFill>
                  <a:schemeClr val="bg1"/>
                </a:solidFill>
              </a:rPr>
              <a:t>© The Japan Society </a:t>
            </a:r>
            <a:endParaRPr lang="en-GB" dirty="0">
              <a:solidFill>
                <a:schemeClr val="bg1"/>
              </a:solidFill>
            </a:endParaRPr>
          </a:p>
        </p:txBody>
      </p:sp>
      <p:pic>
        <p:nvPicPr>
          <p:cNvPr id="8" name="Picture 7"/>
          <p:cNvPicPr/>
          <p:nvPr/>
        </p:nvPicPr>
        <p:blipFill>
          <a:blip r:embed="rId3" cstate="print">
            <a:extLst>
              <a:ext uri="{28A0092B-C50C-407E-A947-70E740481C1C}">
                <a14:useLocalDpi xmlns:a14="http://schemas.microsoft.com/office/drawing/2010/main" val="0"/>
              </a:ext>
            </a:extLst>
          </a:blip>
          <a:stretch>
            <a:fillRect/>
          </a:stretch>
        </p:blipFill>
        <p:spPr>
          <a:xfrm>
            <a:off x="7452320" y="548680"/>
            <a:ext cx="850900" cy="850900"/>
          </a:xfrm>
          <a:prstGeom prst="rect">
            <a:avLst/>
          </a:prstGeom>
        </p:spPr>
      </p:pic>
      <p:sp>
        <p:nvSpPr>
          <p:cNvPr id="10" name="TextBox 9"/>
          <p:cNvSpPr txBox="1"/>
          <p:nvPr/>
        </p:nvSpPr>
        <p:spPr>
          <a:xfrm>
            <a:off x="4211960" y="1844824"/>
            <a:ext cx="2232248" cy="369332"/>
          </a:xfrm>
          <a:prstGeom prst="rect">
            <a:avLst/>
          </a:prstGeom>
          <a:noFill/>
        </p:spPr>
        <p:txBody>
          <a:bodyPr wrap="square" rtlCol="0">
            <a:spAutoFit/>
          </a:bodyPr>
          <a:lstStyle/>
          <a:p>
            <a:r>
              <a:rPr lang="en-GB" dirty="0" smtClean="0"/>
              <a:t> </a:t>
            </a:r>
            <a:endParaRPr lang="en-GB" dirty="0"/>
          </a:p>
        </p:txBody>
      </p:sp>
      <p:sp>
        <p:nvSpPr>
          <p:cNvPr id="11" name="TextBox 10"/>
          <p:cNvSpPr txBox="1"/>
          <p:nvPr/>
        </p:nvSpPr>
        <p:spPr>
          <a:xfrm>
            <a:off x="419711" y="420834"/>
            <a:ext cx="6588221" cy="769441"/>
          </a:xfrm>
          <a:prstGeom prst="rect">
            <a:avLst/>
          </a:prstGeom>
          <a:noFill/>
        </p:spPr>
        <p:txBody>
          <a:bodyPr wrap="square" rtlCol="0">
            <a:spAutoFit/>
          </a:bodyPr>
          <a:lstStyle/>
          <a:p>
            <a:r>
              <a:rPr lang="en-GB" sz="4400" b="1" dirty="0" smtClean="0">
                <a:solidFill>
                  <a:srgbClr val="FF0000"/>
                </a:solidFill>
                <a:latin typeface="Kristen ITC" panose="03050502040202030202" pitchFamily="66" charset="0"/>
                <a:ea typeface="Kozuka Gothic Pro B" pitchFamily="34" charset="-128"/>
              </a:rPr>
              <a:t>Activity: Make an </a:t>
            </a:r>
            <a:r>
              <a:rPr lang="en-GB" sz="4400" b="1" dirty="0" err="1" smtClean="0">
                <a:solidFill>
                  <a:srgbClr val="FF0000"/>
                </a:solidFill>
                <a:latin typeface="Kristen ITC" panose="03050502040202030202" pitchFamily="66" charset="0"/>
                <a:ea typeface="Kozuka Gothic Pro B" pitchFamily="34" charset="-128"/>
              </a:rPr>
              <a:t>ema</a:t>
            </a:r>
            <a:endParaRPr lang="en-GB" sz="4400" b="1" dirty="0">
              <a:solidFill>
                <a:srgbClr val="FF0000"/>
              </a:solidFill>
              <a:latin typeface="Kristen ITC" panose="03050502040202030202" pitchFamily="66" charset="0"/>
              <a:ea typeface="Kozuka Gothic Pro B" pitchFamily="34" charset="-128"/>
            </a:endParaRPr>
          </a:p>
        </p:txBody>
      </p:sp>
      <p:sp>
        <p:nvSpPr>
          <p:cNvPr id="13" name="TextBox 12"/>
          <p:cNvSpPr txBox="1"/>
          <p:nvPr/>
        </p:nvSpPr>
        <p:spPr>
          <a:xfrm>
            <a:off x="386072" y="1779960"/>
            <a:ext cx="8362392" cy="3847207"/>
          </a:xfrm>
          <a:prstGeom prst="rect">
            <a:avLst/>
          </a:prstGeom>
          <a:noFill/>
        </p:spPr>
        <p:txBody>
          <a:bodyPr wrap="square" rtlCol="0">
            <a:spAutoFit/>
          </a:bodyPr>
          <a:lstStyle/>
          <a:p>
            <a:r>
              <a:rPr lang="en-GB" sz="2400" dirty="0" smtClean="0">
                <a:latin typeface="Kozuka Gothic Pro R" pitchFamily="34" charset="-128"/>
                <a:ea typeface="Kozuka Gothic Pro R" pitchFamily="34" charset="-128"/>
              </a:rPr>
              <a:t>Do you remember what </a:t>
            </a:r>
            <a:r>
              <a:rPr lang="en-GB" sz="2400" dirty="0" err="1" smtClean="0">
                <a:latin typeface="Kozuka Gothic Pro R" pitchFamily="34" charset="-128"/>
                <a:ea typeface="Kozuka Gothic Pro R" pitchFamily="34" charset="-128"/>
              </a:rPr>
              <a:t>ema</a:t>
            </a:r>
            <a:r>
              <a:rPr lang="en-GB" sz="2400" dirty="0" smtClean="0">
                <a:latin typeface="Kozuka Gothic Pro R" pitchFamily="34" charset="-128"/>
                <a:ea typeface="Kozuka Gothic Pro R" pitchFamily="34" charset="-128"/>
              </a:rPr>
              <a:t> are?</a:t>
            </a:r>
          </a:p>
          <a:p>
            <a:endParaRPr lang="en-GB" sz="2400" dirty="0">
              <a:latin typeface="Kozuka Gothic Pro R" pitchFamily="34" charset="-128"/>
              <a:ea typeface="Kozuka Gothic Pro R" pitchFamily="34" charset="-128"/>
            </a:endParaRPr>
          </a:p>
          <a:p>
            <a:r>
              <a:rPr lang="en-GB" sz="2400" dirty="0" smtClean="0">
                <a:latin typeface="Kozuka Gothic Pro R" pitchFamily="34" charset="-128"/>
                <a:ea typeface="Kozuka Gothic Pro R" pitchFamily="34" charset="-128"/>
              </a:rPr>
              <a:t>They are wooden boards, used for writing a wish! </a:t>
            </a:r>
          </a:p>
          <a:p>
            <a:endParaRPr lang="en-GB" sz="2400" dirty="0">
              <a:latin typeface="Kozuka Gothic Pro R" pitchFamily="34" charset="-128"/>
              <a:ea typeface="Kozuka Gothic Pro R" pitchFamily="34" charset="-128"/>
            </a:endParaRPr>
          </a:p>
          <a:p>
            <a:r>
              <a:rPr lang="en-GB" sz="2400" dirty="0" smtClean="0">
                <a:latin typeface="Kozuka Gothic Pro R" pitchFamily="34" charset="-128"/>
                <a:ea typeface="Kozuka Gothic Pro R" pitchFamily="34" charset="-128"/>
              </a:rPr>
              <a:t>Most </a:t>
            </a:r>
            <a:r>
              <a:rPr lang="en-GB" sz="2400" dirty="0" err="1" smtClean="0">
                <a:latin typeface="Kozuka Gothic Pro R" pitchFamily="34" charset="-128"/>
                <a:ea typeface="Kozuka Gothic Pro R" pitchFamily="34" charset="-128"/>
              </a:rPr>
              <a:t>ema</a:t>
            </a:r>
            <a:r>
              <a:rPr lang="en-GB" sz="2400" dirty="0" smtClean="0">
                <a:latin typeface="Kozuka Gothic Pro R" pitchFamily="34" charset="-128"/>
                <a:ea typeface="Kozuka Gothic Pro R" pitchFamily="34" charset="-128"/>
              </a:rPr>
              <a:t> are 5-sided, but they come in other shapes too.</a:t>
            </a:r>
          </a:p>
          <a:p>
            <a:endParaRPr lang="en-GB" sz="2400" dirty="0" smtClean="0">
              <a:latin typeface="Kozuka Gothic Pro R" pitchFamily="34" charset="-128"/>
              <a:ea typeface="Kozuka Gothic Pro R" pitchFamily="34" charset="-128"/>
            </a:endParaRPr>
          </a:p>
          <a:p>
            <a:endParaRPr lang="en-GB" sz="2400" dirty="0">
              <a:latin typeface="Kozuka Gothic Pro R" pitchFamily="34" charset="-128"/>
              <a:ea typeface="Kozuka Gothic Pro R" pitchFamily="34" charset="-128"/>
            </a:endParaRPr>
          </a:p>
          <a:p>
            <a:pPr algn="ctr"/>
            <a:r>
              <a:rPr lang="en-GB" sz="2800" dirty="0" smtClean="0">
                <a:latin typeface="Kristen ITC" panose="03050502040202030202" pitchFamily="66" charset="0"/>
                <a:ea typeface="Kozuka Gothic Pro R" pitchFamily="34" charset="-128"/>
              </a:rPr>
              <a:t>You are going to make your own </a:t>
            </a:r>
            <a:r>
              <a:rPr lang="en-GB" sz="2800" dirty="0" err="1" smtClean="0">
                <a:latin typeface="Kristen ITC" panose="03050502040202030202" pitchFamily="66" charset="0"/>
                <a:ea typeface="Kozuka Gothic Pro R" pitchFamily="34" charset="-128"/>
              </a:rPr>
              <a:t>ema</a:t>
            </a:r>
            <a:r>
              <a:rPr lang="en-GB" sz="2800" dirty="0" smtClean="0">
                <a:latin typeface="Kristen ITC" panose="03050502040202030202" pitchFamily="66" charset="0"/>
                <a:ea typeface="Kozuka Gothic Pro R" pitchFamily="34" charset="-128"/>
              </a:rPr>
              <a:t>! </a:t>
            </a:r>
          </a:p>
          <a:p>
            <a:endParaRPr lang="en-GB" sz="2400" dirty="0">
              <a:latin typeface="Kozuka Gothic Pro R" pitchFamily="34" charset="-128"/>
              <a:ea typeface="Kozuka Gothic Pro R" pitchFamily="34" charset="-128"/>
            </a:endParaRPr>
          </a:p>
          <a:p>
            <a:endParaRPr lang="en-GB" sz="2400" dirty="0">
              <a:latin typeface="Kozuka Gothic Pro R" pitchFamily="34" charset="-128"/>
              <a:ea typeface="Kozuka Gothic Pro R" pitchFamily="34" charset="-128"/>
            </a:endParaRPr>
          </a:p>
        </p:txBody>
      </p:sp>
      <p:pic>
        <p:nvPicPr>
          <p:cNvPr id="14" name="Picture 13" descr="無地の絵馬のイラスト"/>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37486" y="4937148"/>
            <a:ext cx="1544970" cy="1256928"/>
          </a:xfrm>
          <a:prstGeom prst="rect">
            <a:avLst/>
          </a:prstGeom>
          <a:noFill/>
          <a:ln>
            <a:noFill/>
          </a:ln>
        </p:spPr>
      </p:pic>
    </p:spTree>
    <p:extLst>
      <p:ext uri="{BB962C8B-B14F-4D97-AF65-F5344CB8AC3E}">
        <p14:creationId xmlns:p14="http://schemas.microsoft.com/office/powerpoint/2010/main" val="3180823513"/>
      </p:ext>
    </p:extLst>
  </p:cSld>
  <p:clrMapOvr>
    <a:masterClrMapping/>
  </p:clrMapOvr>
  <p:transition spd="slow" advClick="0" advTm="20000">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627D4DA-CA93-4100-9923-91CA0C97AC6D}" type="slidenum">
              <a:rPr lang="en-GB" smtClean="0"/>
              <a:t>24</a:t>
            </a:fld>
            <a:endParaRPr lang="en-GB"/>
          </a:p>
        </p:txBody>
      </p:sp>
      <p:sp>
        <p:nvSpPr>
          <p:cNvPr id="7" name="Rectangle 6"/>
          <p:cNvSpPr/>
          <p:nvPr/>
        </p:nvSpPr>
        <p:spPr>
          <a:xfrm>
            <a:off x="0" y="6381328"/>
            <a:ext cx="9144000" cy="476672"/>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Footer Placeholder 5"/>
          <p:cNvSpPr>
            <a:spLocks noGrp="1"/>
          </p:cNvSpPr>
          <p:nvPr>
            <p:ph type="ftr" sz="quarter" idx="11"/>
          </p:nvPr>
        </p:nvSpPr>
        <p:spPr>
          <a:xfrm>
            <a:off x="55136" y="6437101"/>
            <a:ext cx="9033728" cy="365125"/>
          </a:xfrm>
        </p:spPr>
        <p:txBody>
          <a:bodyPr/>
          <a:lstStyle/>
          <a:p>
            <a:r>
              <a:rPr lang="en-US" dirty="0" smtClean="0">
                <a:solidFill>
                  <a:schemeClr val="bg1"/>
                </a:solidFill>
              </a:rPr>
              <a:t>See notes for image sources</a:t>
            </a:r>
            <a:endParaRPr lang="en-GB" dirty="0">
              <a:solidFill>
                <a:schemeClr val="bg1"/>
              </a:solidFill>
            </a:endParaRPr>
          </a:p>
        </p:txBody>
      </p:sp>
      <p:pic>
        <p:nvPicPr>
          <p:cNvPr id="8" name="Picture 7"/>
          <p:cNvPicPr/>
          <p:nvPr/>
        </p:nvPicPr>
        <p:blipFill>
          <a:blip r:embed="rId3" cstate="print">
            <a:extLst>
              <a:ext uri="{28A0092B-C50C-407E-A947-70E740481C1C}">
                <a14:useLocalDpi xmlns:a14="http://schemas.microsoft.com/office/drawing/2010/main" val="0"/>
              </a:ext>
            </a:extLst>
          </a:blip>
          <a:stretch>
            <a:fillRect/>
          </a:stretch>
        </p:blipFill>
        <p:spPr>
          <a:xfrm>
            <a:off x="7452320" y="548680"/>
            <a:ext cx="850900" cy="850900"/>
          </a:xfrm>
          <a:prstGeom prst="rect">
            <a:avLst/>
          </a:prstGeom>
        </p:spPr>
      </p:pic>
      <p:sp>
        <p:nvSpPr>
          <p:cNvPr id="10" name="TextBox 9"/>
          <p:cNvSpPr txBox="1"/>
          <p:nvPr/>
        </p:nvSpPr>
        <p:spPr>
          <a:xfrm>
            <a:off x="4211960" y="1844824"/>
            <a:ext cx="2232248" cy="369332"/>
          </a:xfrm>
          <a:prstGeom prst="rect">
            <a:avLst/>
          </a:prstGeom>
          <a:noFill/>
        </p:spPr>
        <p:txBody>
          <a:bodyPr wrap="square" rtlCol="0">
            <a:spAutoFit/>
          </a:bodyPr>
          <a:lstStyle/>
          <a:p>
            <a:r>
              <a:rPr lang="en-GB" dirty="0" smtClean="0"/>
              <a:t> </a:t>
            </a:r>
            <a:endParaRPr lang="en-GB" dirty="0"/>
          </a:p>
        </p:txBody>
      </p:sp>
      <p:sp>
        <p:nvSpPr>
          <p:cNvPr id="11" name="TextBox 10"/>
          <p:cNvSpPr txBox="1"/>
          <p:nvPr/>
        </p:nvSpPr>
        <p:spPr>
          <a:xfrm>
            <a:off x="419711" y="420834"/>
            <a:ext cx="6588221" cy="769441"/>
          </a:xfrm>
          <a:prstGeom prst="rect">
            <a:avLst/>
          </a:prstGeom>
          <a:noFill/>
        </p:spPr>
        <p:txBody>
          <a:bodyPr wrap="square" rtlCol="0">
            <a:spAutoFit/>
          </a:bodyPr>
          <a:lstStyle/>
          <a:p>
            <a:r>
              <a:rPr lang="en-GB" sz="4400" b="1" dirty="0" smtClean="0">
                <a:solidFill>
                  <a:srgbClr val="FF0000"/>
                </a:solidFill>
                <a:latin typeface="Kristen ITC" panose="03050502040202030202" pitchFamily="66" charset="0"/>
                <a:ea typeface="Kozuka Gothic Pro B" pitchFamily="34" charset="-128"/>
              </a:rPr>
              <a:t>Activity: Make an </a:t>
            </a:r>
            <a:r>
              <a:rPr lang="en-GB" sz="4400" b="1" dirty="0" err="1" smtClean="0">
                <a:solidFill>
                  <a:srgbClr val="FF0000"/>
                </a:solidFill>
                <a:latin typeface="Kristen ITC" panose="03050502040202030202" pitchFamily="66" charset="0"/>
                <a:ea typeface="Kozuka Gothic Pro B" pitchFamily="34" charset="-128"/>
              </a:rPr>
              <a:t>ema</a:t>
            </a:r>
            <a:endParaRPr lang="en-GB" sz="4400" b="1" dirty="0">
              <a:solidFill>
                <a:srgbClr val="FF0000"/>
              </a:solidFill>
              <a:latin typeface="Kristen ITC" panose="03050502040202030202" pitchFamily="66" charset="0"/>
              <a:ea typeface="Kozuka Gothic Pro B" pitchFamily="34" charset="-128"/>
            </a:endParaRPr>
          </a:p>
        </p:txBody>
      </p:sp>
      <p:sp>
        <p:nvSpPr>
          <p:cNvPr id="13" name="TextBox 12"/>
          <p:cNvSpPr txBox="1"/>
          <p:nvPr/>
        </p:nvSpPr>
        <p:spPr>
          <a:xfrm>
            <a:off x="386072" y="1382720"/>
            <a:ext cx="8074360" cy="3046988"/>
          </a:xfrm>
          <a:prstGeom prst="rect">
            <a:avLst/>
          </a:prstGeom>
          <a:noFill/>
        </p:spPr>
        <p:txBody>
          <a:bodyPr wrap="square" rtlCol="0">
            <a:spAutoFit/>
          </a:bodyPr>
          <a:lstStyle/>
          <a:p>
            <a:r>
              <a:rPr lang="en-US" sz="2400" dirty="0" err="1" smtClean="0">
                <a:latin typeface="Kozuka Gothic Pro R" pitchFamily="34" charset="-128"/>
                <a:ea typeface="Kozuka Gothic Pro R" pitchFamily="34" charset="-128"/>
              </a:rPr>
              <a:t>Ema</a:t>
            </a:r>
            <a:r>
              <a:rPr lang="en-US" sz="2400" dirty="0" smtClean="0">
                <a:latin typeface="Kozuka Gothic Pro R" pitchFamily="34" charset="-128"/>
                <a:ea typeface="Kozuka Gothic Pro R" pitchFamily="34" charset="-128"/>
              </a:rPr>
              <a:t> means ‘picture horse’.</a:t>
            </a:r>
          </a:p>
          <a:p>
            <a:endParaRPr lang="en-US" sz="2400" dirty="0">
              <a:latin typeface="Kozuka Gothic Pro R" pitchFamily="34" charset="-128"/>
              <a:ea typeface="Kozuka Gothic Pro R" pitchFamily="34" charset="-128"/>
            </a:endParaRPr>
          </a:p>
          <a:p>
            <a:pPr lvl="0" algn="just"/>
            <a:r>
              <a:rPr lang="en-GB" sz="2400" dirty="0">
                <a:latin typeface="Kozuka Gothic Pro R" pitchFamily="34" charset="-128"/>
                <a:ea typeface="Kozuka Gothic Pro R" pitchFamily="34" charset="-128"/>
              </a:rPr>
              <a:t>I</a:t>
            </a:r>
            <a:r>
              <a:rPr lang="en-GB" sz="2400" dirty="0" smtClean="0">
                <a:latin typeface="Kozuka Gothic Pro R" pitchFamily="34" charset="-128"/>
                <a:ea typeface="Kozuka Gothic Pro R" pitchFamily="34" charset="-128"/>
              </a:rPr>
              <a:t>n </a:t>
            </a:r>
            <a:r>
              <a:rPr lang="en-GB" sz="2400" dirty="0">
                <a:latin typeface="Kozuka Gothic Pro R" pitchFamily="34" charset="-128"/>
                <a:ea typeface="Kozuka Gothic Pro R" pitchFamily="34" charset="-128"/>
              </a:rPr>
              <a:t>the </a:t>
            </a:r>
            <a:r>
              <a:rPr lang="en-GB" sz="2400" dirty="0" smtClean="0">
                <a:latin typeface="Kozuka Gothic Pro R" pitchFamily="34" charset="-128"/>
                <a:ea typeface="Kozuka Gothic Pro R" pitchFamily="34" charset="-128"/>
              </a:rPr>
              <a:t>past people gave real horses to shrines as offerings for good luck.</a:t>
            </a:r>
          </a:p>
          <a:p>
            <a:pPr lvl="0"/>
            <a:endParaRPr lang="en-US" sz="2400" dirty="0">
              <a:latin typeface="Kozuka Gothic Pro R" pitchFamily="34" charset="-128"/>
              <a:ea typeface="Kozuka Gothic Pro R" pitchFamily="34" charset="-128"/>
            </a:endParaRPr>
          </a:p>
          <a:p>
            <a:endParaRPr lang="en-US" sz="2400" dirty="0">
              <a:latin typeface="Kozuka Gothic Pro R" pitchFamily="34" charset="-128"/>
              <a:ea typeface="Kozuka Gothic Pro R" pitchFamily="34" charset="-128"/>
            </a:endParaRPr>
          </a:p>
          <a:p>
            <a:endParaRPr lang="en-GB" sz="2400" dirty="0">
              <a:latin typeface="Kozuka Gothic Pro R" pitchFamily="34" charset="-128"/>
              <a:ea typeface="Kozuka Gothic Pro R" pitchFamily="34" charset="-128"/>
            </a:endParaRPr>
          </a:p>
          <a:p>
            <a:endParaRPr lang="en-GB" sz="2400" dirty="0">
              <a:latin typeface="Kozuka Gothic Pro R" pitchFamily="34" charset="-128"/>
              <a:ea typeface="Kozuka Gothic Pro R" pitchFamily="34" charset="-128"/>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8908" t="11763" r="1871" b="17723"/>
          <a:stretch/>
        </p:blipFill>
        <p:spPr>
          <a:xfrm>
            <a:off x="3638476" y="3068960"/>
            <a:ext cx="4987546" cy="2956370"/>
          </a:xfrm>
          <a:prstGeom prst="rect">
            <a:avLst/>
          </a:prstGeom>
        </p:spPr>
      </p:pic>
      <p:sp>
        <p:nvSpPr>
          <p:cNvPr id="4" name="Rectangle 3"/>
          <p:cNvSpPr/>
          <p:nvPr/>
        </p:nvSpPr>
        <p:spPr>
          <a:xfrm>
            <a:off x="419711" y="3222890"/>
            <a:ext cx="2928153" cy="1938992"/>
          </a:xfrm>
          <a:prstGeom prst="rect">
            <a:avLst/>
          </a:prstGeom>
        </p:spPr>
        <p:txBody>
          <a:bodyPr wrap="square">
            <a:spAutoFit/>
          </a:bodyPr>
          <a:lstStyle/>
          <a:p>
            <a:pPr lvl="0"/>
            <a:r>
              <a:rPr lang="en-US" sz="2400" dirty="0">
                <a:latin typeface="Kozuka Gothic Pro R" pitchFamily="34" charset="-128"/>
                <a:ea typeface="Kozuka Gothic Pro R" pitchFamily="34" charset="-128"/>
              </a:rPr>
              <a:t>Y</a:t>
            </a:r>
            <a:r>
              <a:rPr lang="en-US" sz="2400" dirty="0" smtClean="0">
                <a:latin typeface="Kozuka Gothic Pro R" pitchFamily="34" charset="-128"/>
                <a:ea typeface="Kozuka Gothic Pro R" pitchFamily="34" charset="-128"/>
              </a:rPr>
              <a:t>ou </a:t>
            </a:r>
            <a:r>
              <a:rPr lang="en-US" sz="2400" dirty="0">
                <a:latin typeface="Kozuka Gothic Pro R" pitchFamily="34" charset="-128"/>
                <a:ea typeface="Kozuka Gothic Pro R" pitchFamily="34" charset="-128"/>
              </a:rPr>
              <a:t>can still </a:t>
            </a:r>
            <a:r>
              <a:rPr lang="en-US" sz="2400" dirty="0" smtClean="0">
                <a:latin typeface="Kozuka Gothic Pro R" pitchFamily="34" charset="-128"/>
                <a:ea typeface="Kozuka Gothic Pro R" pitchFamily="34" charset="-128"/>
              </a:rPr>
              <a:t>find </a:t>
            </a:r>
            <a:r>
              <a:rPr lang="en-US" sz="2400" dirty="0" err="1" smtClean="0">
                <a:latin typeface="Kozuka Gothic Pro R" pitchFamily="34" charset="-128"/>
                <a:ea typeface="Kozuka Gothic Pro R" pitchFamily="34" charset="-128"/>
              </a:rPr>
              <a:t>ema</a:t>
            </a:r>
            <a:r>
              <a:rPr lang="en-US" sz="2400" dirty="0" smtClean="0">
                <a:latin typeface="Kozuka Gothic Pro R" pitchFamily="34" charset="-128"/>
                <a:ea typeface="Kozuka Gothic Pro R" pitchFamily="34" charset="-128"/>
              </a:rPr>
              <a:t> with horse designs, </a:t>
            </a:r>
            <a:r>
              <a:rPr lang="en-US" sz="2400" dirty="0">
                <a:latin typeface="Kozuka Gothic Pro R" pitchFamily="34" charset="-128"/>
                <a:ea typeface="Kozuka Gothic Pro R" pitchFamily="34" charset="-128"/>
              </a:rPr>
              <a:t>as well as many other designs too. </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6072" y="459401"/>
            <a:ext cx="8378706" cy="5580349"/>
          </a:xfrm>
          <a:prstGeom prst="rect">
            <a:avLst/>
          </a:prstGeom>
        </p:spPr>
      </p:pic>
    </p:spTree>
    <p:extLst>
      <p:ext uri="{BB962C8B-B14F-4D97-AF65-F5344CB8AC3E}">
        <p14:creationId xmlns:p14="http://schemas.microsoft.com/office/powerpoint/2010/main" val="3299805686"/>
      </p:ext>
    </p:extLst>
  </p:cSld>
  <p:clrMapOvr>
    <a:masterClrMapping/>
  </p:clrMapOvr>
  <p:transition spd="slow" advClick="0" advTm="20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627D4DA-CA93-4100-9923-91CA0C97AC6D}" type="slidenum">
              <a:rPr lang="en-GB" smtClean="0"/>
              <a:t>25</a:t>
            </a:fld>
            <a:endParaRPr lang="en-GB"/>
          </a:p>
        </p:txBody>
      </p:sp>
      <p:sp>
        <p:nvSpPr>
          <p:cNvPr id="7" name="Rectangle 6"/>
          <p:cNvSpPr/>
          <p:nvPr/>
        </p:nvSpPr>
        <p:spPr>
          <a:xfrm>
            <a:off x="0" y="6381328"/>
            <a:ext cx="9144000" cy="476672"/>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Footer Placeholder 5"/>
          <p:cNvSpPr>
            <a:spLocks noGrp="1"/>
          </p:cNvSpPr>
          <p:nvPr>
            <p:ph type="ftr" sz="quarter" idx="11"/>
          </p:nvPr>
        </p:nvSpPr>
        <p:spPr>
          <a:xfrm>
            <a:off x="55136" y="6437101"/>
            <a:ext cx="9033728" cy="365125"/>
          </a:xfrm>
        </p:spPr>
        <p:txBody>
          <a:bodyPr/>
          <a:lstStyle/>
          <a:p>
            <a:r>
              <a:rPr lang="en-GB" dirty="0" smtClean="0">
                <a:solidFill>
                  <a:schemeClr val="bg1"/>
                </a:solidFill>
              </a:rPr>
              <a:t>See notes for image sources </a:t>
            </a:r>
            <a:endParaRPr lang="en-GB" dirty="0">
              <a:solidFill>
                <a:schemeClr val="bg1"/>
              </a:solidFill>
            </a:endParaRPr>
          </a:p>
        </p:txBody>
      </p:sp>
      <p:pic>
        <p:nvPicPr>
          <p:cNvPr id="8" name="Picture 7"/>
          <p:cNvPicPr/>
          <p:nvPr/>
        </p:nvPicPr>
        <p:blipFill>
          <a:blip r:embed="rId3" cstate="print">
            <a:extLst>
              <a:ext uri="{28A0092B-C50C-407E-A947-70E740481C1C}">
                <a14:useLocalDpi xmlns:a14="http://schemas.microsoft.com/office/drawing/2010/main" val="0"/>
              </a:ext>
            </a:extLst>
          </a:blip>
          <a:stretch>
            <a:fillRect/>
          </a:stretch>
        </p:blipFill>
        <p:spPr>
          <a:xfrm>
            <a:off x="7452320" y="548680"/>
            <a:ext cx="850900" cy="850900"/>
          </a:xfrm>
          <a:prstGeom prst="rect">
            <a:avLst/>
          </a:prstGeom>
        </p:spPr>
      </p:pic>
      <p:sp>
        <p:nvSpPr>
          <p:cNvPr id="10" name="TextBox 9"/>
          <p:cNvSpPr txBox="1"/>
          <p:nvPr/>
        </p:nvSpPr>
        <p:spPr>
          <a:xfrm>
            <a:off x="4211960" y="1844824"/>
            <a:ext cx="2232248" cy="369332"/>
          </a:xfrm>
          <a:prstGeom prst="rect">
            <a:avLst/>
          </a:prstGeom>
          <a:noFill/>
        </p:spPr>
        <p:txBody>
          <a:bodyPr wrap="square" rtlCol="0">
            <a:spAutoFit/>
          </a:bodyPr>
          <a:lstStyle/>
          <a:p>
            <a:r>
              <a:rPr lang="en-GB" dirty="0" smtClean="0"/>
              <a:t> </a:t>
            </a:r>
            <a:endParaRPr lang="en-GB" dirty="0"/>
          </a:p>
        </p:txBody>
      </p:sp>
      <p:sp>
        <p:nvSpPr>
          <p:cNvPr id="11" name="TextBox 10"/>
          <p:cNvSpPr txBox="1"/>
          <p:nvPr/>
        </p:nvSpPr>
        <p:spPr>
          <a:xfrm>
            <a:off x="419711" y="666863"/>
            <a:ext cx="6588221" cy="769441"/>
          </a:xfrm>
          <a:prstGeom prst="rect">
            <a:avLst/>
          </a:prstGeom>
          <a:noFill/>
        </p:spPr>
        <p:txBody>
          <a:bodyPr wrap="square" rtlCol="0">
            <a:spAutoFit/>
          </a:bodyPr>
          <a:lstStyle/>
          <a:p>
            <a:r>
              <a:rPr lang="en-GB" sz="4400" b="1" dirty="0" smtClean="0">
                <a:solidFill>
                  <a:srgbClr val="FF0000"/>
                </a:solidFill>
                <a:latin typeface="Kristen ITC" panose="03050502040202030202" pitchFamily="66" charset="0"/>
                <a:ea typeface="Kozuka Gothic Pro B" pitchFamily="34" charset="-128"/>
              </a:rPr>
              <a:t>What to wish for?</a:t>
            </a:r>
            <a:endParaRPr lang="en-GB" sz="4400" b="1" dirty="0">
              <a:solidFill>
                <a:srgbClr val="FF0000"/>
              </a:solidFill>
              <a:latin typeface="Kristen ITC" panose="03050502040202030202" pitchFamily="66" charset="0"/>
              <a:ea typeface="Kozuka Gothic Pro B" pitchFamily="34" charset="-128"/>
            </a:endParaRPr>
          </a:p>
        </p:txBody>
      </p:sp>
      <p:sp>
        <p:nvSpPr>
          <p:cNvPr id="13" name="TextBox 12"/>
          <p:cNvSpPr txBox="1"/>
          <p:nvPr/>
        </p:nvSpPr>
        <p:spPr>
          <a:xfrm>
            <a:off x="419711" y="1490526"/>
            <a:ext cx="8040721" cy="830997"/>
          </a:xfrm>
          <a:prstGeom prst="rect">
            <a:avLst/>
          </a:prstGeom>
          <a:noFill/>
        </p:spPr>
        <p:txBody>
          <a:bodyPr wrap="square" rtlCol="0">
            <a:spAutoFit/>
          </a:bodyPr>
          <a:lstStyle/>
          <a:p>
            <a:r>
              <a:rPr lang="en-GB" sz="2400" dirty="0" smtClean="0">
                <a:latin typeface="Kozuka Gothic Pro R" pitchFamily="34" charset="-128"/>
                <a:ea typeface="Kozuka Gothic Pro R" pitchFamily="34" charset="-128"/>
              </a:rPr>
              <a:t>People wish for lots of different kinds of things on </a:t>
            </a:r>
            <a:r>
              <a:rPr lang="en-GB" sz="2400" dirty="0" err="1" smtClean="0">
                <a:latin typeface="Kozuka Gothic Pro R" pitchFamily="34" charset="-128"/>
                <a:ea typeface="Kozuka Gothic Pro R" pitchFamily="34" charset="-128"/>
              </a:rPr>
              <a:t>ema</a:t>
            </a:r>
            <a:r>
              <a:rPr lang="en-GB" sz="2400" dirty="0" smtClean="0">
                <a:latin typeface="Kozuka Gothic Pro R" pitchFamily="34" charset="-128"/>
                <a:ea typeface="Kozuka Gothic Pro R" pitchFamily="34" charset="-128"/>
              </a:rPr>
              <a:t>. There are even special </a:t>
            </a:r>
            <a:r>
              <a:rPr lang="en-GB" sz="2400" dirty="0" err="1" smtClean="0">
                <a:latin typeface="Kozuka Gothic Pro R" pitchFamily="34" charset="-128"/>
                <a:ea typeface="Kozuka Gothic Pro R" pitchFamily="34" charset="-128"/>
              </a:rPr>
              <a:t>ema</a:t>
            </a:r>
            <a:r>
              <a:rPr lang="en-GB" sz="2400" dirty="0" smtClean="0">
                <a:latin typeface="Kozuka Gothic Pro R" pitchFamily="34" charset="-128"/>
                <a:ea typeface="Kozuka Gothic Pro R" pitchFamily="34" charset="-128"/>
              </a:rPr>
              <a:t> for particular wishes.  </a:t>
            </a:r>
            <a:endParaRPr lang="en-GB" sz="2400" dirty="0">
              <a:latin typeface="Kozuka Gothic Pro R" pitchFamily="34" charset="-128"/>
              <a:ea typeface="Kozuka Gothic Pro R" pitchFamily="34" charset="-128"/>
            </a:endParaRPr>
          </a:p>
        </p:txBody>
      </p:sp>
      <p:pic>
        <p:nvPicPr>
          <p:cNvPr id="14" name="Picture 13" descr="Ema, japanese small wooden plaques which write prayer or wish on it">
            <a:extLst>
              <a:ext uri="{FF2B5EF4-FFF2-40B4-BE49-F238E27FC236}">
                <a16:creationId xmlns="" xmlns:a16="http://schemas.microsoft.com/office/drawing/2014/main" xmlns:lc="http://schemas.openxmlformats.org/drawingml/2006/lockedCanvas" id="{D1F3974E-A867-4B6D-BAF8-15986F9F214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199" r="6413"/>
          <a:stretch/>
        </p:blipFill>
        <p:spPr bwMode="auto">
          <a:xfrm>
            <a:off x="827584" y="2542097"/>
            <a:ext cx="4234185" cy="3556975"/>
          </a:xfrm>
          <a:prstGeom prst="rect">
            <a:avLst/>
          </a:prstGeom>
          <a:ln>
            <a:noFill/>
          </a:ln>
          <a:effectLst>
            <a:outerShdw sx="1000" sy="1000" algn="tl" rotWithShape="0">
              <a:srgbClr val="000000"/>
            </a:outerShdw>
          </a:effectLst>
          <a:extLst>
            <a:ext uri="{909E8E84-426E-40DD-AFC4-6F175D3DCCD1}">
              <a14:hiddenFill xmlns:a14="http://schemas.microsoft.com/office/drawing/2010/main">
                <a:solidFill>
                  <a:srgbClr val="FFFFFF"/>
                </a:solidFill>
              </a14:hiddenFill>
            </a:ext>
          </a:extLst>
        </p:spPr>
      </p:pic>
      <p:pic>
        <p:nvPicPr>
          <p:cNvPr id="15" name="Picture 14" descr="Arrow">
            <a:extLst>
              <a:ext uri="{FF2B5EF4-FFF2-40B4-BE49-F238E27FC236}">
                <a16:creationId xmlns="" xmlns:a16="http://schemas.microsoft.com/office/drawing/2014/main" xmlns:lc="http://schemas.openxmlformats.org/drawingml/2006/lockedCanvas" id="{C5BF2B75-381D-4DB2-9B9A-5CEC7248B17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353" t="19191" b="15267"/>
          <a:stretch/>
        </p:blipFill>
        <p:spPr bwMode="auto">
          <a:xfrm>
            <a:off x="419711" y="2542097"/>
            <a:ext cx="5167214" cy="2938501"/>
          </a:xfrm>
          <a:prstGeom prst="rect">
            <a:avLst/>
          </a:prstGeom>
          <a:ln>
            <a:noFill/>
          </a:ln>
          <a:effectLst>
            <a:outerShdw sx="1000" sy="1000" algn="tl" rotWithShape="0">
              <a:srgbClr val="000000"/>
            </a:outerShdw>
          </a:effectLst>
          <a:extLst>
            <a:ext uri="{909E8E84-426E-40DD-AFC4-6F175D3DCCD1}">
              <a14:hiddenFill xmlns:a14="http://schemas.microsoft.com/office/drawing/2010/main">
                <a:solidFill>
                  <a:srgbClr val="FFFFFF"/>
                </a:solidFill>
              </a14:hiddenFill>
            </a:ext>
          </a:extLst>
        </p:spPr>
      </p:pic>
      <p:pic>
        <p:nvPicPr>
          <p:cNvPr id="16" name="Picture 15" descr="20200811 Okazaki shrines 9">
            <a:extLst>
              <a:ext uri="{FF2B5EF4-FFF2-40B4-BE49-F238E27FC236}">
                <a16:creationId xmlns="" xmlns:a16="http://schemas.microsoft.com/office/drawing/2014/main" xmlns:lc="http://schemas.openxmlformats.org/drawingml/2006/lockedCanvas" id="{ABF89F12-E768-4AC2-972B-B1FDBA0D7C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552" y="2542097"/>
            <a:ext cx="5158016" cy="3435319"/>
          </a:xfrm>
          <a:prstGeom prst="rect">
            <a:avLst/>
          </a:prstGeom>
          <a:ln>
            <a:noFill/>
          </a:ln>
          <a:effectLst>
            <a:outerShdw sx="1000" sy="1000" algn="tl" rotWithShape="0">
              <a:srgbClr val="000000"/>
            </a:outerShdw>
          </a:effectLst>
          <a:extLst>
            <a:ext uri="{909E8E84-426E-40DD-AFC4-6F175D3DCCD1}">
              <a14:hiddenFill xmlns:a14="http://schemas.microsoft.com/office/drawing/2010/main">
                <a:solidFill>
                  <a:srgbClr val="FFFFFF"/>
                </a:solidFill>
              </a14:hiddenFill>
            </a:ext>
          </a:extLst>
        </p:spPr>
      </p:pic>
      <p:sp>
        <p:nvSpPr>
          <p:cNvPr id="17" name="Text Placeholder 2"/>
          <p:cNvSpPr txBox="1">
            <a:spLocks/>
          </p:cNvSpPr>
          <p:nvPr/>
        </p:nvSpPr>
        <p:spPr>
          <a:xfrm>
            <a:off x="4622688" y="5134188"/>
            <a:ext cx="3837744" cy="1030573"/>
          </a:xfrm>
          <a:prstGeom prst="rect">
            <a:avLst/>
          </a:prstGeom>
          <a:solidFill>
            <a:schemeClr val="bg1"/>
          </a:solidFill>
          <a:ln w="28575">
            <a:solidFill>
              <a:schemeClr val="tx1"/>
            </a:solidFill>
          </a:ln>
        </p:spPr>
        <p:txBody>
          <a:bodyPr vert="horz" lIns="91440" tIns="45720" rIns="91440" bIns="45720" rtlCol="0">
            <a:normAutofit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nSpc>
                <a:spcPct val="120000"/>
              </a:lnSpc>
            </a:pPr>
            <a:r>
              <a:rPr lang="en-GB" sz="2800" b="1" dirty="0" err="1" smtClean="0">
                <a:solidFill>
                  <a:srgbClr val="FF0000"/>
                </a:solidFill>
                <a:latin typeface="Kristen ITC" panose="03050502040202030202" pitchFamily="66" charset="0"/>
              </a:rPr>
              <a:t>Ema</a:t>
            </a:r>
            <a:r>
              <a:rPr lang="en-GB" sz="2800" b="1" dirty="0" smtClean="0">
                <a:solidFill>
                  <a:srgbClr val="FF0000"/>
                </a:solidFill>
                <a:latin typeface="Kristen ITC" panose="03050502040202030202" pitchFamily="66" charset="0"/>
              </a:rPr>
              <a:t> for a happy marriage</a:t>
            </a:r>
          </a:p>
        </p:txBody>
      </p:sp>
      <p:sp>
        <p:nvSpPr>
          <p:cNvPr id="18" name="Text Placeholder 2"/>
          <p:cNvSpPr txBox="1">
            <a:spLocks/>
          </p:cNvSpPr>
          <p:nvPr/>
        </p:nvSpPr>
        <p:spPr>
          <a:xfrm>
            <a:off x="4622688" y="5323077"/>
            <a:ext cx="3837744" cy="684163"/>
          </a:xfrm>
          <a:prstGeom prst="rect">
            <a:avLst/>
          </a:prstGeom>
          <a:solidFill>
            <a:schemeClr val="bg1"/>
          </a:solidFill>
          <a:ln w="28575">
            <a:solidFill>
              <a:schemeClr val="tx1"/>
            </a:solidFill>
          </a:ln>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nSpc>
                <a:spcPct val="120000"/>
              </a:lnSpc>
            </a:pPr>
            <a:r>
              <a:rPr lang="en-GB" sz="2800" b="1" dirty="0" err="1" smtClean="0">
                <a:solidFill>
                  <a:srgbClr val="FF0000"/>
                </a:solidFill>
                <a:latin typeface="Kristen ITC" panose="03050502040202030202" pitchFamily="66" charset="0"/>
              </a:rPr>
              <a:t>Emato</a:t>
            </a:r>
            <a:r>
              <a:rPr lang="en-GB" sz="2800" b="1" dirty="0" smtClean="0">
                <a:solidFill>
                  <a:srgbClr val="FF0000"/>
                </a:solidFill>
                <a:latin typeface="Kristen ITC" panose="03050502040202030202" pitchFamily="66" charset="0"/>
              </a:rPr>
              <a:t> pass an exam</a:t>
            </a:r>
            <a:endParaRPr lang="en-GB" sz="2800" b="1" dirty="0" smtClean="0">
              <a:solidFill>
                <a:srgbClr val="FF0000"/>
              </a:solidFill>
              <a:latin typeface="Kristen ITC" panose="03050502040202030202" pitchFamily="66" charset="0"/>
            </a:endParaRPr>
          </a:p>
        </p:txBody>
      </p:sp>
      <p:sp>
        <p:nvSpPr>
          <p:cNvPr id="19" name="Text Placeholder 2"/>
          <p:cNvSpPr txBox="1">
            <a:spLocks/>
          </p:cNvSpPr>
          <p:nvPr/>
        </p:nvSpPr>
        <p:spPr>
          <a:xfrm>
            <a:off x="4622688" y="5209080"/>
            <a:ext cx="3837744" cy="812484"/>
          </a:xfrm>
          <a:prstGeom prst="rect">
            <a:avLst/>
          </a:prstGeom>
          <a:solidFill>
            <a:schemeClr val="bg1"/>
          </a:solidFill>
          <a:ln w="28575">
            <a:solidFill>
              <a:schemeClr val="tx1"/>
            </a:solidFill>
          </a:ln>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nSpc>
                <a:spcPct val="120000"/>
              </a:lnSpc>
            </a:pPr>
            <a:r>
              <a:rPr lang="en-GB" sz="2800" b="1" dirty="0" err="1" smtClean="0">
                <a:solidFill>
                  <a:srgbClr val="FF0000"/>
                </a:solidFill>
                <a:latin typeface="Kristen ITC" panose="03050502040202030202" pitchFamily="66" charset="0"/>
              </a:rPr>
              <a:t>Ema</a:t>
            </a:r>
            <a:r>
              <a:rPr lang="en-GB" sz="2800" b="1" dirty="0" smtClean="0">
                <a:solidFill>
                  <a:srgbClr val="FF0000"/>
                </a:solidFill>
                <a:latin typeface="Kristen ITC" panose="03050502040202030202" pitchFamily="66" charset="0"/>
              </a:rPr>
              <a:t> for a safe birth</a:t>
            </a:r>
          </a:p>
        </p:txBody>
      </p:sp>
    </p:spTree>
    <p:extLst>
      <p:ext uri="{BB962C8B-B14F-4D97-AF65-F5344CB8AC3E}">
        <p14:creationId xmlns:p14="http://schemas.microsoft.com/office/powerpoint/2010/main" val="219492177"/>
      </p:ext>
    </p:extLst>
  </p:cSld>
  <p:clrMapOvr>
    <a:masterClrMapping/>
  </p:clrMapOvr>
  <p:transition spd="slow" advClick="0" advTm="20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hidden"/>
                                      </p:to>
                                    </p:set>
                                  </p:childTnLst>
                                </p:cTn>
                              </p:par>
                            </p:childTnLst>
                          </p:cTn>
                        </p:par>
                        <p:par>
                          <p:cTn id="9" fill="hold">
                            <p:stCondLst>
                              <p:cond delay="0"/>
                            </p:stCondLst>
                            <p:childTnLst>
                              <p:par>
                                <p:cTn id="10" presetID="1" presetClass="entr" presetSubtype="0"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5"/>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8"/>
                                        </p:tgtEl>
                                        <p:attrNameLst>
                                          <p:attrName>style.visibility</p:attrName>
                                        </p:attrNameLst>
                                      </p:cBhvr>
                                      <p:to>
                                        <p:strVal val="hidden"/>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8" grpId="1" animBg="1"/>
      <p:bldP spid="1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 Placeholder 2"/>
          <p:cNvSpPr txBox="1">
            <a:spLocks/>
          </p:cNvSpPr>
          <p:nvPr/>
        </p:nvSpPr>
        <p:spPr>
          <a:xfrm>
            <a:off x="7377741" y="3322536"/>
            <a:ext cx="1152128" cy="1325921"/>
          </a:xfrm>
          <a:prstGeom prst="rect">
            <a:avLst/>
          </a:prstGeom>
          <a:solidFill>
            <a:schemeClr val="bg1"/>
          </a:solidFill>
          <a:ln w="28575">
            <a:noFill/>
          </a:ln>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20000"/>
              </a:lnSpc>
            </a:pPr>
            <a:r>
              <a:rPr lang="ja-JP" altLang="en-US" sz="6600" b="1" dirty="0">
                <a:solidFill>
                  <a:schemeClr val="tx1"/>
                </a:solidFill>
                <a:latin typeface="MingLiU" panose="02020509000000000000" pitchFamily="49" charset="-120"/>
                <a:ea typeface="MingLiU" panose="02020509000000000000" pitchFamily="49" charset="-120"/>
              </a:rPr>
              <a:t>吉</a:t>
            </a:r>
            <a:endParaRPr lang="en-GB" sz="6600" b="1" dirty="0" smtClean="0">
              <a:solidFill>
                <a:schemeClr val="tx1"/>
              </a:solidFill>
              <a:latin typeface="MingLiU" panose="02020509000000000000" pitchFamily="49" charset="-120"/>
              <a:ea typeface="MingLiU" panose="02020509000000000000" pitchFamily="49" charset="-120"/>
            </a:endParaRPr>
          </a:p>
        </p:txBody>
      </p:sp>
      <p:sp>
        <p:nvSpPr>
          <p:cNvPr id="21" name="Text Placeholder 2"/>
          <p:cNvSpPr txBox="1">
            <a:spLocks/>
          </p:cNvSpPr>
          <p:nvPr/>
        </p:nvSpPr>
        <p:spPr>
          <a:xfrm>
            <a:off x="2652205" y="1310991"/>
            <a:ext cx="3767581" cy="1325921"/>
          </a:xfrm>
          <a:prstGeom prst="rect">
            <a:avLst/>
          </a:prstGeom>
          <a:solidFill>
            <a:schemeClr val="bg1"/>
          </a:solidFill>
          <a:ln w="28575">
            <a:solidFill>
              <a:schemeClr val="tx1"/>
            </a:solidFill>
          </a:ln>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20000"/>
              </a:lnSpc>
            </a:pPr>
            <a:r>
              <a:rPr lang="en-GB" sz="2000" dirty="0" smtClean="0">
                <a:solidFill>
                  <a:schemeClr val="tx1"/>
                </a:solidFill>
                <a:latin typeface="Kozuka Gothic Pro R" pitchFamily="34" charset="-128"/>
                <a:ea typeface="Kozuka Gothic Pro R" pitchFamily="34" charset="-128"/>
              </a:rPr>
              <a:t>This says ‘</a:t>
            </a:r>
            <a:r>
              <a:rPr lang="en-GB" sz="2000" dirty="0" err="1" smtClean="0">
                <a:solidFill>
                  <a:schemeClr val="tx1"/>
                </a:solidFill>
                <a:latin typeface="Kozuka Gothic Pro R" pitchFamily="34" charset="-128"/>
                <a:ea typeface="Kozuka Gothic Pro R" pitchFamily="34" charset="-128"/>
              </a:rPr>
              <a:t>omikuji</a:t>
            </a:r>
            <a:r>
              <a:rPr lang="en-GB" sz="2000" dirty="0" smtClean="0">
                <a:solidFill>
                  <a:schemeClr val="tx1"/>
                </a:solidFill>
                <a:latin typeface="Kozuka Gothic Pro R" pitchFamily="34" charset="-128"/>
                <a:ea typeface="Kozuka Gothic Pro R" pitchFamily="34" charset="-128"/>
              </a:rPr>
              <a:t>’ in Japanese. There is also a number on the fortune.  This one is number 32.</a:t>
            </a:r>
          </a:p>
        </p:txBody>
      </p:sp>
      <p:sp>
        <p:nvSpPr>
          <p:cNvPr id="3" name="Slide Number Placeholder 2"/>
          <p:cNvSpPr>
            <a:spLocks noGrp="1"/>
          </p:cNvSpPr>
          <p:nvPr>
            <p:ph type="sldNum" sz="quarter" idx="12"/>
          </p:nvPr>
        </p:nvSpPr>
        <p:spPr/>
        <p:txBody>
          <a:bodyPr/>
          <a:lstStyle/>
          <a:p>
            <a:fld id="{7627D4DA-CA93-4100-9923-91CA0C97AC6D}" type="slidenum">
              <a:rPr lang="en-GB" smtClean="0"/>
              <a:t>26</a:t>
            </a:fld>
            <a:endParaRPr lang="en-GB"/>
          </a:p>
        </p:txBody>
      </p:sp>
      <p:sp>
        <p:nvSpPr>
          <p:cNvPr id="7" name="Rectangle 6"/>
          <p:cNvSpPr/>
          <p:nvPr/>
        </p:nvSpPr>
        <p:spPr>
          <a:xfrm>
            <a:off x="0" y="6381328"/>
            <a:ext cx="9144000" cy="476672"/>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Footer Placeholder 5"/>
          <p:cNvSpPr>
            <a:spLocks noGrp="1"/>
          </p:cNvSpPr>
          <p:nvPr>
            <p:ph type="ftr" sz="quarter" idx="11"/>
          </p:nvPr>
        </p:nvSpPr>
        <p:spPr>
          <a:xfrm>
            <a:off x="19788" y="6437101"/>
            <a:ext cx="9033728" cy="365125"/>
          </a:xfrm>
        </p:spPr>
        <p:txBody>
          <a:bodyPr/>
          <a:lstStyle/>
          <a:p>
            <a:endParaRPr lang="en-GB" dirty="0" smtClean="0">
              <a:solidFill>
                <a:schemeClr val="bg1"/>
              </a:solidFill>
            </a:endParaRPr>
          </a:p>
          <a:p>
            <a:r>
              <a:rPr lang="en-GB" dirty="0" smtClean="0">
                <a:solidFill>
                  <a:schemeClr val="bg1"/>
                </a:solidFill>
              </a:rPr>
              <a:t>©"</a:t>
            </a:r>
            <a:r>
              <a:rPr lang="en-GB" dirty="0">
                <a:solidFill>
                  <a:schemeClr val="bg1"/>
                </a:solidFill>
                <a:hlinkClick r:id="rId3"/>
              </a:rPr>
              <a:t>My </a:t>
            </a:r>
            <a:r>
              <a:rPr lang="en-GB" dirty="0" err="1">
                <a:solidFill>
                  <a:schemeClr val="bg1"/>
                </a:solidFill>
                <a:hlinkClick r:id="rId3"/>
              </a:rPr>
              <a:t>Omikuji</a:t>
            </a:r>
            <a:r>
              <a:rPr lang="en-GB" dirty="0">
                <a:solidFill>
                  <a:schemeClr val="bg1"/>
                </a:solidFill>
                <a:hlinkClick r:id="rId3"/>
              </a:rPr>
              <a:t> </a:t>
            </a:r>
            <a:r>
              <a:rPr lang="ja-JP" altLang="en-US" dirty="0">
                <a:solidFill>
                  <a:schemeClr val="bg1"/>
                </a:solidFill>
                <a:hlinkClick r:id="rId3"/>
              </a:rPr>
              <a:t>おみくじ </a:t>
            </a:r>
            <a:r>
              <a:rPr lang="en-US" altLang="ja-JP" dirty="0">
                <a:solidFill>
                  <a:schemeClr val="bg1"/>
                </a:solidFill>
                <a:hlinkClick r:id="rId3"/>
              </a:rPr>
              <a:t>2009</a:t>
            </a:r>
            <a:r>
              <a:rPr lang="en-US" altLang="ja-JP" dirty="0">
                <a:solidFill>
                  <a:schemeClr val="bg1"/>
                </a:solidFill>
              </a:rPr>
              <a:t>" </a:t>
            </a:r>
            <a:r>
              <a:rPr lang="en-GB" dirty="0">
                <a:solidFill>
                  <a:schemeClr val="bg1"/>
                </a:solidFill>
              </a:rPr>
              <a:t>by </a:t>
            </a:r>
            <a:r>
              <a:rPr lang="en-GB" dirty="0" err="1">
                <a:solidFill>
                  <a:schemeClr val="bg1"/>
                </a:solidFill>
                <a:hlinkClick r:id="rId4"/>
              </a:rPr>
              <a:t>lazysupper</a:t>
            </a:r>
            <a:r>
              <a:rPr lang="en-GB" dirty="0">
                <a:solidFill>
                  <a:schemeClr val="bg1"/>
                </a:solidFill>
              </a:rPr>
              <a:t> is licensed under </a:t>
            </a:r>
            <a:r>
              <a:rPr lang="en-GB" dirty="0">
                <a:solidFill>
                  <a:schemeClr val="bg1"/>
                </a:solidFill>
                <a:hlinkClick r:id="rId5"/>
              </a:rPr>
              <a:t>CC BY-NC-ND 2.0</a:t>
            </a:r>
            <a:r>
              <a:rPr lang="en-GB" dirty="0">
                <a:solidFill>
                  <a:schemeClr val="bg1"/>
                </a:solidFill>
              </a:rPr>
              <a:t>.</a:t>
            </a:r>
          </a:p>
          <a:p>
            <a:r>
              <a:rPr lang="en-GB" dirty="0"/>
              <a:t>Copy text</a:t>
            </a:r>
            <a:endParaRPr lang="en-GB" dirty="0">
              <a:solidFill>
                <a:schemeClr val="bg1"/>
              </a:solidFill>
            </a:endParaRPr>
          </a:p>
        </p:txBody>
      </p:sp>
      <p:sp>
        <p:nvSpPr>
          <p:cNvPr id="15" name="TextBox 14"/>
          <p:cNvSpPr txBox="1"/>
          <p:nvPr/>
        </p:nvSpPr>
        <p:spPr>
          <a:xfrm>
            <a:off x="323528" y="404664"/>
            <a:ext cx="8424936" cy="769441"/>
          </a:xfrm>
          <a:prstGeom prst="rect">
            <a:avLst/>
          </a:prstGeom>
          <a:noFill/>
        </p:spPr>
        <p:txBody>
          <a:bodyPr wrap="square" rtlCol="0">
            <a:spAutoFit/>
          </a:bodyPr>
          <a:lstStyle/>
          <a:p>
            <a:r>
              <a:rPr lang="en-US" sz="4400" b="1" dirty="0" smtClean="0">
                <a:solidFill>
                  <a:srgbClr val="FF0000"/>
                </a:solidFill>
                <a:latin typeface="Kristen ITC" panose="03050502040202030202" pitchFamily="66" charset="0"/>
                <a:ea typeface="Kozuka Gothic Pro B" pitchFamily="34" charset="-128"/>
              </a:rPr>
              <a:t>Extension Activity:</a:t>
            </a:r>
            <a:r>
              <a:rPr lang="en-US" sz="4400" b="1" dirty="0">
                <a:solidFill>
                  <a:srgbClr val="FF0000"/>
                </a:solidFill>
                <a:latin typeface="Kristen ITC" panose="03050502040202030202" pitchFamily="66" charset="0"/>
                <a:ea typeface="Kozuka Gothic Pro B" pitchFamily="34" charset="-128"/>
              </a:rPr>
              <a:t> </a:t>
            </a:r>
            <a:r>
              <a:rPr lang="en-US" sz="4400" b="1" dirty="0" err="1" smtClean="0">
                <a:solidFill>
                  <a:srgbClr val="FF0000"/>
                </a:solidFill>
                <a:latin typeface="Kristen ITC" panose="03050502040202030202" pitchFamily="66" charset="0"/>
                <a:ea typeface="Kozuka Gothic Pro B" pitchFamily="34" charset="-128"/>
              </a:rPr>
              <a:t>omikuji</a:t>
            </a:r>
            <a:endParaRPr lang="en-GB" sz="4400" b="1" dirty="0">
              <a:solidFill>
                <a:srgbClr val="FF0000"/>
              </a:solidFill>
              <a:latin typeface="Kristen ITC" panose="03050502040202030202" pitchFamily="66" charset="0"/>
              <a:ea typeface="Kozuka Gothic Pro B" pitchFamily="34" charset="-128"/>
            </a:endParaRP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4662" y="1286453"/>
            <a:ext cx="1261737" cy="4875543"/>
          </a:xfrm>
          <a:prstGeom prst="rect">
            <a:avLst/>
          </a:prstGeom>
          <a:ln w="15875">
            <a:solidFill>
              <a:schemeClr val="tx1"/>
            </a:solidFill>
          </a:ln>
        </p:spPr>
      </p:pic>
      <p:sp>
        <p:nvSpPr>
          <p:cNvPr id="11" name="Oval 10"/>
          <p:cNvSpPr/>
          <p:nvPr/>
        </p:nvSpPr>
        <p:spPr>
          <a:xfrm>
            <a:off x="509446" y="1092537"/>
            <a:ext cx="1512168" cy="81473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a:stCxn id="11" idx="6"/>
            <a:endCxn id="21" idx="1"/>
          </p:cNvCxnSpPr>
          <p:nvPr/>
        </p:nvCxnSpPr>
        <p:spPr>
          <a:xfrm>
            <a:off x="2021614" y="1499905"/>
            <a:ext cx="630591" cy="4740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28" name="Picture 27"/>
          <p:cNvPicPr>
            <a:picLocks noChangeAspect="1"/>
          </p:cNvPicPr>
          <p:nvPr/>
        </p:nvPicPr>
        <p:blipFill rotWithShape="1">
          <a:blip r:embed="rId6">
            <a:extLst>
              <a:ext uri="{28A0092B-C50C-407E-A947-70E740481C1C}">
                <a14:useLocalDpi xmlns:a14="http://schemas.microsoft.com/office/drawing/2010/main" val="0"/>
              </a:ext>
            </a:extLst>
          </a:blip>
          <a:srcRect b="89655"/>
          <a:stretch/>
        </p:blipFill>
        <p:spPr>
          <a:xfrm rot="16200000">
            <a:off x="6856179" y="1735240"/>
            <a:ext cx="2195253" cy="877522"/>
          </a:xfrm>
          <a:prstGeom prst="rect">
            <a:avLst/>
          </a:prstGeom>
        </p:spPr>
      </p:pic>
      <p:sp>
        <p:nvSpPr>
          <p:cNvPr id="29" name="Oval 28"/>
          <p:cNvSpPr/>
          <p:nvPr/>
        </p:nvSpPr>
        <p:spPr>
          <a:xfrm>
            <a:off x="761894" y="3588953"/>
            <a:ext cx="500897" cy="54419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 Placeholder 2"/>
          <p:cNvSpPr txBox="1">
            <a:spLocks/>
          </p:cNvSpPr>
          <p:nvPr/>
        </p:nvSpPr>
        <p:spPr>
          <a:xfrm>
            <a:off x="2652204" y="3247003"/>
            <a:ext cx="3767581" cy="856612"/>
          </a:xfrm>
          <a:prstGeom prst="rect">
            <a:avLst/>
          </a:prstGeom>
          <a:solidFill>
            <a:schemeClr val="bg1"/>
          </a:solidFill>
          <a:ln w="28575">
            <a:solidFill>
              <a:schemeClr val="tx1"/>
            </a:solidFill>
          </a:ln>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20000"/>
              </a:lnSpc>
            </a:pPr>
            <a:r>
              <a:rPr lang="en-GB" sz="2000" dirty="0" smtClean="0">
                <a:solidFill>
                  <a:schemeClr val="tx1"/>
                </a:solidFill>
                <a:latin typeface="Kozuka Gothic Pro R" pitchFamily="34" charset="-128"/>
                <a:ea typeface="Kozuka Gothic Pro R" pitchFamily="34" charset="-128"/>
              </a:rPr>
              <a:t>This is the fortune. This is a lucky one. </a:t>
            </a:r>
          </a:p>
        </p:txBody>
      </p:sp>
      <p:cxnSp>
        <p:nvCxnSpPr>
          <p:cNvPr id="31" name="Straight Connector 30"/>
          <p:cNvCxnSpPr>
            <a:stCxn id="29" idx="6"/>
            <a:endCxn id="30" idx="1"/>
          </p:cNvCxnSpPr>
          <p:nvPr/>
        </p:nvCxnSpPr>
        <p:spPr>
          <a:xfrm flipV="1">
            <a:off x="1262791" y="3675309"/>
            <a:ext cx="1389413" cy="1857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30" idx="3"/>
            <a:endCxn id="36" idx="1"/>
          </p:cNvCxnSpPr>
          <p:nvPr/>
        </p:nvCxnSpPr>
        <p:spPr>
          <a:xfrm>
            <a:off x="6419785" y="3675309"/>
            <a:ext cx="957956" cy="3101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stCxn id="21" idx="3"/>
            <a:endCxn id="28" idx="0"/>
          </p:cNvCxnSpPr>
          <p:nvPr/>
        </p:nvCxnSpPr>
        <p:spPr>
          <a:xfrm>
            <a:off x="6419786" y="1973952"/>
            <a:ext cx="1095259" cy="2000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Oval 44"/>
          <p:cNvSpPr/>
          <p:nvPr/>
        </p:nvSpPr>
        <p:spPr>
          <a:xfrm>
            <a:off x="560190" y="4221088"/>
            <a:ext cx="1397307" cy="18228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Text Placeholder 2"/>
          <p:cNvSpPr txBox="1">
            <a:spLocks/>
          </p:cNvSpPr>
          <p:nvPr/>
        </p:nvSpPr>
        <p:spPr>
          <a:xfrm>
            <a:off x="2652205" y="4718015"/>
            <a:ext cx="5877664" cy="1325921"/>
          </a:xfrm>
          <a:prstGeom prst="rect">
            <a:avLst/>
          </a:prstGeom>
          <a:solidFill>
            <a:schemeClr val="bg1"/>
          </a:solidFill>
          <a:ln w="28575">
            <a:solidFill>
              <a:schemeClr val="tx1"/>
            </a:solidFill>
          </a:ln>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20000"/>
              </a:lnSpc>
            </a:pPr>
            <a:r>
              <a:rPr lang="en-GB" sz="2000" dirty="0" smtClean="0">
                <a:solidFill>
                  <a:schemeClr val="tx1"/>
                </a:solidFill>
                <a:latin typeface="Kozuka Gothic Pro R" pitchFamily="34" charset="-128"/>
                <a:ea typeface="Kozuka Gothic Pro R" pitchFamily="34" charset="-128"/>
              </a:rPr>
              <a:t>This part gives more specific details about the fortune. It might have information about health, lost items, romance, travel and so on.  </a:t>
            </a:r>
          </a:p>
        </p:txBody>
      </p:sp>
      <p:cxnSp>
        <p:nvCxnSpPr>
          <p:cNvPr id="53" name="Straight Connector 52"/>
          <p:cNvCxnSpPr>
            <a:stCxn id="45" idx="6"/>
            <a:endCxn id="46" idx="1"/>
          </p:cNvCxnSpPr>
          <p:nvPr/>
        </p:nvCxnSpPr>
        <p:spPr>
          <a:xfrm>
            <a:off x="1957497" y="5132512"/>
            <a:ext cx="694708" cy="24846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4319542"/>
      </p:ext>
    </p:extLst>
  </p:cSld>
  <p:clrMapOvr>
    <a:masterClrMapping/>
  </p:clrMapOvr>
  <p:transition spd="slow" advClick="0" advTm="20000">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627D4DA-CA93-4100-9923-91CA0C97AC6D}" type="slidenum">
              <a:rPr lang="en-GB" smtClean="0"/>
              <a:t>27</a:t>
            </a:fld>
            <a:endParaRPr lang="en-GB"/>
          </a:p>
        </p:txBody>
      </p:sp>
      <p:sp>
        <p:nvSpPr>
          <p:cNvPr id="7" name="Rectangle 6"/>
          <p:cNvSpPr/>
          <p:nvPr/>
        </p:nvSpPr>
        <p:spPr>
          <a:xfrm>
            <a:off x="0" y="6381328"/>
            <a:ext cx="9144000" cy="476672"/>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Footer Placeholder 5"/>
          <p:cNvSpPr>
            <a:spLocks noGrp="1"/>
          </p:cNvSpPr>
          <p:nvPr>
            <p:ph type="ftr" sz="quarter" idx="11"/>
          </p:nvPr>
        </p:nvSpPr>
        <p:spPr>
          <a:xfrm>
            <a:off x="19788" y="6437101"/>
            <a:ext cx="9033728" cy="365125"/>
          </a:xfrm>
        </p:spPr>
        <p:txBody>
          <a:bodyPr/>
          <a:lstStyle/>
          <a:p>
            <a:r>
              <a:rPr lang="en-GB" dirty="0" smtClean="0">
                <a:solidFill>
                  <a:schemeClr val="bg1"/>
                </a:solidFill>
              </a:rPr>
              <a:t>©</a:t>
            </a:r>
            <a:r>
              <a:rPr lang="en-GB" dirty="0">
                <a:solidFill>
                  <a:schemeClr val="bg1"/>
                </a:solidFill>
                <a:hlinkClick r:id="rId3"/>
              </a:rPr>
              <a:t>My fortune at </a:t>
            </a:r>
            <a:r>
              <a:rPr lang="en-GB" dirty="0" err="1" smtClean="0">
                <a:solidFill>
                  <a:schemeClr val="bg1"/>
                </a:solidFill>
                <a:hlinkClick r:id="rId3"/>
              </a:rPr>
              <a:t>Senso-ji</a:t>
            </a:r>
            <a:r>
              <a:rPr lang="en-GB" dirty="0" smtClean="0">
                <a:solidFill>
                  <a:schemeClr val="bg1"/>
                </a:solidFill>
              </a:rPr>
              <a:t> </a:t>
            </a:r>
            <a:r>
              <a:rPr lang="en-GB" dirty="0" err="1" smtClean="0">
                <a:solidFill>
                  <a:schemeClr val="bg1"/>
                </a:solidFill>
              </a:rPr>
              <a:t>by</a:t>
            </a:r>
            <a:r>
              <a:rPr lang="en-GB" dirty="0" err="1">
                <a:solidFill>
                  <a:schemeClr val="bg1"/>
                </a:solidFill>
                <a:hlinkClick r:id="rId4"/>
              </a:rPr>
              <a:t>Andrea</a:t>
            </a:r>
            <a:r>
              <a:rPr lang="en-GB" dirty="0">
                <a:solidFill>
                  <a:schemeClr val="bg1"/>
                </a:solidFill>
                <a:hlinkClick r:id="rId4"/>
              </a:rPr>
              <a:t> </a:t>
            </a:r>
            <a:r>
              <a:rPr lang="en-GB" dirty="0" smtClean="0">
                <a:solidFill>
                  <a:schemeClr val="bg1"/>
                </a:solidFill>
                <a:hlinkClick r:id="rId4"/>
              </a:rPr>
              <a:t>Schaffer</a:t>
            </a:r>
            <a:r>
              <a:rPr lang="en-GB" dirty="0" smtClean="0">
                <a:solidFill>
                  <a:schemeClr val="bg1"/>
                </a:solidFill>
              </a:rPr>
              <a:t> is </a:t>
            </a:r>
            <a:r>
              <a:rPr lang="en-GB" dirty="0">
                <a:solidFill>
                  <a:schemeClr val="bg1"/>
                </a:solidFill>
              </a:rPr>
              <a:t>licensed under  </a:t>
            </a:r>
            <a:r>
              <a:rPr lang="en-GB" dirty="0" smtClean="0">
                <a:solidFill>
                  <a:schemeClr val="bg1"/>
                </a:solidFill>
              </a:rPr>
              <a:t>CCBY 2.0</a:t>
            </a:r>
            <a:endParaRPr lang="en-GB" dirty="0">
              <a:solidFill>
                <a:schemeClr val="bg1"/>
              </a:solidFill>
            </a:endParaRPr>
          </a:p>
        </p:txBody>
      </p:sp>
      <p:sp>
        <p:nvSpPr>
          <p:cNvPr id="15" name="TextBox 14"/>
          <p:cNvSpPr txBox="1"/>
          <p:nvPr/>
        </p:nvSpPr>
        <p:spPr>
          <a:xfrm>
            <a:off x="323528" y="404664"/>
            <a:ext cx="8424936" cy="769441"/>
          </a:xfrm>
          <a:prstGeom prst="rect">
            <a:avLst/>
          </a:prstGeom>
          <a:noFill/>
        </p:spPr>
        <p:txBody>
          <a:bodyPr wrap="square" rtlCol="0">
            <a:spAutoFit/>
          </a:bodyPr>
          <a:lstStyle/>
          <a:p>
            <a:r>
              <a:rPr lang="en-US" sz="4400" b="1" dirty="0" smtClean="0">
                <a:solidFill>
                  <a:srgbClr val="FF0000"/>
                </a:solidFill>
                <a:latin typeface="Kristen ITC" panose="03050502040202030202" pitchFamily="66" charset="0"/>
                <a:ea typeface="Kozuka Gothic Pro B" pitchFamily="34" charset="-128"/>
              </a:rPr>
              <a:t>Example </a:t>
            </a:r>
            <a:r>
              <a:rPr lang="en-US" sz="4400" b="1" dirty="0" err="1" smtClean="0">
                <a:solidFill>
                  <a:srgbClr val="FF0000"/>
                </a:solidFill>
                <a:latin typeface="Kristen ITC" panose="03050502040202030202" pitchFamily="66" charset="0"/>
                <a:ea typeface="Kozuka Gothic Pro B" pitchFamily="34" charset="-128"/>
              </a:rPr>
              <a:t>omikuji</a:t>
            </a:r>
            <a:r>
              <a:rPr lang="en-US" sz="4400" b="1" dirty="0" smtClean="0">
                <a:solidFill>
                  <a:srgbClr val="FF0000"/>
                </a:solidFill>
                <a:latin typeface="Kristen ITC" panose="03050502040202030202" pitchFamily="66" charset="0"/>
                <a:ea typeface="Kozuka Gothic Pro B" pitchFamily="34" charset="-128"/>
              </a:rPr>
              <a:t> - lucky</a:t>
            </a:r>
            <a:endParaRPr lang="en-GB" sz="4400" b="1" dirty="0">
              <a:solidFill>
                <a:srgbClr val="FF0000"/>
              </a:solidFill>
              <a:latin typeface="Kristen ITC" panose="03050502040202030202" pitchFamily="66" charset="0"/>
              <a:ea typeface="Kozuka Gothic Pro B" pitchFamily="34" charset="-128"/>
            </a:endParaRPr>
          </a:p>
        </p:txBody>
      </p:sp>
      <p:sp>
        <p:nvSpPr>
          <p:cNvPr id="5" name="TextBox 4"/>
          <p:cNvSpPr txBox="1"/>
          <p:nvPr/>
        </p:nvSpPr>
        <p:spPr>
          <a:xfrm>
            <a:off x="395536" y="1412776"/>
            <a:ext cx="7497565" cy="461665"/>
          </a:xfrm>
          <a:prstGeom prst="rect">
            <a:avLst/>
          </a:prstGeom>
          <a:noFill/>
        </p:spPr>
        <p:txBody>
          <a:bodyPr wrap="none" rtlCol="0">
            <a:spAutoFit/>
          </a:bodyPr>
          <a:lstStyle/>
          <a:p>
            <a:r>
              <a:rPr lang="en-GB" sz="2400" dirty="0" smtClean="0">
                <a:latin typeface="Kozuka Gothic Pro R" pitchFamily="34" charset="-128"/>
                <a:ea typeface="Kozuka Gothic Pro R" pitchFamily="34" charset="-128"/>
              </a:rPr>
              <a:t>Some shrines and temples sell fortunes in English too.</a:t>
            </a:r>
            <a:endParaRPr lang="en-GB" sz="2400" dirty="0">
              <a:latin typeface="Kozuka Gothic Pro R" pitchFamily="34" charset="-128"/>
              <a:ea typeface="Kozuka Gothic Pro R" pitchFamily="34" charset="-128"/>
            </a:endParaRPr>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12338" t="31307" r="13536" b="14158"/>
          <a:stretch/>
        </p:blipFill>
        <p:spPr>
          <a:xfrm>
            <a:off x="572396" y="2132856"/>
            <a:ext cx="7621578" cy="3418324"/>
          </a:xfrm>
          <a:prstGeom prst="rect">
            <a:avLst/>
          </a:prstGeom>
        </p:spPr>
      </p:pic>
    </p:spTree>
    <p:extLst>
      <p:ext uri="{BB962C8B-B14F-4D97-AF65-F5344CB8AC3E}">
        <p14:creationId xmlns:p14="http://schemas.microsoft.com/office/powerpoint/2010/main" val="4167271536"/>
      </p:ext>
    </p:extLst>
  </p:cSld>
  <p:clrMapOvr>
    <a:masterClrMapping/>
  </p:clrMapOvr>
  <p:transition spd="slow" advClick="0" advTm="20000">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627D4DA-CA93-4100-9923-91CA0C97AC6D}" type="slidenum">
              <a:rPr lang="en-GB" smtClean="0"/>
              <a:t>28</a:t>
            </a:fld>
            <a:endParaRPr lang="en-GB"/>
          </a:p>
        </p:txBody>
      </p:sp>
      <p:sp>
        <p:nvSpPr>
          <p:cNvPr id="7" name="Rectangle 6"/>
          <p:cNvSpPr/>
          <p:nvPr/>
        </p:nvSpPr>
        <p:spPr>
          <a:xfrm>
            <a:off x="0" y="6381328"/>
            <a:ext cx="9144000" cy="476672"/>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Footer Placeholder 5"/>
          <p:cNvSpPr>
            <a:spLocks noGrp="1"/>
          </p:cNvSpPr>
          <p:nvPr>
            <p:ph type="ftr" sz="quarter" idx="11"/>
          </p:nvPr>
        </p:nvSpPr>
        <p:spPr>
          <a:xfrm>
            <a:off x="2768" y="6356350"/>
            <a:ext cx="9033728" cy="365125"/>
          </a:xfrm>
        </p:spPr>
        <p:txBody>
          <a:bodyPr/>
          <a:lstStyle/>
          <a:p>
            <a:endParaRPr lang="en-GB" dirty="0" smtClean="0">
              <a:solidFill>
                <a:schemeClr val="bg1"/>
              </a:solidFill>
            </a:endParaRPr>
          </a:p>
          <a:p>
            <a:r>
              <a:rPr lang="en-GB" dirty="0" smtClean="0">
                <a:solidFill>
                  <a:schemeClr val="bg1"/>
                </a:solidFill>
              </a:rPr>
              <a:t>©The Japan Society</a:t>
            </a:r>
            <a:endParaRPr lang="en-GB" dirty="0">
              <a:solidFill>
                <a:schemeClr val="bg1"/>
              </a:solidFill>
            </a:endParaRPr>
          </a:p>
        </p:txBody>
      </p:sp>
      <p:sp>
        <p:nvSpPr>
          <p:cNvPr id="10" name="TextBox 9"/>
          <p:cNvSpPr txBox="1"/>
          <p:nvPr/>
        </p:nvSpPr>
        <p:spPr>
          <a:xfrm>
            <a:off x="4211960" y="1844824"/>
            <a:ext cx="2232248" cy="369332"/>
          </a:xfrm>
          <a:prstGeom prst="rect">
            <a:avLst/>
          </a:prstGeom>
          <a:noFill/>
        </p:spPr>
        <p:txBody>
          <a:bodyPr wrap="square" rtlCol="0">
            <a:spAutoFit/>
          </a:bodyPr>
          <a:lstStyle/>
          <a:p>
            <a:r>
              <a:rPr lang="en-GB" dirty="0" smtClean="0"/>
              <a:t> </a:t>
            </a:r>
            <a:endParaRPr lang="en-GB" dirty="0"/>
          </a:p>
        </p:txBody>
      </p:sp>
      <p:sp>
        <p:nvSpPr>
          <p:cNvPr id="15" name="TextBox 14"/>
          <p:cNvSpPr txBox="1"/>
          <p:nvPr/>
        </p:nvSpPr>
        <p:spPr>
          <a:xfrm>
            <a:off x="423178" y="404664"/>
            <a:ext cx="7317174" cy="769441"/>
          </a:xfrm>
          <a:prstGeom prst="rect">
            <a:avLst/>
          </a:prstGeom>
          <a:noFill/>
        </p:spPr>
        <p:txBody>
          <a:bodyPr wrap="square" rtlCol="0">
            <a:spAutoFit/>
          </a:bodyPr>
          <a:lstStyle/>
          <a:p>
            <a:r>
              <a:rPr lang="en-GB" sz="4400" b="1" dirty="0" smtClean="0">
                <a:solidFill>
                  <a:srgbClr val="FF0000"/>
                </a:solidFill>
                <a:latin typeface="Kristen ITC" panose="03050502040202030202" pitchFamily="66" charset="0"/>
                <a:ea typeface="Kozuka Gothic Pro B" pitchFamily="34" charset="-128"/>
              </a:rPr>
              <a:t>Example </a:t>
            </a:r>
            <a:r>
              <a:rPr lang="en-GB" sz="4400" b="1" dirty="0" err="1" smtClean="0">
                <a:solidFill>
                  <a:srgbClr val="FF0000"/>
                </a:solidFill>
                <a:latin typeface="Kristen ITC" panose="03050502040202030202" pitchFamily="66" charset="0"/>
                <a:ea typeface="Kozuka Gothic Pro B" pitchFamily="34" charset="-128"/>
              </a:rPr>
              <a:t>omikuji</a:t>
            </a:r>
            <a:r>
              <a:rPr lang="en-GB" sz="4400" b="1" dirty="0" smtClean="0">
                <a:solidFill>
                  <a:srgbClr val="FF0000"/>
                </a:solidFill>
                <a:latin typeface="Kristen ITC" panose="03050502040202030202" pitchFamily="66" charset="0"/>
                <a:ea typeface="Kozuka Gothic Pro B" pitchFamily="34" charset="-128"/>
              </a:rPr>
              <a:t> – no luck</a:t>
            </a:r>
            <a:endParaRPr lang="en-GB" sz="4400" b="1" dirty="0">
              <a:solidFill>
                <a:srgbClr val="FF0000"/>
              </a:solidFill>
              <a:latin typeface="Kristen ITC" panose="03050502040202030202" pitchFamily="66" charset="0"/>
              <a:ea typeface="Kozuka Gothic Pro B" pitchFamily="34" charset="-128"/>
            </a:endParaRPr>
          </a:p>
        </p:txBody>
      </p:sp>
      <p:pic>
        <p:nvPicPr>
          <p:cNvPr id="18" name="Picture 17"/>
          <p:cNvPicPr/>
          <p:nvPr/>
        </p:nvPicPr>
        <p:blipFill>
          <a:blip r:embed="rId3" cstate="print">
            <a:extLst>
              <a:ext uri="{28A0092B-C50C-407E-A947-70E740481C1C}">
                <a14:useLocalDpi xmlns:a14="http://schemas.microsoft.com/office/drawing/2010/main" val="0"/>
              </a:ext>
            </a:extLst>
          </a:blip>
          <a:stretch>
            <a:fillRect/>
          </a:stretch>
        </p:blipFill>
        <p:spPr>
          <a:xfrm>
            <a:off x="7789552" y="335919"/>
            <a:ext cx="850900" cy="850900"/>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9231" t="17306" b="20615"/>
          <a:stretch/>
        </p:blipFill>
        <p:spPr>
          <a:xfrm>
            <a:off x="423178" y="1556792"/>
            <a:ext cx="8299938" cy="4257379"/>
          </a:xfrm>
          <a:prstGeom prst="rect">
            <a:avLst/>
          </a:prstGeom>
        </p:spPr>
      </p:pic>
    </p:spTree>
    <p:extLst>
      <p:ext uri="{BB962C8B-B14F-4D97-AF65-F5344CB8AC3E}">
        <p14:creationId xmlns:p14="http://schemas.microsoft.com/office/powerpoint/2010/main" val="2237368576"/>
      </p:ext>
    </p:extLst>
  </p:cSld>
  <p:clrMapOvr>
    <a:masterClrMapping/>
  </p:clrMapOvr>
  <p:transition spd="slow" advClick="0" advTm="20000">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381328"/>
            <a:ext cx="9144000" cy="476672"/>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15225" y="345745"/>
            <a:ext cx="1233488" cy="1233488"/>
          </a:xfrm>
          <a:prstGeom prst="rect">
            <a:avLst/>
          </a:prstGeom>
        </p:spPr>
      </p:pic>
      <p:sp>
        <p:nvSpPr>
          <p:cNvPr id="3" name="Rectangle 2"/>
          <p:cNvSpPr/>
          <p:nvPr/>
        </p:nvSpPr>
        <p:spPr>
          <a:xfrm>
            <a:off x="2741603" y="2060848"/>
            <a:ext cx="6120929" cy="1938992"/>
          </a:xfrm>
          <a:prstGeom prst="rect">
            <a:avLst/>
          </a:prstGeom>
        </p:spPr>
        <p:txBody>
          <a:bodyPr wrap="square" lIns="0" tIns="0" rIns="0" bIns="0">
            <a:spAutoFit/>
          </a:bodyPr>
          <a:lstStyle/>
          <a:p>
            <a:endParaRPr lang="en-GB" b="1" dirty="0">
              <a:solidFill>
                <a:srgbClr val="FF0000"/>
              </a:solidFill>
              <a:latin typeface="Kozuka Gothic Pro EL" pitchFamily="34" charset="-128"/>
              <a:ea typeface="Kozuka Gothic Pro EL" pitchFamily="34" charset="-128"/>
            </a:endParaRPr>
          </a:p>
          <a:p>
            <a:r>
              <a:rPr lang="en-GB" b="1" dirty="0">
                <a:latin typeface="Kozuka Gothic Pro B" pitchFamily="34" charset="-128"/>
                <a:ea typeface="Kozuka Gothic Pro B" pitchFamily="34" charset="-128"/>
              </a:rPr>
              <a:t>The Japan Society</a:t>
            </a:r>
            <a:r>
              <a:rPr lang="en-GB" b="1" dirty="0">
                <a:latin typeface="Kozuka Gothic Pro EL" pitchFamily="34" charset="-128"/>
                <a:ea typeface="Kozuka Gothic Pro EL" pitchFamily="34" charset="-128"/>
              </a:rPr>
              <a:t/>
            </a:r>
            <a:br>
              <a:rPr lang="en-GB" b="1" dirty="0">
                <a:latin typeface="Kozuka Gothic Pro EL" pitchFamily="34" charset="-128"/>
                <a:ea typeface="Kozuka Gothic Pro EL" pitchFamily="34" charset="-128"/>
              </a:rPr>
            </a:br>
            <a:r>
              <a:rPr lang="en-GB" dirty="0">
                <a:latin typeface="Kozuka Gothic Pro R" pitchFamily="34" charset="-128"/>
                <a:ea typeface="Kozuka Gothic Pro R" pitchFamily="34" charset="-128"/>
              </a:rPr>
              <a:t>13/14 Cornwall Terrace, London NW1 4QP</a:t>
            </a:r>
          </a:p>
          <a:p>
            <a:r>
              <a:rPr lang="en-GB" dirty="0">
                <a:latin typeface="Kozuka Gothic Pro R" pitchFamily="34" charset="-128"/>
                <a:ea typeface="Kozuka Gothic Pro R" pitchFamily="34" charset="-128"/>
              </a:rPr>
              <a:t>Tel: 020 7935 0475   </a:t>
            </a:r>
          </a:p>
          <a:p>
            <a:r>
              <a:rPr lang="en-GB" dirty="0">
                <a:latin typeface="Kozuka Gothic Pro R" pitchFamily="34" charset="-128"/>
                <a:ea typeface="Kozuka Gothic Pro R" pitchFamily="34" charset="-128"/>
              </a:rPr>
              <a:t>Email: education@japansociety.org.uk    </a:t>
            </a:r>
          </a:p>
          <a:p>
            <a:endParaRPr lang="en-GB" b="1" dirty="0">
              <a:latin typeface="Kozuka Gothic Pro EL" pitchFamily="34" charset="-128"/>
              <a:ea typeface="Kozuka Gothic Pro EL" pitchFamily="34" charset="-128"/>
            </a:endParaRPr>
          </a:p>
          <a:p>
            <a:r>
              <a:rPr lang="en-GB" dirty="0">
                <a:latin typeface="Kozuka Gothic Pro B" pitchFamily="34" charset="-128"/>
                <a:ea typeface="Kozuka Gothic Pro B" pitchFamily="34" charset="-128"/>
              </a:rPr>
              <a:t>www.japansociety.org.uk</a:t>
            </a:r>
          </a:p>
        </p:txBody>
      </p:sp>
      <p:sp>
        <p:nvSpPr>
          <p:cNvPr id="23" name="Rectangle 22"/>
          <p:cNvSpPr/>
          <p:nvPr/>
        </p:nvSpPr>
        <p:spPr>
          <a:xfrm>
            <a:off x="2824662" y="5099473"/>
            <a:ext cx="3160975" cy="276999"/>
          </a:xfrm>
          <a:prstGeom prst="rect">
            <a:avLst/>
          </a:prstGeom>
        </p:spPr>
        <p:txBody>
          <a:bodyPr wrap="square" lIns="0" tIns="0" rIns="0" bIns="0">
            <a:spAutoFit/>
          </a:bodyPr>
          <a:lstStyle/>
          <a:p>
            <a:r>
              <a:rPr lang="en-GB" dirty="0">
                <a:solidFill>
                  <a:srgbClr val="808080"/>
                </a:solidFill>
                <a:latin typeface="Kozuka Gothic Pro B" pitchFamily="34" charset="-128"/>
                <a:ea typeface="Kozuka Gothic Pro B" pitchFamily="34" charset="-128"/>
              </a:rPr>
              <a:t>Follow us </a:t>
            </a:r>
            <a:r>
              <a:rPr lang="en-GB" dirty="0" smtClean="0">
                <a:solidFill>
                  <a:srgbClr val="808080"/>
                </a:solidFill>
                <a:latin typeface="Kozuka Gothic Pro B" pitchFamily="34" charset="-128"/>
                <a:ea typeface="Kozuka Gothic Pro B" pitchFamily="34" charset="-128"/>
              </a:rPr>
              <a:t>on</a:t>
            </a:r>
            <a:r>
              <a:rPr lang="en-GB" b="1" dirty="0">
                <a:solidFill>
                  <a:srgbClr val="808080"/>
                </a:solidFill>
                <a:latin typeface="Kozuka Gothic Pro M" pitchFamily="34" charset="-128"/>
                <a:ea typeface="Kozuka Gothic Pro M" pitchFamily="34" charset="-128"/>
              </a:rPr>
              <a:t>:</a:t>
            </a:r>
            <a:endParaRPr lang="en-GB" b="1" dirty="0">
              <a:latin typeface="Kozuka Gothic Pro EL" pitchFamily="34" charset="-128"/>
              <a:ea typeface="Kozuka Gothic Pro EL" pitchFamily="34" charset="-128"/>
            </a:endParaRPr>
          </a:p>
        </p:txBody>
      </p:sp>
      <p:pic>
        <p:nvPicPr>
          <p:cNvPr id="14" name="Picture 13"/>
          <p:cNvPicPr preferRelativeResize="0">
            <a:picLocks/>
          </p:cNvPicPr>
          <p:nvPr/>
        </p:nvPicPr>
        <p:blipFill rotWithShape="1">
          <a:blip r:embed="rId4" cstate="print">
            <a:extLst>
              <a:ext uri="{28A0092B-C50C-407E-A947-70E740481C1C}">
                <a14:useLocalDpi xmlns:a14="http://schemas.microsoft.com/office/drawing/2010/main" val="0"/>
              </a:ext>
            </a:extLst>
          </a:blip>
          <a:srcRect l="2297" t="15930" r="83462" b="15411"/>
          <a:stretch/>
        </p:blipFill>
        <p:spPr>
          <a:xfrm>
            <a:off x="2844747" y="5445143"/>
            <a:ext cx="360000" cy="360000"/>
          </a:xfrm>
          <a:prstGeom prst="rect">
            <a:avLst/>
          </a:prstGeom>
        </p:spPr>
      </p:pic>
      <p:sp>
        <p:nvSpPr>
          <p:cNvPr id="24" name="Rectangle 23"/>
          <p:cNvSpPr/>
          <p:nvPr/>
        </p:nvSpPr>
        <p:spPr>
          <a:xfrm>
            <a:off x="3275856" y="5502033"/>
            <a:ext cx="2736900" cy="246221"/>
          </a:xfrm>
          <a:prstGeom prst="rect">
            <a:avLst/>
          </a:prstGeom>
        </p:spPr>
        <p:txBody>
          <a:bodyPr wrap="square" lIns="0" tIns="0" rIns="0" bIns="0">
            <a:spAutoFit/>
          </a:bodyPr>
          <a:lstStyle/>
          <a:p>
            <a:r>
              <a:rPr lang="en-GB" sz="1600" dirty="0">
                <a:latin typeface="Kozuka Gothic Pro B" pitchFamily="34" charset="-128"/>
                <a:ea typeface="Kozuka Gothic Pro B" pitchFamily="34" charset="-128"/>
              </a:rPr>
              <a:t>@</a:t>
            </a:r>
            <a:r>
              <a:rPr lang="en-GB" sz="1600" dirty="0" err="1">
                <a:latin typeface="Kozuka Gothic Pro B" pitchFamily="34" charset="-128"/>
                <a:ea typeface="Kozuka Gothic Pro B" pitchFamily="34" charset="-128"/>
              </a:rPr>
              <a:t>japansocietylon</a:t>
            </a:r>
            <a:endParaRPr lang="en-GB" sz="1600" dirty="0">
              <a:latin typeface="Kozuka Gothic Pro B" pitchFamily="34" charset="-128"/>
              <a:ea typeface="Kozuka Gothic Pro B" pitchFamily="34" charset="-128"/>
            </a:endParaRPr>
          </a:p>
        </p:txBody>
      </p:sp>
      <p:pic>
        <p:nvPicPr>
          <p:cNvPr id="10" name="Picture 9"/>
          <p:cNvPicPr preferRelativeResize="0">
            <a:picLocks/>
          </p:cNvPicPr>
          <p:nvPr/>
        </p:nvPicPr>
        <p:blipFill rotWithShape="1">
          <a:blip r:embed="rId5" cstate="print">
            <a:extLst>
              <a:ext uri="{28A0092B-C50C-407E-A947-70E740481C1C}">
                <a14:useLocalDpi xmlns:a14="http://schemas.microsoft.com/office/drawing/2010/main" val="0"/>
              </a:ext>
            </a:extLst>
          </a:blip>
          <a:srcRect t="10805" r="83495" b="10463"/>
          <a:stretch/>
        </p:blipFill>
        <p:spPr>
          <a:xfrm>
            <a:off x="5442068" y="5445143"/>
            <a:ext cx="360000" cy="360000"/>
          </a:xfrm>
          <a:prstGeom prst="rect">
            <a:avLst/>
          </a:prstGeom>
        </p:spPr>
      </p:pic>
      <p:sp>
        <p:nvSpPr>
          <p:cNvPr id="25" name="Rectangle 24"/>
          <p:cNvSpPr/>
          <p:nvPr/>
        </p:nvSpPr>
        <p:spPr>
          <a:xfrm>
            <a:off x="5868144" y="5502033"/>
            <a:ext cx="2736900" cy="246221"/>
          </a:xfrm>
          <a:prstGeom prst="rect">
            <a:avLst/>
          </a:prstGeom>
        </p:spPr>
        <p:txBody>
          <a:bodyPr wrap="square" lIns="0" tIns="0" rIns="0" bIns="0">
            <a:spAutoFit/>
          </a:bodyPr>
          <a:lstStyle/>
          <a:p>
            <a:r>
              <a:rPr lang="en-GB" sz="1600" dirty="0">
                <a:latin typeface="Kozuka Gothic Pro B" pitchFamily="34" charset="-128"/>
                <a:ea typeface="Kozuka Gothic Pro B" pitchFamily="34" charset="-128"/>
              </a:rPr>
              <a:t>@</a:t>
            </a:r>
            <a:r>
              <a:rPr lang="en-GB" sz="1600" dirty="0" err="1">
                <a:latin typeface="Kozuka Gothic Pro B" pitchFamily="34" charset="-128"/>
                <a:ea typeface="Kozuka Gothic Pro B" pitchFamily="34" charset="-128"/>
              </a:rPr>
              <a:t>JapanSocietyLondon</a:t>
            </a:r>
            <a:endParaRPr lang="en-GB" sz="1600" dirty="0">
              <a:latin typeface="Kozuka Gothic Pro B" pitchFamily="34" charset="-128"/>
              <a:ea typeface="Kozuka Gothic Pro B" pitchFamily="34" charset="-128"/>
            </a:endParaRPr>
          </a:p>
        </p:txBody>
      </p:sp>
      <p:pic>
        <p:nvPicPr>
          <p:cNvPr id="1026" name="Picture 2" descr="\\js_sql\data\former long term staff\William\Booklet design\Japan_Society_Illustration\Characters\characters_jpg\character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528" y="1877043"/>
            <a:ext cx="2418075" cy="415301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l="49710"/>
          <a:stretch/>
        </p:blipFill>
        <p:spPr>
          <a:xfrm rot="5400000">
            <a:off x="894640" y="-886930"/>
            <a:ext cx="1796876" cy="3573016"/>
          </a:xfrm>
          <a:prstGeom prst="rect">
            <a:avLst/>
          </a:prstGeom>
        </p:spPr>
      </p:pic>
      <p:sp>
        <p:nvSpPr>
          <p:cNvPr id="5" name="Footer Placeholder 4"/>
          <p:cNvSpPr>
            <a:spLocks noGrp="1"/>
          </p:cNvSpPr>
          <p:nvPr>
            <p:ph type="ftr" sz="quarter" idx="11"/>
          </p:nvPr>
        </p:nvSpPr>
        <p:spPr>
          <a:xfrm>
            <a:off x="1532565" y="6356350"/>
            <a:ext cx="6599404" cy="365125"/>
          </a:xfrm>
        </p:spPr>
        <p:txBody>
          <a:bodyPr/>
          <a:lstStyle/>
          <a:p>
            <a:r>
              <a:rPr lang="en-GB" dirty="0" smtClean="0">
                <a:solidFill>
                  <a:schemeClr val="bg1"/>
                </a:solidFill>
              </a:rPr>
              <a:t>©The </a:t>
            </a:r>
            <a:r>
              <a:rPr lang="en-GB" dirty="0">
                <a:solidFill>
                  <a:schemeClr val="bg1"/>
                </a:solidFill>
              </a:rPr>
              <a:t>Japan Society</a:t>
            </a:r>
          </a:p>
        </p:txBody>
      </p:sp>
    </p:spTree>
    <p:extLst>
      <p:ext uri="{BB962C8B-B14F-4D97-AF65-F5344CB8AC3E}">
        <p14:creationId xmlns:p14="http://schemas.microsoft.com/office/powerpoint/2010/main" val="4257962509"/>
      </p:ext>
    </p:extLst>
  </p:cSld>
  <p:clrMapOvr>
    <a:masterClrMapping/>
  </p:clrMapOvr>
  <p:transition spd="slow" advClick="0" advTm="20000">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627D4DA-CA93-4100-9923-91CA0C97AC6D}" type="slidenum">
              <a:rPr lang="en-GB" smtClean="0"/>
              <a:t>3</a:t>
            </a:fld>
            <a:endParaRPr lang="en-GB"/>
          </a:p>
        </p:txBody>
      </p:sp>
      <p:sp>
        <p:nvSpPr>
          <p:cNvPr id="9" name="Rectangle 8"/>
          <p:cNvSpPr/>
          <p:nvPr/>
        </p:nvSpPr>
        <p:spPr>
          <a:xfrm>
            <a:off x="0" y="6237312"/>
            <a:ext cx="9144000" cy="620688"/>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10" name="Footer Placeholder 7"/>
          <p:cNvSpPr>
            <a:spLocks noGrp="1"/>
          </p:cNvSpPr>
          <p:nvPr>
            <p:ph type="ftr" sz="quarter" idx="11"/>
          </p:nvPr>
        </p:nvSpPr>
        <p:spPr>
          <a:xfrm>
            <a:off x="0" y="6356350"/>
            <a:ext cx="9143999" cy="365125"/>
          </a:xfrm>
        </p:spPr>
        <p:txBody>
          <a:bodyPr/>
          <a:lstStyle/>
          <a:p>
            <a:r>
              <a:rPr lang="en-GB" dirty="0" smtClean="0">
                <a:solidFill>
                  <a:schemeClr val="bg1">
                    <a:lumMod val="95000"/>
                  </a:schemeClr>
                </a:solidFill>
              </a:rPr>
              <a:t>©The </a:t>
            </a:r>
            <a:r>
              <a:rPr lang="en-GB" dirty="0">
                <a:solidFill>
                  <a:schemeClr val="bg1">
                    <a:lumMod val="95000"/>
                  </a:schemeClr>
                </a:solidFill>
              </a:rPr>
              <a:t>Japan Society</a:t>
            </a:r>
          </a:p>
        </p:txBody>
      </p:sp>
      <p:sp>
        <p:nvSpPr>
          <p:cNvPr id="11" name="TextBox 10"/>
          <p:cNvSpPr txBox="1"/>
          <p:nvPr/>
        </p:nvSpPr>
        <p:spPr>
          <a:xfrm>
            <a:off x="539552" y="589409"/>
            <a:ext cx="6752800" cy="769441"/>
          </a:xfrm>
          <a:prstGeom prst="rect">
            <a:avLst/>
          </a:prstGeom>
          <a:noFill/>
        </p:spPr>
        <p:txBody>
          <a:bodyPr wrap="square" rtlCol="0">
            <a:spAutoFit/>
          </a:bodyPr>
          <a:lstStyle/>
          <a:p>
            <a:r>
              <a:rPr lang="en-GB" sz="4400" b="1" dirty="0" smtClean="0">
                <a:solidFill>
                  <a:srgbClr val="FF0000"/>
                </a:solidFill>
                <a:latin typeface="Kristen ITC" panose="03050502040202030202" pitchFamily="66" charset="0"/>
                <a:ea typeface="Kozuka Gothic Pro B" pitchFamily="34" charset="-128"/>
              </a:rPr>
              <a:t>What is Shinto?</a:t>
            </a:r>
            <a:endParaRPr lang="en-GB" sz="4400" b="1" dirty="0">
              <a:solidFill>
                <a:srgbClr val="FF0000"/>
              </a:solidFill>
              <a:latin typeface="Kristen ITC" panose="03050502040202030202" pitchFamily="66" charset="0"/>
              <a:ea typeface="Kozuka Gothic Pro B" pitchFamily="34" charset="-128"/>
            </a:endParaRPr>
          </a:p>
        </p:txBody>
      </p:sp>
      <p:pic>
        <p:nvPicPr>
          <p:cNvPr id="8" name="Picture 7"/>
          <p:cNvPicPr/>
          <p:nvPr/>
        </p:nvPicPr>
        <p:blipFill>
          <a:blip r:embed="rId3" cstate="print">
            <a:extLst>
              <a:ext uri="{28A0092B-C50C-407E-A947-70E740481C1C}">
                <a14:useLocalDpi xmlns:a14="http://schemas.microsoft.com/office/drawing/2010/main" val="0"/>
              </a:ext>
            </a:extLst>
          </a:blip>
          <a:stretch>
            <a:fillRect/>
          </a:stretch>
        </p:blipFill>
        <p:spPr>
          <a:xfrm>
            <a:off x="7452320" y="548680"/>
            <a:ext cx="850900" cy="850900"/>
          </a:xfrm>
          <a:prstGeom prst="rect">
            <a:avLst/>
          </a:prstGeom>
        </p:spPr>
      </p:pic>
      <p:sp>
        <p:nvSpPr>
          <p:cNvPr id="12" name="TextBox 11"/>
          <p:cNvSpPr txBox="1"/>
          <p:nvPr/>
        </p:nvSpPr>
        <p:spPr>
          <a:xfrm>
            <a:off x="435536" y="1628800"/>
            <a:ext cx="8456944" cy="3077766"/>
          </a:xfrm>
          <a:prstGeom prst="rect">
            <a:avLst/>
          </a:prstGeom>
          <a:noFill/>
        </p:spPr>
        <p:txBody>
          <a:bodyPr wrap="square" rtlCol="0">
            <a:spAutoFit/>
          </a:bodyPr>
          <a:lstStyle/>
          <a:p>
            <a:pPr marL="285750" indent="-285750">
              <a:buFont typeface="Arial" panose="020B0604020202020204" pitchFamily="34" charset="0"/>
              <a:buChar char="•"/>
            </a:pPr>
            <a:r>
              <a:rPr lang="en-GB" sz="2400" dirty="0" smtClean="0">
                <a:latin typeface="Kozuka Gothic Pro R" pitchFamily="34" charset="-128"/>
                <a:ea typeface="Kozuka Gothic Pro R" pitchFamily="34" charset="-128"/>
              </a:rPr>
              <a:t>Shinto is a religion from Japan. </a:t>
            </a:r>
          </a:p>
          <a:p>
            <a:pPr marL="285750" indent="-285750">
              <a:buFont typeface="Arial" panose="020B0604020202020204" pitchFamily="34" charset="0"/>
              <a:buChar char="•"/>
            </a:pPr>
            <a:endParaRPr lang="en-US" sz="2400" dirty="0">
              <a:latin typeface="Kozuka Gothic Pro R" pitchFamily="34" charset="-128"/>
              <a:ea typeface="Kozuka Gothic Pro R" pitchFamily="34" charset="-128"/>
            </a:endParaRPr>
          </a:p>
          <a:p>
            <a:pPr marL="285750" indent="-285750">
              <a:buFont typeface="Arial" panose="020B0604020202020204" pitchFamily="34" charset="0"/>
              <a:buChar char="•"/>
            </a:pPr>
            <a:r>
              <a:rPr lang="en-GB" sz="2400" dirty="0">
                <a:latin typeface="Kozuka Gothic Pro R" pitchFamily="34" charset="-128"/>
                <a:ea typeface="Kozuka Gothic Pro R" pitchFamily="34" charset="-128"/>
              </a:rPr>
              <a:t>It comes from ancient beliefs that all elements of nature have a spirit or </a:t>
            </a:r>
            <a:r>
              <a:rPr lang="en-GB" sz="2400" dirty="0" smtClean="0">
                <a:latin typeface="Kozuka Gothic Pro R" pitchFamily="34" charset="-128"/>
                <a:ea typeface="Kozuka Gothic Pro R" pitchFamily="34" charset="-128"/>
              </a:rPr>
              <a:t>godlike powers.</a:t>
            </a:r>
          </a:p>
          <a:p>
            <a:pPr marL="285750" indent="-285750">
              <a:buFont typeface="Arial" panose="020B0604020202020204" pitchFamily="34" charset="0"/>
              <a:buChar char="•"/>
            </a:pPr>
            <a:endParaRPr lang="en-GB" sz="2400" dirty="0">
              <a:latin typeface="Kozuka Gothic Pro R" pitchFamily="34" charset="-128"/>
              <a:ea typeface="Kozuka Gothic Pro R" pitchFamily="34" charset="-128"/>
            </a:endParaRPr>
          </a:p>
          <a:p>
            <a:pPr marL="285750" indent="-285750">
              <a:buFont typeface="Arial" panose="020B0604020202020204" pitchFamily="34" charset="0"/>
              <a:buChar char="•"/>
            </a:pPr>
            <a:r>
              <a:rPr lang="en-GB" sz="2400" dirty="0" smtClean="0">
                <a:latin typeface="Kozuka Gothic Pro R" pitchFamily="34" charset="-128"/>
                <a:ea typeface="Kozuka Gothic Pro R" pitchFamily="34" charset="-128"/>
              </a:rPr>
              <a:t>Shinto </a:t>
            </a:r>
            <a:r>
              <a:rPr lang="en-GB" sz="2400" dirty="0">
                <a:latin typeface="Kozuka Gothic Pro R" pitchFamily="34" charset="-128"/>
                <a:ea typeface="Kozuka Gothic Pro R" pitchFamily="34" charset="-128"/>
              </a:rPr>
              <a:t>gods or spirits are called </a:t>
            </a:r>
            <a:r>
              <a:rPr lang="en-GB" sz="2400" dirty="0" smtClean="0">
                <a:latin typeface="Kozuka Gothic Pro B" pitchFamily="34" charset="-128"/>
                <a:ea typeface="Kozuka Gothic Pro B" pitchFamily="34" charset="-128"/>
              </a:rPr>
              <a:t>kami</a:t>
            </a:r>
            <a:r>
              <a:rPr lang="en-GB" sz="2400" dirty="0">
                <a:latin typeface="Kozuka Gothic Pro R" pitchFamily="34" charset="-128"/>
                <a:ea typeface="Kozuka Gothic Pro R" pitchFamily="34" charset="-128"/>
              </a:rPr>
              <a:t> </a:t>
            </a:r>
            <a:r>
              <a:rPr lang="en-GB" sz="2400" dirty="0" smtClean="0">
                <a:latin typeface="Kozuka Gothic Pro R" pitchFamily="34" charset="-128"/>
                <a:ea typeface="Kozuka Gothic Pro R" pitchFamily="34" charset="-128"/>
              </a:rPr>
              <a:t>which have the power to intervene in the lives </a:t>
            </a:r>
            <a:r>
              <a:rPr lang="en-GB" sz="2400" smtClean="0">
                <a:latin typeface="Kozuka Gothic Pro R" pitchFamily="34" charset="-128"/>
                <a:ea typeface="Kozuka Gothic Pro R" pitchFamily="34" charset="-128"/>
              </a:rPr>
              <a:t>of humans.</a:t>
            </a:r>
            <a:r>
              <a:rPr lang="en-GB" sz="2400" dirty="0" smtClean="0">
                <a:latin typeface="Kozuka Gothic Pro R" pitchFamily="34" charset="-128"/>
                <a:ea typeface="Kozuka Gothic Pro R" pitchFamily="34" charset="-128"/>
              </a:rPr>
              <a:t/>
            </a:r>
            <a:br>
              <a:rPr lang="en-GB" sz="2400" dirty="0" smtClean="0">
                <a:latin typeface="Kozuka Gothic Pro R" pitchFamily="34" charset="-128"/>
                <a:ea typeface="Kozuka Gothic Pro R" pitchFamily="34" charset="-128"/>
              </a:rPr>
            </a:br>
            <a:endParaRPr lang="en-GB" sz="2600" dirty="0" smtClean="0">
              <a:latin typeface="Kozuka Gothic Pro R" pitchFamily="34" charset="-128"/>
              <a:ea typeface="Kozuka Gothic Pro R" pitchFamily="34" charset="-128"/>
            </a:endParaRPr>
          </a:p>
        </p:txBody>
      </p:sp>
      <p:pic>
        <p:nvPicPr>
          <p:cNvPr id="13" name="Picture 2" descr="神社のイラスト"/>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888" y="4575195"/>
            <a:ext cx="1882754" cy="1727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8998031"/>
      </p:ext>
    </p:extLst>
  </p:cSld>
  <p:clrMapOvr>
    <a:masterClrMapping/>
  </p:clrMapOvr>
  <p:transition spd="slow" advClick="0" advTm="20000">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627D4DA-CA93-4100-9923-91CA0C97AC6D}" type="slidenum">
              <a:rPr lang="en-GB" smtClean="0"/>
              <a:t>4</a:t>
            </a:fld>
            <a:endParaRPr lang="en-GB"/>
          </a:p>
        </p:txBody>
      </p:sp>
      <p:sp>
        <p:nvSpPr>
          <p:cNvPr id="9" name="Rectangle 8"/>
          <p:cNvSpPr/>
          <p:nvPr/>
        </p:nvSpPr>
        <p:spPr>
          <a:xfrm>
            <a:off x="0" y="6237312"/>
            <a:ext cx="9144000" cy="620688"/>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10" name="Footer Placeholder 7"/>
          <p:cNvSpPr>
            <a:spLocks noGrp="1"/>
          </p:cNvSpPr>
          <p:nvPr>
            <p:ph type="ftr" sz="quarter" idx="11"/>
          </p:nvPr>
        </p:nvSpPr>
        <p:spPr>
          <a:xfrm>
            <a:off x="0" y="6356350"/>
            <a:ext cx="9143999" cy="365125"/>
          </a:xfrm>
        </p:spPr>
        <p:txBody>
          <a:bodyPr/>
          <a:lstStyle/>
          <a:p>
            <a:r>
              <a:rPr lang="en-GB" dirty="0" smtClean="0">
                <a:solidFill>
                  <a:schemeClr val="bg1">
                    <a:lumMod val="95000"/>
                  </a:schemeClr>
                </a:solidFill>
              </a:rPr>
              <a:t>©The </a:t>
            </a:r>
            <a:r>
              <a:rPr lang="en-GB" dirty="0">
                <a:solidFill>
                  <a:schemeClr val="bg1">
                    <a:lumMod val="95000"/>
                  </a:schemeClr>
                </a:solidFill>
              </a:rPr>
              <a:t>Japan Society</a:t>
            </a:r>
          </a:p>
        </p:txBody>
      </p:sp>
      <p:sp>
        <p:nvSpPr>
          <p:cNvPr id="11" name="TextBox 10"/>
          <p:cNvSpPr txBox="1"/>
          <p:nvPr/>
        </p:nvSpPr>
        <p:spPr>
          <a:xfrm>
            <a:off x="539552" y="589409"/>
            <a:ext cx="6752800" cy="769441"/>
          </a:xfrm>
          <a:prstGeom prst="rect">
            <a:avLst/>
          </a:prstGeom>
          <a:noFill/>
        </p:spPr>
        <p:txBody>
          <a:bodyPr wrap="square" rtlCol="0">
            <a:spAutoFit/>
          </a:bodyPr>
          <a:lstStyle/>
          <a:p>
            <a:r>
              <a:rPr lang="en-GB" sz="4400" b="1" dirty="0" smtClean="0">
                <a:solidFill>
                  <a:srgbClr val="FF0000"/>
                </a:solidFill>
                <a:latin typeface="Kristen ITC" panose="03050502040202030202" pitchFamily="66" charset="0"/>
                <a:ea typeface="Kozuka Gothic Pro B" pitchFamily="34" charset="-128"/>
              </a:rPr>
              <a:t>Buddhism in Japan</a:t>
            </a:r>
            <a:endParaRPr lang="en-GB" sz="4400" b="1" dirty="0">
              <a:solidFill>
                <a:srgbClr val="FF0000"/>
              </a:solidFill>
              <a:latin typeface="Kristen ITC" panose="03050502040202030202" pitchFamily="66" charset="0"/>
              <a:ea typeface="Kozuka Gothic Pro B" pitchFamily="34" charset="-128"/>
            </a:endParaRPr>
          </a:p>
        </p:txBody>
      </p:sp>
      <p:pic>
        <p:nvPicPr>
          <p:cNvPr id="8" name="Picture 7"/>
          <p:cNvPicPr/>
          <p:nvPr/>
        </p:nvPicPr>
        <p:blipFill>
          <a:blip r:embed="rId3" cstate="print">
            <a:extLst>
              <a:ext uri="{28A0092B-C50C-407E-A947-70E740481C1C}">
                <a14:useLocalDpi xmlns:a14="http://schemas.microsoft.com/office/drawing/2010/main" val="0"/>
              </a:ext>
            </a:extLst>
          </a:blip>
          <a:stretch>
            <a:fillRect/>
          </a:stretch>
        </p:blipFill>
        <p:spPr>
          <a:xfrm>
            <a:off x="7452320" y="548680"/>
            <a:ext cx="850900" cy="850900"/>
          </a:xfrm>
          <a:prstGeom prst="rect">
            <a:avLst/>
          </a:prstGeom>
        </p:spPr>
      </p:pic>
      <p:sp>
        <p:nvSpPr>
          <p:cNvPr id="12" name="TextBox 11"/>
          <p:cNvSpPr txBox="1"/>
          <p:nvPr/>
        </p:nvSpPr>
        <p:spPr>
          <a:xfrm>
            <a:off x="343528" y="1683226"/>
            <a:ext cx="8456944" cy="3046988"/>
          </a:xfrm>
          <a:prstGeom prst="rect">
            <a:avLst/>
          </a:prstGeom>
          <a:noFill/>
        </p:spPr>
        <p:txBody>
          <a:bodyPr wrap="square" rtlCol="0">
            <a:spAutoFit/>
          </a:bodyPr>
          <a:lstStyle/>
          <a:p>
            <a:pPr marL="285750" indent="-285750">
              <a:buFont typeface="Arial" panose="020B0604020202020204" pitchFamily="34" charset="0"/>
              <a:buChar char="•"/>
            </a:pPr>
            <a:r>
              <a:rPr lang="en-GB" sz="2400" dirty="0" smtClean="0">
                <a:latin typeface="Kozuka Gothic Pro R" pitchFamily="34" charset="-128"/>
                <a:ea typeface="Kozuka Gothic Pro R" pitchFamily="34" charset="-128"/>
              </a:rPr>
              <a:t>Buddhism was introduced to Japan from other countries around 1,500 years ago.</a:t>
            </a:r>
          </a:p>
          <a:p>
            <a:pPr marL="285750" indent="-285750">
              <a:buFont typeface="Arial" panose="020B0604020202020204" pitchFamily="34" charset="0"/>
              <a:buChar char="•"/>
            </a:pPr>
            <a:endParaRPr lang="en-GB" sz="2400" dirty="0">
              <a:latin typeface="Kozuka Gothic Pro R" pitchFamily="34" charset="-128"/>
              <a:ea typeface="Kozuka Gothic Pro R" pitchFamily="34" charset="-128"/>
            </a:endParaRPr>
          </a:p>
          <a:p>
            <a:pPr marL="285750" indent="-285750">
              <a:buFont typeface="Arial" panose="020B0604020202020204" pitchFamily="34" charset="0"/>
              <a:buChar char="•"/>
            </a:pPr>
            <a:r>
              <a:rPr lang="en-GB" sz="2400" dirty="0" smtClean="0">
                <a:latin typeface="Kozuka Gothic Pro R" pitchFamily="34" charset="-128"/>
                <a:ea typeface="Kozuka Gothic Pro R" pitchFamily="34" charset="-128"/>
              </a:rPr>
              <a:t>Buddhist teachings were accepted by the leaders of Japan first and then spread to normal people. </a:t>
            </a:r>
            <a:br>
              <a:rPr lang="en-GB" sz="2400" dirty="0" smtClean="0">
                <a:latin typeface="Kozuka Gothic Pro R" pitchFamily="34" charset="-128"/>
                <a:ea typeface="Kozuka Gothic Pro R" pitchFamily="34" charset="-128"/>
              </a:rPr>
            </a:br>
            <a:endParaRPr lang="en-GB" sz="2400" dirty="0" smtClean="0">
              <a:latin typeface="Kozuka Gothic Pro R" pitchFamily="34" charset="-128"/>
              <a:ea typeface="Kozuka Gothic Pro R" pitchFamily="34" charset="-128"/>
            </a:endParaRPr>
          </a:p>
          <a:p>
            <a:pPr marL="285750" indent="-285750">
              <a:buFont typeface="Arial" panose="020B0604020202020204" pitchFamily="34" charset="0"/>
              <a:buChar char="•"/>
            </a:pPr>
            <a:r>
              <a:rPr lang="en-GB" sz="2400" dirty="0" smtClean="0">
                <a:latin typeface="Kozuka Gothic Pro R" pitchFamily="34" charset="-128"/>
                <a:ea typeface="Kozuka Gothic Pro R" pitchFamily="34" charset="-128"/>
              </a:rPr>
              <a:t>Buddhism didn’t replace Shinto. They </a:t>
            </a:r>
            <a:r>
              <a:rPr lang="en-GB" sz="2400" dirty="0" smtClean="0">
                <a:latin typeface="Kozuka Gothic Pro R" pitchFamily="34" charset="-128"/>
                <a:ea typeface="Kozuka Gothic Pro R" pitchFamily="34" charset="-128"/>
              </a:rPr>
              <a:t>co-exist </a:t>
            </a:r>
            <a:r>
              <a:rPr lang="en-GB" sz="2400" dirty="0" smtClean="0">
                <a:latin typeface="Kozuka Gothic Pro R" pitchFamily="34" charset="-128"/>
                <a:ea typeface="Kozuka Gothic Pro R" pitchFamily="34" charset="-128"/>
              </a:rPr>
              <a:t>in harmony.</a:t>
            </a:r>
          </a:p>
          <a:p>
            <a:pPr marL="285750" indent="-285750">
              <a:buFont typeface="Arial" panose="020B0604020202020204" pitchFamily="34" charset="0"/>
              <a:buChar char="•"/>
            </a:pPr>
            <a:endParaRPr lang="en-GB" sz="2400" dirty="0">
              <a:latin typeface="Kozuka Gothic Pro R" pitchFamily="34" charset="-128"/>
              <a:ea typeface="Kozuka Gothic Pro R" pitchFamily="34" charset="-128"/>
            </a:endParaRPr>
          </a:p>
        </p:txBody>
      </p:sp>
      <p:pic>
        <p:nvPicPr>
          <p:cNvPr id="3076" name="Picture 4" descr="善光寺のイラスト"/>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2698" y="4653136"/>
            <a:ext cx="1996363" cy="175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5431694"/>
      </p:ext>
    </p:extLst>
  </p:cSld>
  <p:clrMapOvr>
    <a:masterClrMapping/>
  </p:clrMapOvr>
  <p:transition spd="slow" advClick="0" advTm="20000">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627D4DA-CA93-4100-9923-91CA0C97AC6D}" type="slidenum">
              <a:rPr lang="en-GB" smtClean="0"/>
              <a:t>5</a:t>
            </a:fld>
            <a:endParaRPr lang="en-GB"/>
          </a:p>
        </p:txBody>
      </p:sp>
      <p:sp>
        <p:nvSpPr>
          <p:cNvPr id="9" name="Rectangle 8"/>
          <p:cNvSpPr/>
          <p:nvPr/>
        </p:nvSpPr>
        <p:spPr>
          <a:xfrm>
            <a:off x="0" y="6237312"/>
            <a:ext cx="9144000" cy="620688"/>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10" name="Footer Placeholder 7"/>
          <p:cNvSpPr>
            <a:spLocks noGrp="1"/>
          </p:cNvSpPr>
          <p:nvPr>
            <p:ph type="ftr" sz="quarter" idx="11"/>
          </p:nvPr>
        </p:nvSpPr>
        <p:spPr>
          <a:xfrm>
            <a:off x="0" y="6356350"/>
            <a:ext cx="9143999" cy="365125"/>
          </a:xfrm>
        </p:spPr>
        <p:txBody>
          <a:bodyPr/>
          <a:lstStyle/>
          <a:p>
            <a:r>
              <a:rPr lang="en-GB" dirty="0" smtClean="0">
                <a:solidFill>
                  <a:schemeClr val="bg1">
                    <a:lumMod val="95000"/>
                  </a:schemeClr>
                </a:solidFill>
              </a:rPr>
              <a:t>©The </a:t>
            </a:r>
            <a:r>
              <a:rPr lang="en-GB" dirty="0">
                <a:solidFill>
                  <a:schemeClr val="bg1">
                    <a:lumMod val="95000"/>
                  </a:schemeClr>
                </a:solidFill>
              </a:rPr>
              <a:t>Japan Society</a:t>
            </a:r>
          </a:p>
        </p:txBody>
      </p:sp>
      <p:pic>
        <p:nvPicPr>
          <p:cNvPr id="8" name="Picture 7"/>
          <p:cNvPicPr/>
          <p:nvPr/>
        </p:nvPicPr>
        <p:blipFill>
          <a:blip r:embed="rId3" cstate="print">
            <a:extLst>
              <a:ext uri="{28A0092B-C50C-407E-A947-70E740481C1C}">
                <a14:useLocalDpi xmlns:a14="http://schemas.microsoft.com/office/drawing/2010/main" val="0"/>
              </a:ext>
            </a:extLst>
          </a:blip>
          <a:stretch>
            <a:fillRect/>
          </a:stretch>
        </p:blipFill>
        <p:spPr>
          <a:xfrm>
            <a:off x="7805762" y="373310"/>
            <a:ext cx="850900" cy="850900"/>
          </a:xfrm>
          <a:prstGeom prst="rect">
            <a:avLst/>
          </a:prstGeom>
        </p:spPr>
      </p:pic>
      <p:sp>
        <p:nvSpPr>
          <p:cNvPr id="12" name="TextBox 11"/>
          <p:cNvSpPr txBox="1"/>
          <p:nvPr/>
        </p:nvSpPr>
        <p:spPr>
          <a:xfrm>
            <a:off x="246092" y="5120316"/>
            <a:ext cx="8651816" cy="646331"/>
          </a:xfrm>
          <a:prstGeom prst="rect">
            <a:avLst/>
          </a:prstGeom>
          <a:noFill/>
        </p:spPr>
        <p:txBody>
          <a:bodyPr wrap="square" rtlCol="0">
            <a:spAutoFit/>
          </a:bodyPr>
          <a:lstStyle/>
          <a:p>
            <a:pPr algn="ctr"/>
            <a:r>
              <a:rPr lang="en-GB" sz="3600" dirty="0" smtClean="0">
                <a:latin typeface="Kristen ITC" panose="03050502040202030202" pitchFamily="66" charset="0"/>
                <a:ea typeface="Kozuka Gothic Pro R" pitchFamily="34" charset="-128"/>
              </a:rPr>
              <a:t>Watch the </a:t>
            </a:r>
            <a:r>
              <a:rPr lang="en-GB" sz="3600" dirty="0" smtClean="0">
                <a:latin typeface="Kristen ITC" panose="03050502040202030202" pitchFamily="66" charset="0"/>
                <a:ea typeface="Kozuka Gothic Pro R" pitchFamily="34" charset="-128"/>
                <a:hlinkClick r:id="rId4"/>
              </a:rPr>
              <a:t>video</a:t>
            </a:r>
            <a:r>
              <a:rPr lang="en-GB" sz="3600" dirty="0" smtClean="0">
                <a:latin typeface="Kristen ITC" panose="03050502040202030202" pitchFamily="66" charset="0"/>
                <a:ea typeface="Kozuka Gothic Pro R" pitchFamily="34" charset="-128"/>
              </a:rPr>
              <a:t> to find out more! </a:t>
            </a:r>
            <a:endParaRPr lang="en-GB" sz="2600" dirty="0" smtClean="0">
              <a:latin typeface="Kozuka Gothic Pro R" pitchFamily="34" charset="-128"/>
              <a:ea typeface="Kozuka Gothic Pro R" pitchFamily="34" charset="-128"/>
            </a:endParaRPr>
          </a:p>
        </p:txBody>
      </p:sp>
      <p:pic>
        <p:nvPicPr>
          <p:cNvPr id="1027" name="Picture 3">
            <a:hlinkClick r:id="rId4"/>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717" r="7193" b="7999"/>
          <a:stretch/>
        </p:blipFill>
        <p:spPr bwMode="auto">
          <a:xfrm>
            <a:off x="1835696" y="1628840"/>
            <a:ext cx="5735280" cy="3145327"/>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809779518"/>
      </p:ext>
    </p:extLst>
  </p:cSld>
  <p:clrMapOvr>
    <a:masterClrMapping/>
  </p:clrMapOvr>
  <p:transition spd="slow" advClick="0" advTm="20000">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627D4DA-CA93-4100-9923-91CA0C97AC6D}" type="slidenum">
              <a:rPr lang="en-GB" smtClean="0"/>
              <a:t>6</a:t>
            </a:fld>
            <a:endParaRPr lang="en-GB"/>
          </a:p>
        </p:txBody>
      </p:sp>
      <p:sp>
        <p:nvSpPr>
          <p:cNvPr id="7" name="Rectangle 6"/>
          <p:cNvSpPr/>
          <p:nvPr/>
        </p:nvSpPr>
        <p:spPr>
          <a:xfrm>
            <a:off x="0" y="6381328"/>
            <a:ext cx="9144000" cy="476672"/>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Footer Placeholder 5"/>
          <p:cNvSpPr>
            <a:spLocks noGrp="1"/>
          </p:cNvSpPr>
          <p:nvPr>
            <p:ph type="ftr" sz="quarter" idx="11"/>
          </p:nvPr>
        </p:nvSpPr>
        <p:spPr>
          <a:xfrm>
            <a:off x="2768" y="6356350"/>
            <a:ext cx="9033728" cy="365125"/>
          </a:xfrm>
        </p:spPr>
        <p:txBody>
          <a:bodyPr/>
          <a:lstStyle/>
          <a:p>
            <a:r>
              <a:rPr lang="en-GB" dirty="0" smtClean="0">
                <a:solidFill>
                  <a:schemeClr val="bg1"/>
                </a:solidFill>
              </a:rPr>
              <a:t>©The </a:t>
            </a:r>
            <a:r>
              <a:rPr lang="en-GB" dirty="0">
                <a:solidFill>
                  <a:schemeClr val="bg1"/>
                </a:solidFill>
              </a:rPr>
              <a:t>Japan Society</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5859" y="332656"/>
            <a:ext cx="8568949" cy="5712633"/>
          </a:xfrm>
          <a:prstGeom prst="rect">
            <a:avLst/>
          </a:prstGeom>
        </p:spPr>
      </p:pic>
      <p:sp>
        <p:nvSpPr>
          <p:cNvPr id="9" name="Text Placeholder 2"/>
          <p:cNvSpPr txBox="1">
            <a:spLocks/>
          </p:cNvSpPr>
          <p:nvPr/>
        </p:nvSpPr>
        <p:spPr>
          <a:xfrm>
            <a:off x="5004048" y="5085184"/>
            <a:ext cx="3672408" cy="792088"/>
          </a:xfrm>
          <a:prstGeom prst="rect">
            <a:avLst/>
          </a:prstGeom>
          <a:solidFill>
            <a:schemeClr val="bg1"/>
          </a:solidFill>
          <a:ln w="28575">
            <a:solidFill>
              <a:schemeClr val="tx1"/>
            </a:solidFill>
          </a:ln>
        </p:spPr>
        <p:txBody>
          <a:bodyPr vert="horz" lIns="91440" tIns="45720" rIns="91440" bIns="45720" rtlCol="0">
            <a:normAutofit fontScale="850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nSpc>
                <a:spcPct val="150000"/>
              </a:lnSpc>
            </a:pPr>
            <a:r>
              <a:rPr lang="en-US" sz="4000" b="1" dirty="0" smtClean="0">
                <a:solidFill>
                  <a:srgbClr val="FF0000"/>
                </a:solidFill>
                <a:latin typeface="Kristen ITC" panose="03050502040202030202" pitchFamily="66" charset="0"/>
              </a:rPr>
              <a:t>Torii at a shrine</a:t>
            </a:r>
            <a:endParaRPr lang="en-GB" sz="4000" b="1" dirty="0" smtClean="0">
              <a:solidFill>
                <a:srgbClr val="FF0000"/>
              </a:solidFill>
              <a:latin typeface="Kristen ITC" panose="03050502040202030202" pitchFamily="66" charset="0"/>
            </a:endParaRPr>
          </a:p>
        </p:txBody>
      </p:sp>
    </p:spTree>
    <p:extLst>
      <p:ext uri="{BB962C8B-B14F-4D97-AF65-F5344CB8AC3E}">
        <p14:creationId xmlns:p14="http://schemas.microsoft.com/office/powerpoint/2010/main" val="4067591882"/>
      </p:ext>
    </p:extLst>
  </p:cSld>
  <p:clrMapOvr>
    <a:masterClrMapping/>
  </p:clrMapOvr>
  <p:transition spd="slow" advClick="0" advTm="20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627D4DA-CA93-4100-9923-91CA0C97AC6D}" type="slidenum">
              <a:rPr lang="en-GB" smtClean="0"/>
              <a:t>7</a:t>
            </a:fld>
            <a:endParaRPr lang="en-GB"/>
          </a:p>
        </p:txBody>
      </p:sp>
      <p:sp>
        <p:nvSpPr>
          <p:cNvPr id="7" name="Rectangle 6"/>
          <p:cNvSpPr/>
          <p:nvPr/>
        </p:nvSpPr>
        <p:spPr>
          <a:xfrm>
            <a:off x="0" y="6381328"/>
            <a:ext cx="9144000" cy="476672"/>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Footer Placeholder 5"/>
          <p:cNvSpPr>
            <a:spLocks noGrp="1"/>
          </p:cNvSpPr>
          <p:nvPr>
            <p:ph type="ftr" sz="quarter" idx="11"/>
          </p:nvPr>
        </p:nvSpPr>
        <p:spPr>
          <a:xfrm>
            <a:off x="2768" y="6356350"/>
            <a:ext cx="9033728" cy="365125"/>
          </a:xfrm>
        </p:spPr>
        <p:txBody>
          <a:bodyPr/>
          <a:lstStyle/>
          <a:p>
            <a:r>
              <a:rPr lang="en-GB" dirty="0" smtClean="0">
                <a:solidFill>
                  <a:schemeClr val="bg1"/>
                </a:solidFill>
              </a:rPr>
              <a:t>©The </a:t>
            </a:r>
            <a:r>
              <a:rPr lang="en-GB" dirty="0">
                <a:solidFill>
                  <a:schemeClr val="bg1"/>
                </a:solidFill>
              </a:rPr>
              <a:t>Japan Society</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7299"/>
          <a:stretch/>
        </p:blipFill>
        <p:spPr>
          <a:xfrm>
            <a:off x="611560" y="332656"/>
            <a:ext cx="8147073" cy="5664327"/>
          </a:xfrm>
          <a:prstGeom prst="rect">
            <a:avLst/>
          </a:prstGeom>
        </p:spPr>
      </p:pic>
      <p:sp>
        <p:nvSpPr>
          <p:cNvPr id="8" name="Text Placeholder 2"/>
          <p:cNvSpPr txBox="1">
            <a:spLocks/>
          </p:cNvSpPr>
          <p:nvPr/>
        </p:nvSpPr>
        <p:spPr>
          <a:xfrm>
            <a:off x="4572000" y="5204895"/>
            <a:ext cx="4186633" cy="792088"/>
          </a:xfrm>
          <a:prstGeom prst="rect">
            <a:avLst/>
          </a:prstGeom>
          <a:solidFill>
            <a:schemeClr val="bg1"/>
          </a:solidFill>
          <a:ln w="28575">
            <a:solidFill>
              <a:schemeClr val="tx1"/>
            </a:solidFill>
          </a:ln>
        </p:spPr>
        <p:txBody>
          <a:bodyPr vert="horz" lIns="91440" tIns="45720" rIns="91440" bIns="45720" rtlCol="0">
            <a:normAutofit fontScale="775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nSpc>
                <a:spcPct val="150000"/>
              </a:lnSpc>
            </a:pPr>
            <a:r>
              <a:rPr lang="en-US" sz="4000" b="1" dirty="0" err="1" smtClean="0">
                <a:solidFill>
                  <a:srgbClr val="FF0000"/>
                </a:solidFill>
                <a:latin typeface="Kristen ITC" panose="03050502040202030202" pitchFamily="66" charset="0"/>
              </a:rPr>
              <a:t>Sanmon</a:t>
            </a:r>
            <a:r>
              <a:rPr lang="en-US" sz="4000" b="1" dirty="0" smtClean="0">
                <a:solidFill>
                  <a:srgbClr val="FF0000"/>
                </a:solidFill>
                <a:latin typeface="Kristen ITC" panose="03050502040202030202" pitchFamily="66" charset="0"/>
              </a:rPr>
              <a:t> at a temple</a:t>
            </a:r>
            <a:endParaRPr lang="en-GB" sz="4000" b="1" dirty="0" smtClean="0">
              <a:solidFill>
                <a:srgbClr val="FF0000"/>
              </a:solidFill>
              <a:latin typeface="Kristen ITC" panose="03050502040202030202" pitchFamily="66" charset="0"/>
            </a:endParaRPr>
          </a:p>
        </p:txBody>
      </p:sp>
    </p:spTree>
    <p:extLst>
      <p:ext uri="{BB962C8B-B14F-4D97-AF65-F5344CB8AC3E}">
        <p14:creationId xmlns:p14="http://schemas.microsoft.com/office/powerpoint/2010/main" val="2845261529"/>
      </p:ext>
    </p:extLst>
  </p:cSld>
  <p:clrMapOvr>
    <a:masterClrMapping/>
  </p:clrMapOvr>
  <p:transition spd="slow" advClick="0" advTm="20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r="4499"/>
          <a:stretch/>
        </p:blipFill>
        <p:spPr>
          <a:xfrm>
            <a:off x="4485266" y="3132598"/>
            <a:ext cx="4658734" cy="3240000"/>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4694" t="244" r="11911" b="16710"/>
          <a:stretch/>
        </p:blipFill>
        <p:spPr>
          <a:xfrm>
            <a:off x="0" y="3190665"/>
            <a:ext cx="4485266" cy="3190663"/>
          </a:xfrm>
          <a:prstGeom prst="rect">
            <a:avLst/>
          </a:prstGeom>
        </p:spPr>
      </p:pic>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30580" t="43755" r="15124"/>
          <a:stretch/>
        </p:blipFill>
        <p:spPr>
          <a:xfrm>
            <a:off x="4485266" y="1"/>
            <a:ext cx="4658734" cy="3190664"/>
          </a:xfrm>
          <a:prstGeom prst="rect">
            <a:avLst/>
          </a:prstGeom>
        </p:spPr>
      </p:pic>
      <p:sp>
        <p:nvSpPr>
          <p:cNvPr id="3" name="Slide Number Placeholder 2"/>
          <p:cNvSpPr>
            <a:spLocks noGrp="1"/>
          </p:cNvSpPr>
          <p:nvPr>
            <p:ph type="sldNum" sz="quarter" idx="12"/>
          </p:nvPr>
        </p:nvSpPr>
        <p:spPr/>
        <p:txBody>
          <a:bodyPr/>
          <a:lstStyle/>
          <a:p>
            <a:fld id="{7627D4DA-CA93-4100-9923-91CA0C97AC6D}" type="slidenum">
              <a:rPr lang="en-GB" smtClean="0"/>
              <a:t>8</a:t>
            </a:fld>
            <a:endParaRPr lang="en-GB"/>
          </a:p>
        </p:txBody>
      </p:sp>
      <p:sp>
        <p:nvSpPr>
          <p:cNvPr id="7" name="Rectangle 6"/>
          <p:cNvSpPr/>
          <p:nvPr/>
        </p:nvSpPr>
        <p:spPr>
          <a:xfrm>
            <a:off x="0" y="6381328"/>
            <a:ext cx="9144000" cy="476672"/>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Footer Placeholder 5"/>
          <p:cNvSpPr>
            <a:spLocks noGrp="1"/>
          </p:cNvSpPr>
          <p:nvPr>
            <p:ph type="ftr" sz="quarter" idx="11"/>
          </p:nvPr>
        </p:nvSpPr>
        <p:spPr>
          <a:xfrm>
            <a:off x="1" y="6437101"/>
            <a:ext cx="9033728" cy="365125"/>
          </a:xfrm>
        </p:spPr>
        <p:txBody>
          <a:bodyPr/>
          <a:lstStyle/>
          <a:p>
            <a:r>
              <a:rPr lang="en-GB" dirty="0" smtClean="0">
                <a:solidFill>
                  <a:schemeClr val="bg1"/>
                </a:solidFill>
              </a:rPr>
              <a:t>©The </a:t>
            </a:r>
            <a:r>
              <a:rPr lang="en-GB" dirty="0">
                <a:solidFill>
                  <a:schemeClr val="bg1"/>
                </a:solidFill>
              </a:rPr>
              <a:t>Japan Society</a:t>
            </a:r>
          </a:p>
        </p:txBody>
      </p:sp>
      <p:cxnSp>
        <p:nvCxnSpPr>
          <p:cNvPr id="12" name="Straight Connector 11"/>
          <p:cNvCxnSpPr/>
          <p:nvPr/>
        </p:nvCxnSpPr>
        <p:spPr>
          <a:xfrm>
            <a:off x="4499992" y="0"/>
            <a:ext cx="0" cy="63813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3190664"/>
            <a:ext cx="9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4636559" y="116632"/>
            <a:ext cx="2095681" cy="461665"/>
          </a:xfrm>
          <a:prstGeom prst="rect">
            <a:avLst/>
          </a:prstGeom>
          <a:solidFill>
            <a:schemeClr val="bg1"/>
          </a:solidFill>
          <a:ln w="19050">
            <a:solidFill>
              <a:schemeClr val="tx1"/>
            </a:solidFill>
          </a:ln>
        </p:spPr>
        <p:txBody>
          <a:bodyPr wrap="square" rtlCol="0">
            <a:spAutoFit/>
          </a:bodyPr>
          <a:lstStyle/>
          <a:p>
            <a:pPr algn="ctr"/>
            <a:r>
              <a:rPr lang="en-GB" sz="2400" dirty="0" err="1" smtClean="0">
                <a:solidFill>
                  <a:srgbClr val="FF0000"/>
                </a:solidFill>
                <a:latin typeface="Kristen ITC" panose="03050502040202030202" pitchFamily="66" charset="0"/>
                <a:ea typeface="Kozuka Gothic Pro B" pitchFamily="34" charset="-128"/>
              </a:rPr>
              <a:t>shimenawa</a:t>
            </a:r>
            <a:endParaRPr lang="en-GB" sz="2400" dirty="0">
              <a:solidFill>
                <a:srgbClr val="FF0000"/>
              </a:solidFill>
              <a:latin typeface="Kristen ITC" panose="03050502040202030202" pitchFamily="66" charset="0"/>
              <a:ea typeface="Kozuka Gothic Pro B" pitchFamily="34" charset="-128"/>
            </a:endParaRPr>
          </a:p>
        </p:txBody>
      </p:sp>
      <p:sp>
        <p:nvSpPr>
          <p:cNvPr id="21" name="TextBox 20"/>
          <p:cNvSpPr txBox="1"/>
          <p:nvPr/>
        </p:nvSpPr>
        <p:spPr>
          <a:xfrm>
            <a:off x="71184" y="3356991"/>
            <a:ext cx="1800200" cy="461665"/>
          </a:xfrm>
          <a:prstGeom prst="rect">
            <a:avLst/>
          </a:prstGeom>
          <a:solidFill>
            <a:schemeClr val="bg1"/>
          </a:solidFill>
          <a:ln w="19050">
            <a:solidFill>
              <a:schemeClr val="tx1"/>
            </a:solidFill>
          </a:ln>
        </p:spPr>
        <p:txBody>
          <a:bodyPr wrap="square" rtlCol="0">
            <a:spAutoFit/>
          </a:bodyPr>
          <a:lstStyle/>
          <a:p>
            <a:pPr algn="ctr"/>
            <a:r>
              <a:rPr lang="en-GB" sz="2400" dirty="0" err="1" smtClean="0">
                <a:solidFill>
                  <a:srgbClr val="FF0000"/>
                </a:solidFill>
                <a:latin typeface="Kristen ITC" panose="03050502040202030202" pitchFamily="66" charset="0"/>
                <a:ea typeface="Kozuka Gothic Pro B" pitchFamily="34" charset="-128"/>
              </a:rPr>
              <a:t>ema</a:t>
            </a:r>
            <a:endParaRPr lang="en-GB" sz="2400" dirty="0">
              <a:solidFill>
                <a:srgbClr val="FF0000"/>
              </a:solidFill>
              <a:latin typeface="Kristen ITC" panose="03050502040202030202" pitchFamily="66" charset="0"/>
              <a:ea typeface="Kozuka Gothic Pro B" pitchFamily="34" charset="-128"/>
            </a:endParaRPr>
          </a:p>
        </p:txBody>
      </p:sp>
      <p:sp>
        <p:nvSpPr>
          <p:cNvPr id="24" name="TextBox 23"/>
          <p:cNvSpPr txBox="1"/>
          <p:nvPr/>
        </p:nvSpPr>
        <p:spPr>
          <a:xfrm>
            <a:off x="4603650" y="3361975"/>
            <a:ext cx="3352726" cy="461665"/>
          </a:xfrm>
          <a:prstGeom prst="rect">
            <a:avLst/>
          </a:prstGeom>
          <a:solidFill>
            <a:schemeClr val="bg1"/>
          </a:solidFill>
          <a:ln w="19050">
            <a:solidFill>
              <a:schemeClr val="tx1"/>
            </a:solidFill>
          </a:ln>
        </p:spPr>
        <p:txBody>
          <a:bodyPr wrap="square" rtlCol="0">
            <a:spAutoFit/>
          </a:bodyPr>
          <a:lstStyle/>
          <a:p>
            <a:pPr algn="ctr"/>
            <a:r>
              <a:rPr lang="en-US" sz="2400" dirty="0" smtClean="0">
                <a:solidFill>
                  <a:srgbClr val="FF0000"/>
                </a:solidFill>
                <a:latin typeface="Kristen ITC" panose="03050502040202030202" pitchFamily="66" charset="0"/>
                <a:ea typeface="Kozuka Gothic Pro B" pitchFamily="34" charset="-128"/>
              </a:rPr>
              <a:t>Purification Trough</a:t>
            </a:r>
            <a:endParaRPr lang="en-GB" sz="2400" dirty="0">
              <a:solidFill>
                <a:srgbClr val="FF0000"/>
              </a:solidFill>
              <a:latin typeface="Kristen ITC" panose="03050502040202030202" pitchFamily="66" charset="0"/>
              <a:ea typeface="Kozuka Gothic Pro B" pitchFamily="34" charset="-128"/>
            </a:endParaRPr>
          </a:p>
        </p:txBody>
      </p:sp>
      <p:sp>
        <p:nvSpPr>
          <p:cNvPr id="23" name="TextBox 22"/>
          <p:cNvSpPr txBox="1"/>
          <p:nvPr/>
        </p:nvSpPr>
        <p:spPr>
          <a:xfrm>
            <a:off x="323528" y="347463"/>
            <a:ext cx="3600400" cy="1200329"/>
          </a:xfrm>
          <a:prstGeom prst="rect">
            <a:avLst/>
          </a:prstGeom>
          <a:noFill/>
        </p:spPr>
        <p:txBody>
          <a:bodyPr wrap="square" rtlCol="0">
            <a:spAutoFit/>
          </a:bodyPr>
          <a:lstStyle/>
          <a:p>
            <a:r>
              <a:rPr lang="en-GB" sz="3600" dirty="0" smtClean="0">
                <a:latin typeface="Kristen ITC" panose="03050502040202030202" pitchFamily="66" charset="0"/>
              </a:rPr>
              <a:t>Where might you see these? </a:t>
            </a:r>
            <a:endParaRPr lang="en-GB" sz="3600" dirty="0">
              <a:latin typeface="Kristen ITC" panose="03050502040202030202" pitchFamily="66" charset="0"/>
            </a:endParaRPr>
          </a:p>
        </p:txBody>
      </p:sp>
      <p:sp>
        <p:nvSpPr>
          <p:cNvPr id="25" name="TextBox 24"/>
          <p:cNvSpPr txBox="1"/>
          <p:nvPr/>
        </p:nvSpPr>
        <p:spPr>
          <a:xfrm>
            <a:off x="359216" y="1794713"/>
            <a:ext cx="3348688" cy="461665"/>
          </a:xfrm>
          <a:prstGeom prst="rect">
            <a:avLst/>
          </a:prstGeom>
          <a:noFill/>
        </p:spPr>
        <p:txBody>
          <a:bodyPr wrap="square" rtlCol="0">
            <a:spAutoFit/>
          </a:bodyPr>
          <a:lstStyle/>
          <a:p>
            <a:r>
              <a:rPr lang="en-GB" sz="2400" dirty="0" smtClean="0">
                <a:solidFill>
                  <a:srgbClr val="FF0000"/>
                </a:solidFill>
                <a:latin typeface="Kristen ITC" panose="03050502040202030202" pitchFamily="66" charset="0"/>
              </a:rPr>
              <a:t>Answer: At a shrine!</a:t>
            </a:r>
            <a:endParaRPr lang="en-GB" sz="2400" dirty="0">
              <a:solidFill>
                <a:srgbClr val="FF0000"/>
              </a:solidFill>
              <a:latin typeface="Kristen ITC" panose="03050502040202030202" pitchFamily="66" charset="0"/>
            </a:endParaRPr>
          </a:p>
        </p:txBody>
      </p:sp>
    </p:spTree>
    <p:extLst>
      <p:ext uri="{BB962C8B-B14F-4D97-AF65-F5344CB8AC3E}">
        <p14:creationId xmlns:p14="http://schemas.microsoft.com/office/powerpoint/2010/main" val="374289241"/>
      </p:ext>
    </p:extLst>
  </p:cSld>
  <p:clrMapOvr>
    <a:masterClrMapping/>
  </p:clrMapOvr>
  <p:transition spd="slow" advClick="0" advTm="20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627D4DA-CA93-4100-9923-91CA0C97AC6D}" type="slidenum">
              <a:rPr lang="en-GB" smtClean="0"/>
              <a:t>9</a:t>
            </a:fld>
            <a:endParaRPr lang="en-GB"/>
          </a:p>
        </p:txBody>
      </p:sp>
      <p:sp>
        <p:nvSpPr>
          <p:cNvPr id="7" name="Rectangle 6"/>
          <p:cNvSpPr/>
          <p:nvPr/>
        </p:nvSpPr>
        <p:spPr>
          <a:xfrm>
            <a:off x="0" y="6381328"/>
            <a:ext cx="9144000" cy="476672"/>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Footer Placeholder 5"/>
          <p:cNvSpPr>
            <a:spLocks noGrp="1"/>
          </p:cNvSpPr>
          <p:nvPr>
            <p:ph type="ftr" sz="quarter" idx="11"/>
          </p:nvPr>
        </p:nvSpPr>
        <p:spPr>
          <a:xfrm>
            <a:off x="3337" y="6492875"/>
            <a:ext cx="9033728" cy="365125"/>
          </a:xfrm>
        </p:spPr>
        <p:txBody>
          <a:bodyPr/>
          <a:lstStyle/>
          <a:p>
            <a:r>
              <a:rPr lang="en-GB" dirty="0" smtClean="0">
                <a:solidFill>
                  <a:schemeClr val="bg1"/>
                </a:solidFill>
              </a:rPr>
              <a:t>©</a:t>
            </a:r>
            <a:r>
              <a:rPr lang="en-GB" dirty="0">
                <a:solidFill>
                  <a:schemeClr val="bg1"/>
                </a:solidFill>
              </a:rPr>
              <a:t>"</a:t>
            </a:r>
            <a:r>
              <a:rPr lang="en-GB" dirty="0">
                <a:solidFill>
                  <a:schemeClr val="bg1"/>
                </a:solidFill>
                <a:hlinkClick r:id="rId3"/>
              </a:rPr>
              <a:t>Shinto Priest</a:t>
            </a:r>
            <a:r>
              <a:rPr lang="en-GB" dirty="0">
                <a:solidFill>
                  <a:schemeClr val="bg1"/>
                </a:solidFill>
              </a:rPr>
              <a:t>" by </a:t>
            </a:r>
            <a:r>
              <a:rPr lang="en-GB" dirty="0">
                <a:solidFill>
                  <a:schemeClr val="bg1"/>
                </a:solidFill>
                <a:hlinkClick r:id="rId4"/>
              </a:rPr>
              <a:t>Patrick </a:t>
            </a:r>
            <a:r>
              <a:rPr lang="en-GB" dirty="0" err="1">
                <a:solidFill>
                  <a:schemeClr val="bg1"/>
                </a:solidFill>
                <a:hlinkClick r:id="rId4"/>
              </a:rPr>
              <a:t>Vierthaler</a:t>
            </a:r>
            <a:r>
              <a:rPr lang="en-GB" dirty="0">
                <a:solidFill>
                  <a:schemeClr val="bg1"/>
                </a:solidFill>
              </a:rPr>
              <a:t> is marked with </a:t>
            </a:r>
            <a:r>
              <a:rPr lang="en-GB" cap="all" dirty="0">
                <a:solidFill>
                  <a:schemeClr val="bg1"/>
                </a:solidFill>
                <a:hlinkClick r:id="rId5"/>
              </a:rPr>
              <a:t>CC BY-NC 2.0</a:t>
            </a:r>
            <a:r>
              <a:rPr lang="en-GB" dirty="0">
                <a:solidFill>
                  <a:schemeClr val="bg1"/>
                </a:solidFill>
              </a:rPr>
              <a:t>. </a:t>
            </a:r>
          </a:p>
          <a:p>
            <a:endParaRPr lang="en-GB" dirty="0">
              <a:solidFill>
                <a:schemeClr val="bg1"/>
              </a:solidFill>
            </a:endParaRPr>
          </a:p>
        </p:txBody>
      </p:sp>
      <p:pic>
        <p:nvPicPr>
          <p:cNvPr id="8" name="Picture 7"/>
          <p:cNvPicPr/>
          <p:nvPr/>
        </p:nvPicPr>
        <p:blipFill>
          <a:blip r:embed="rId6" cstate="print">
            <a:extLst>
              <a:ext uri="{28A0092B-C50C-407E-A947-70E740481C1C}">
                <a14:useLocalDpi xmlns:a14="http://schemas.microsoft.com/office/drawing/2010/main" val="0"/>
              </a:ext>
            </a:extLst>
          </a:blip>
          <a:stretch>
            <a:fillRect/>
          </a:stretch>
        </p:blipFill>
        <p:spPr>
          <a:xfrm>
            <a:off x="7852824" y="404664"/>
            <a:ext cx="850900" cy="850900"/>
          </a:xfrm>
          <a:prstGeom prst="rect">
            <a:avLst/>
          </a:prstGeom>
        </p:spPr>
      </p:pic>
      <p:sp>
        <p:nvSpPr>
          <p:cNvPr id="10" name="TextBox 9"/>
          <p:cNvSpPr txBox="1"/>
          <p:nvPr/>
        </p:nvSpPr>
        <p:spPr>
          <a:xfrm>
            <a:off x="4211960" y="1844824"/>
            <a:ext cx="2232248" cy="369332"/>
          </a:xfrm>
          <a:prstGeom prst="rect">
            <a:avLst/>
          </a:prstGeom>
          <a:noFill/>
        </p:spPr>
        <p:txBody>
          <a:bodyPr wrap="square" rtlCol="0">
            <a:spAutoFit/>
          </a:bodyPr>
          <a:lstStyle/>
          <a:p>
            <a:r>
              <a:rPr lang="en-GB" dirty="0" smtClean="0"/>
              <a:t> </a:t>
            </a:r>
            <a:endParaRPr lang="en-GB" dirty="0"/>
          </a:p>
        </p:txBody>
      </p:sp>
      <p:sp>
        <p:nvSpPr>
          <p:cNvPr id="12" name="TextBox 11"/>
          <p:cNvSpPr txBox="1"/>
          <p:nvPr/>
        </p:nvSpPr>
        <p:spPr>
          <a:xfrm>
            <a:off x="395536" y="404664"/>
            <a:ext cx="6588221" cy="830997"/>
          </a:xfrm>
          <a:prstGeom prst="rect">
            <a:avLst/>
          </a:prstGeom>
          <a:noFill/>
        </p:spPr>
        <p:txBody>
          <a:bodyPr wrap="square" rtlCol="0">
            <a:spAutoFit/>
          </a:bodyPr>
          <a:lstStyle/>
          <a:p>
            <a:r>
              <a:rPr lang="en-GB" sz="4800" b="1" dirty="0" smtClean="0">
                <a:solidFill>
                  <a:srgbClr val="FF0000"/>
                </a:solidFill>
                <a:latin typeface="Kristen ITC" panose="03050502040202030202" pitchFamily="66" charset="0"/>
                <a:ea typeface="Kozuka Gothic Pro B" pitchFamily="34" charset="-128"/>
              </a:rPr>
              <a:t>Also at shrines…</a:t>
            </a:r>
            <a:endParaRPr lang="en-GB" sz="4800" b="1" dirty="0">
              <a:solidFill>
                <a:srgbClr val="FF0000"/>
              </a:solidFill>
              <a:latin typeface="Kristen ITC" panose="03050502040202030202" pitchFamily="66" charset="0"/>
              <a:ea typeface="Kozuka Gothic Pro B" pitchFamily="34" charset="-128"/>
            </a:endParaRPr>
          </a:p>
        </p:txBody>
      </p:sp>
      <p:pic>
        <p:nvPicPr>
          <p:cNvPr id="14" name="Content Placeholder 11"/>
          <p:cNvPicPr>
            <a:picLocks noChangeAspect="1"/>
          </p:cNvPicPr>
          <p:nvPr/>
        </p:nvPicPr>
        <p:blipFill rotWithShape="1">
          <a:blip r:embed="rId7" cstate="print">
            <a:extLst>
              <a:ext uri="{28A0092B-C50C-407E-A947-70E740481C1C}">
                <a14:useLocalDpi xmlns:a14="http://schemas.microsoft.com/office/drawing/2010/main" val="0"/>
              </a:ext>
            </a:extLst>
          </a:blip>
          <a:srcRect l="47726" t="27480" r="20382" b="7827"/>
          <a:stretch/>
        </p:blipFill>
        <p:spPr>
          <a:xfrm>
            <a:off x="3083926" y="1412776"/>
            <a:ext cx="3312368" cy="4481452"/>
          </a:xfrm>
          <a:prstGeom prst="rect">
            <a:avLst/>
          </a:prstGeom>
        </p:spPr>
      </p:pic>
      <p:sp>
        <p:nvSpPr>
          <p:cNvPr id="15" name="Text Placeholder 2"/>
          <p:cNvSpPr txBox="1">
            <a:spLocks/>
          </p:cNvSpPr>
          <p:nvPr/>
        </p:nvSpPr>
        <p:spPr>
          <a:xfrm>
            <a:off x="5903637" y="4985439"/>
            <a:ext cx="2160240" cy="1131755"/>
          </a:xfrm>
          <a:prstGeom prst="rect">
            <a:avLst/>
          </a:prstGeom>
          <a:solidFill>
            <a:schemeClr val="bg1"/>
          </a:solidFill>
          <a:ln w="28575">
            <a:solidFill>
              <a:schemeClr val="tx1"/>
            </a:solidFill>
          </a:ln>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GB" sz="2800" b="1" dirty="0" smtClean="0">
                <a:solidFill>
                  <a:srgbClr val="FF0000"/>
                </a:solidFill>
                <a:latin typeface="Kristen ITC" panose="03050502040202030202" pitchFamily="66" charset="0"/>
              </a:rPr>
              <a:t>Shinto </a:t>
            </a:r>
          </a:p>
          <a:p>
            <a:r>
              <a:rPr lang="en-GB" sz="2800" b="1" dirty="0" smtClean="0">
                <a:solidFill>
                  <a:srgbClr val="FF0000"/>
                </a:solidFill>
                <a:latin typeface="Kristen ITC" panose="03050502040202030202" pitchFamily="66" charset="0"/>
              </a:rPr>
              <a:t>Priest</a:t>
            </a:r>
            <a:endParaRPr lang="en-GB" sz="2800" b="1" dirty="0">
              <a:solidFill>
                <a:srgbClr val="FF0000"/>
              </a:solidFill>
              <a:latin typeface="Kristen ITC" panose="03050502040202030202" pitchFamily="66" charset="0"/>
            </a:endParaRPr>
          </a:p>
        </p:txBody>
      </p:sp>
    </p:spTree>
    <p:extLst>
      <p:ext uri="{BB962C8B-B14F-4D97-AF65-F5344CB8AC3E}">
        <p14:creationId xmlns:p14="http://schemas.microsoft.com/office/powerpoint/2010/main" val="668931127"/>
      </p:ext>
    </p:extLst>
  </p:cSld>
  <p:clrMapOvr>
    <a:masterClrMapping/>
  </p:clrMapOvr>
  <p:transition spd="slow" advClick="0" advTm="20000">
    <p:push dir="u"/>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2753</TotalTime>
  <Words>1827</Words>
  <Application>Microsoft Office PowerPoint</Application>
  <PresentationFormat>On-screen Show (4:3)</PresentationFormat>
  <Paragraphs>312</Paragraphs>
  <Slides>29</Slides>
  <Notes>29</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The Japan Society</dc:creator>
  <cp:lastModifiedBy>alys.turner@gmail.com</cp:lastModifiedBy>
  <cp:revision>212</cp:revision>
  <dcterms:created xsi:type="dcterms:W3CDTF">2017-05-31T10:45:44Z</dcterms:created>
  <dcterms:modified xsi:type="dcterms:W3CDTF">2022-05-27T08:34:06Z</dcterms:modified>
</cp:coreProperties>
</file>