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1.jpg" ContentType="image/png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66" r:id="rId3"/>
    <p:sldId id="269" r:id="rId4"/>
    <p:sldId id="282" r:id="rId5"/>
    <p:sldId id="278" r:id="rId6"/>
    <p:sldId id="283" r:id="rId7"/>
    <p:sldId id="279" r:id="rId8"/>
    <p:sldId id="281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nwmvupVJZfyFHiD3Bzy8w==" hashData="9zjy8YvYdFt5zU8UFYF/kkPaVeVYqnTi1WGVDCMITN00aPZNrITpl6OWAYNH92M65vJnJBeVmtCz5MbkJ2vVH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  <p:cmAuthor id="1" name="Alys Turner" initials="A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DD0973"/>
    <a:srgbClr val="808080"/>
    <a:srgbClr val="993399"/>
    <a:srgbClr val="0099FF"/>
    <a:srgbClr val="9B3333"/>
    <a:srgbClr val="2E3092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68241" autoAdjust="0"/>
  </p:normalViewPr>
  <p:slideViewPr>
    <p:cSldViewPr>
      <p:cViewPr varScale="1">
        <p:scale>
          <a:sx n="60" d="100"/>
          <a:sy n="60" d="100"/>
        </p:scale>
        <p:origin x="2888" y="184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RVjUMFnE8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HRmcKqVmq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masa.org/ocjs/kanjidic.nsf/SearchKanji3?OpenFor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Pronunciation</a:t>
            </a:r>
            <a:r>
              <a:rPr lang="en-GB" b="1" baseline="0" dirty="0"/>
              <a:t> ‘</a:t>
            </a:r>
            <a:r>
              <a:rPr lang="en-GB" i="1" dirty="0"/>
              <a:t>Oh</a:t>
            </a:r>
            <a:r>
              <a:rPr lang="en-GB" i="1" baseline="0" dirty="0"/>
              <a:t> </a:t>
            </a:r>
            <a:r>
              <a:rPr lang="en-GB" i="1" baseline="0" dirty="0" err="1"/>
              <a:t>h</a:t>
            </a:r>
            <a:r>
              <a:rPr lang="en-GB" i="1" dirty="0" err="1"/>
              <a:t>anna</a:t>
            </a:r>
            <a:r>
              <a:rPr lang="en-GB" i="1" baseline="0" dirty="0"/>
              <a:t>-me’</a:t>
            </a:r>
          </a:p>
          <a:p>
            <a:endParaRPr lang="en-GB" i="1" baseline="0" dirty="0"/>
          </a:p>
          <a:p>
            <a:r>
              <a:rPr lang="en-GB" b="1" i="0" baseline="0" dirty="0"/>
              <a:t>Ask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baseline="0" dirty="0"/>
              <a:t>What is in this picture?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baseline="0" dirty="0"/>
              <a:t>Do you know what kind of flower this is?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baseline="0" dirty="0"/>
              <a:t>When do you think this picture was taken (what season)?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Tell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Many</a:t>
            </a:r>
            <a:r>
              <a:rPr lang="en-GB" b="0" baseline="0" dirty="0"/>
              <a:t> people look forward to the cherry blossoms because it means spring has arrived and the blossoms are very beautiful. </a:t>
            </a:r>
            <a:endParaRPr lang="en-GB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This map shows when</a:t>
            </a:r>
            <a:r>
              <a:rPr lang="en-GB" b="0" baseline="0" dirty="0"/>
              <a:t> the cherry blossoms should be in full bloom this year (at their best).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The flowers bloom earlier</a:t>
            </a:r>
            <a:r>
              <a:rPr lang="en-GB" b="0" baseline="0" dirty="0"/>
              <a:t> in the south of Japan because it is warmer there (point out Nagasaki).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/>
              <a:t>The flowers bloom later in the north of Japan because it is colder (point out Sapporo).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Tell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These characters have meanings in Japanese. </a:t>
            </a:r>
            <a:r>
              <a:rPr lang="en-GB" dirty="0"/>
              <a:t>“</a:t>
            </a:r>
            <a:r>
              <a:rPr lang="en-GB" i="1" dirty="0"/>
              <a:t>Hana</a:t>
            </a:r>
            <a:r>
              <a:rPr lang="en-GB" dirty="0"/>
              <a:t>” means flower, “</a:t>
            </a:r>
            <a:r>
              <a:rPr lang="en-GB" i="1" dirty="0" err="1"/>
              <a:t>Mi</a:t>
            </a:r>
            <a:r>
              <a:rPr lang="en-GB" dirty="0"/>
              <a:t>” means “Watch” or “View.”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 Hanami</a:t>
            </a:r>
            <a:r>
              <a:rPr lang="en-GB" baseline="0" dirty="0"/>
              <a:t> means ‘</a:t>
            </a:r>
            <a:r>
              <a:rPr lang="en-GB" dirty="0"/>
              <a:t>Cherry Blossom Viewing’.</a:t>
            </a:r>
            <a:endParaRPr lang="en-GB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Explain that for important words in Japan to show respect, they place an ‘O’ in front. So most Japanese people will usually say ‘O Hanami’ in polite language.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Ask</a:t>
            </a:r>
            <a:r>
              <a:rPr lang="en-GB" b="1" baseline="0" dirty="0"/>
              <a:t> students </a:t>
            </a:r>
            <a:r>
              <a:rPr lang="en-GB" baseline="0" dirty="0"/>
              <a:t>(before watching)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Can you guess what people</a:t>
            </a:r>
            <a:r>
              <a:rPr lang="en-GB" baseline="0" dirty="0"/>
              <a:t> do when they are ‘cherry blossom viewing’?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What might O</a:t>
            </a:r>
            <a:r>
              <a:rPr lang="en-GB" dirty="0"/>
              <a:t> Hanami be? Look at the picture</a:t>
            </a:r>
            <a:r>
              <a:rPr lang="en-GB" baseline="0" dirty="0"/>
              <a:t> for a clue!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/>
              <a:t>After watching, refer to the Lesson Plan for other questions and prompts for students.</a:t>
            </a:r>
            <a:endParaRPr lang="en-GB" dirty="0"/>
          </a:p>
          <a:p>
            <a:endParaRPr lang="en-GB" dirty="0"/>
          </a:p>
          <a:p>
            <a:r>
              <a:rPr lang="en-GB" dirty="0"/>
              <a:t>Full</a:t>
            </a:r>
            <a:r>
              <a:rPr lang="en-GB" baseline="0" dirty="0"/>
              <a:t> </a:t>
            </a:r>
            <a:r>
              <a:rPr lang="en-GB" dirty="0" err="1"/>
              <a:t>Youtube</a:t>
            </a:r>
            <a:r>
              <a:rPr lang="en-GB" dirty="0"/>
              <a:t> link to video:</a:t>
            </a:r>
            <a:r>
              <a:rPr lang="en-GB" baseline="0" dirty="0"/>
              <a:t>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https://youtu.be/pRVjUMFnE88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latin typeface="Kozuka Gothic Pro R" pitchFamily="34" charset="-128"/>
                <a:ea typeface="Kozuka Gothic Pro R" pitchFamily="34" charset="-128"/>
              </a:rPr>
              <a:t>Tell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That ‘seasonal poems’ means that Haiku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should remind the reader of a particular season.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‘Seasonal word’ in Japanese is </a:t>
            </a:r>
            <a:r>
              <a:rPr lang="en-GB" sz="1200" baseline="0" dirty="0" err="1">
                <a:latin typeface="Kozuka Gothic Pro R" pitchFamily="34" charset="-128"/>
                <a:ea typeface="Kozuka Gothic Pro R" pitchFamily="34" charset="-128"/>
              </a:rPr>
              <a:t>ki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-go (</a:t>
            </a:r>
            <a:r>
              <a:rPr lang="en-GB" sz="1200" i="1" baseline="0" dirty="0">
                <a:latin typeface="Kozuka Gothic Pro R" pitchFamily="34" charset="-128"/>
                <a:ea typeface="Kozuka Gothic Pro R" pitchFamily="34" charset="-128"/>
              </a:rPr>
              <a:t>key-go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). </a:t>
            </a:r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b="1" dirty="0"/>
          </a:p>
          <a:p>
            <a:r>
              <a:rPr lang="en-GB" b="1" dirty="0"/>
              <a:t>Teacher’s note: </a:t>
            </a:r>
            <a:r>
              <a:rPr lang="en-GB" b="0" dirty="0"/>
              <a:t>Haiku</a:t>
            </a:r>
            <a:r>
              <a:rPr lang="en-GB" b="0" baseline="0" dirty="0"/>
              <a:t> don’t have to follow the 5,7,5 syllable rule and many haiku in translation do not follow this. </a:t>
            </a:r>
          </a:p>
          <a:p>
            <a:r>
              <a:rPr lang="en-GB" dirty="0"/>
              <a:t>You may wish to watch the video on How to Haiku as preparation: </a:t>
            </a:r>
            <a:r>
              <a:rPr lang="en-GB" dirty="0">
                <a:hlinkClick r:id="rId3"/>
              </a:rPr>
              <a:t>https://www.youtube.com/watch?v=-HRmcKqVmqg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77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77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Tell Students</a:t>
            </a:r>
          </a:p>
          <a:p>
            <a:r>
              <a:rPr lang="en-GB" b="0" dirty="0"/>
              <a:t>They will write their own poems,</a:t>
            </a:r>
            <a:r>
              <a:rPr lang="en-GB" b="0" baseline="0" dirty="0"/>
              <a:t> and this activity will help them brainstorm ideas. </a:t>
            </a:r>
            <a:r>
              <a:rPr lang="en-GB" b="0" dirty="0"/>
              <a:t>See the Lesson</a:t>
            </a:r>
            <a:r>
              <a:rPr lang="en-GB" b="0" baseline="0" dirty="0"/>
              <a:t> Plan for notes on how to lead this activity.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39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Graphics copyright</a:t>
            </a:r>
            <a:r>
              <a:rPr lang="en-GB" baseline="0" dirty="0"/>
              <a:t> of</a:t>
            </a:r>
            <a:r>
              <a:rPr lang="en-GB" dirty="0"/>
              <a:t> the </a:t>
            </a:r>
            <a:r>
              <a:rPr lang="en-GB" dirty="0" err="1"/>
              <a:t>Yamasa</a:t>
            </a:r>
            <a:r>
              <a:rPr lang="en-GB" baseline="0" dirty="0"/>
              <a:t> Institute’s Kanji Dictionary: </a:t>
            </a:r>
            <a:r>
              <a:rPr lang="en-GB" dirty="0">
                <a:hlinkClick r:id="rId3"/>
              </a:rPr>
              <a:t>https://www.yamasa.org/ocjs/kanjidic.nsf/SearchKanji3?OpenForm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7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672-0A85-40CB-9B8F-C3D129170185}" type="datetime1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©Katy Simpson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4A98-D7D7-4707-92D1-B8FC521DEA81}" type="datetime1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©Katy Simpson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78AB-1653-4633-9871-65C68ADC6F36}" type="datetime1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©Katy Simpson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6558-3DD3-4871-82B7-A2B76AED8F7D}" type="datetime1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©Katy Simpson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F6D8-CA33-45F4-BA2F-7FF001C6159F}" type="datetime1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©Katy Simpson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CF69-BCD4-441B-AF1C-030487611DFD}" type="datetime1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©Katy Simpson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AE5A-39C9-4A10-AC32-68465BB46055}" type="datetime1">
              <a:rPr lang="en-GB" smtClean="0"/>
              <a:t>26/03/2021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©Katy Simpson with The Japan Society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E3C1-4E1C-4972-ABCE-D910D264C21D}" type="datetime1">
              <a:rPr lang="en-GB" smtClean="0"/>
              <a:t>26/03/2021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©Katy Simpson with The Japan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C25-46F4-4735-8DDF-072CEAF13CA0}" type="datetime1">
              <a:rPr lang="en-GB" smtClean="0"/>
              <a:t>26/03/2021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©Katy Simpson with The Japan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2969-A58E-4BF7-A346-CAD34D61161C}" type="datetime1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©Katy Simpson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F26-B7B3-43FD-AC58-E6C755E7BBDB}" type="datetime1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©Katy Simpson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C37BE-46F3-444A-BE3F-ECE518A1E5EB}" type="datetime1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©Katy Simpson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kura.weathermap.jp/en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pRVjUMFnE88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annah\Downloads\l_1819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/>
          <a:stretch/>
        </p:blipFill>
        <p:spPr bwMode="auto">
          <a:xfrm>
            <a:off x="0" y="-1"/>
            <a:ext cx="9144000" cy="64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076056" y="5373216"/>
            <a:ext cx="387491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 Hanami</a:t>
            </a:r>
          </a:p>
        </p:txBody>
      </p:sp>
      <p:sp>
        <p:nvSpPr>
          <p:cNvPr id="2" name="Rectangle 1"/>
          <p:cNvSpPr/>
          <p:nvPr/>
        </p:nvSpPr>
        <p:spPr>
          <a:xfrm>
            <a:off x="928997" y="638760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Image on the title slide is ©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Yasufumi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Nishi/© JNTO (Shinjuku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Gyoen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National Garden)</a:t>
            </a:r>
          </a:p>
        </p:txBody>
      </p:sp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 advClick="0" advTm="2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©Image produced by The Japan Society</a:t>
            </a: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Data sourced from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hlinkClick r:id="rId3"/>
              </a:rPr>
              <a:t>https://sakura.weathermap.jp/en.php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26" y="425450"/>
            <a:ext cx="850900" cy="850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332656"/>
            <a:ext cx="5832765" cy="58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03861"/>
      </p:ext>
    </p:extLst>
  </p:cSld>
  <p:clrMapOvr>
    <a:masterClrMapping/>
  </p:clrMapOvr>
  <p:transition spd="slow" advClick="0" advTm="2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411724"/>
            <a:ext cx="9144000" cy="446276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45353" y="571007"/>
            <a:ext cx="7222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What is ‘O Hanami?’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3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©Katy Simpson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2C9B22-2A95-48BB-BF62-B365C2D4DE27}"/>
              </a:ext>
            </a:extLst>
          </p:cNvPr>
          <p:cNvSpPr/>
          <p:nvPr/>
        </p:nvSpPr>
        <p:spPr>
          <a:xfrm>
            <a:off x="3880043" y="2233045"/>
            <a:ext cx="2363365" cy="2400657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A8CC3E-65B4-4383-9B3E-B08244BFEE82}"/>
              </a:ext>
            </a:extLst>
          </p:cNvPr>
          <p:cNvSpPr/>
          <p:nvPr/>
        </p:nvSpPr>
        <p:spPr>
          <a:xfrm>
            <a:off x="1819225" y="2233045"/>
            <a:ext cx="2614411" cy="2400657"/>
          </a:xfrm>
          <a:prstGeom prst="ellipse">
            <a:avLst/>
          </a:prstGeom>
          <a:solidFill>
            <a:schemeClr val="bg1"/>
          </a:solidFill>
          <a:ln w="38100">
            <a:solidFill>
              <a:srgbClr val="D30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22A47-25F2-47E9-B1E6-F7BD460073B5}"/>
              </a:ext>
            </a:extLst>
          </p:cNvPr>
          <p:cNvSpPr txBox="1"/>
          <p:nvPr/>
        </p:nvSpPr>
        <p:spPr>
          <a:xfrm>
            <a:off x="827584" y="223304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2400" dirty="0">
                <a:solidFill>
                  <a:srgbClr val="D30BAD"/>
                </a:solidFill>
                <a:latin typeface="Kozuka Gothic Pro B" pitchFamily="34" charset="-128"/>
                <a:ea typeface="Kozuka Gothic Pro B" pitchFamily="34" charset="-128"/>
              </a:rPr>
              <a:t>Flower</a:t>
            </a:r>
            <a:endParaRPr lang="en-GB" sz="2400" dirty="0">
              <a:solidFill>
                <a:srgbClr val="D30BAD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FC25F7-09DE-4AAF-99D1-4742FAA3119F}"/>
              </a:ext>
            </a:extLst>
          </p:cNvPr>
          <p:cNvSpPr txBox="1"/>
          <p:nvPr/>
        </p:nvSpPr>
        <p:spPr>
          <a:xfrm>
            <a:off x="6243408" y="2267143"/>
            <a:ext cx="23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2400" dirty="0">
                <a:solidFill>
                  <a:srgbClr val="002060"/>
                </a:solidFill>
                <a:latin typeface="Kozuka Gothic Pro B" pitchFamily="34" charset="-128"/>
                <a:ea typeface="Kozuka Gothic Pro B" pitchFamily="34" charset="-128"/>
              </a:rPr>
              <a:t>Watch/view</a:t>
            </a:r>
            <a:endParaRPr lang="en-GB" sz="2400" dirty="0">
              <a:solidFill>
                <a:srgbClr val="00206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281C6-8286-4E1C-9717-6190132E9B04}"/>
              </a:ext>
            </a:extLst>
          </p:cNvPr>
          <p:cNvSpPr txBox="1"/>
          <p:nvPr/>
        </p:nvSpPr>
        <p:spPr>
          <a:xfrm>
            <a:off x="1979712" y="4768639"/>
            <a:ext cx="245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Hana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08167-A04B-4E55-8972-B1ABB21ABAF7}"/>
              </a:ext>
            </a:extLst>
          </p:cNvPr>
          <p:cNvSpPr txBox="1"/>
          <p:nvPr/>
        </p:nvSpPr>
        <p:spPr>
          <a:xfrm>
            <a:off x="4070996" y="4755797"/>
            <a:ext cx="245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87DA8-D116-45C4-93EA-4185BFBD3C22}"/>
              </a:ext>
            </a:extLst>
          </p:cNvPr>
          <p:cNvSpPr txBox="1"/>
          <p:nvPr/>
        </p:nvSpPr>
        <p:spPr>
          <a:xfrm>
            <a:off x="2325550" y="2497976"/>
            <a:ext cx="17115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00" b="1" dirty="0"/>
              <a:t>花</a:t>
            </a:r>
            <a:endParaRPr lang="en-GB" sz="115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42402F-5419-49DF-B270-637B6A5A8287}"/>
              </a:ext>
            </a:extLst>
          </p:cNvPr>
          <p:cNvSpPr txBox="1"/>
          <p:nvPr/>
        </p:nvSpPr>
        <p:spPr>
          <a:xfrm>
            <a:off x="4359169" y="2446257"/>
            <a:ext cx="17115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00" b="1" dirty="0"/>
              <a:t>見</a:t>
            </a:r>
            <a:endParaRPr lang="en-GB" sz="11500" b="1" dirty="0"/>
          </a:p>
        </p:txBody>
      </p:sp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26" y="425450"/>
            <a:ext cx="850900" cy="850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66" y="5317662"/>
            <a:ext cx="930935" cy="8721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5" y="5291859"/>
            <a:ext cx="949863" cy="88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96494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  <p:bldP spid="6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411724"/>
            <a:ext cx="9144000" cy="446276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45353" y="571007"/>
            <a:ext cx="7222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What is ‘O Hanami?’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4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The film O Hanami  is ©The Japan Society with 2020 Productions</a:t>
            </a:r>
          </a:p>
        </p:txBody>
      </p:sp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26" y="425450"/>
            <a:ext cx="850900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83" y="5301208"/>
            <a:ext cx="673943" cy="749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837" y="5517239"/>
            <a:ext cx="470041" cy="5230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24" y="4740125"/>
            <a:ext cx="470041" cy="5230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005" y="4365104"/>
            <a:ext cx="470041" cy="523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556" y="1844824"/>
            <a:ext cx="831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Kristen ITC" panose="03050502040202030202" pitchFamily="66" charset="0"/>
                <a:ea typeface="Kozuka Gothic Pro R" pitchFamily="34" charset="-128"/>
              </a:rPr>
              <a:t>Watch the </a:t>
            </a:r>
            <a:r>
              <a:rPr lang="en-GB" sz="2800" dirty="0">
                <a:latin typeface="Kristen ITC" panose="03050502040202030202" pitchFamily="66" charset="0"/>
                <a:ea typeface="Kozuka Gothic Pro R" pitchFamily="34" charset="-128"/>
                <a:hlinkClick r:id="rId6"/>
              </a:rPr>
              <a:t>video</a:t>
            </a:r>
            <a:r>
              <a:rPr lang="en-GB" sz="2800" dirty="0">
                <a:latin typeface="Kristen ITC" panose="03050502040202030202" pitchFamily="66" charset="0"/>
                <a:ea typeface="Kozuka Gothic Pro R" pitchFamily="34" charset="-128"/>
              </a:rPr>
              <a:t> to find out more</a:t>
            </a:r>
          </a:p>
        </p:txBody>
      </p:sp>
      <p:pic>
        <p:nvPicPr>
          <p:cNvPr id="1026" name="Picture 2" descr="お花見のイラスト「家族でピクニック」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95" y="2764214"/>
            <a:ext cx="3638734" cy="334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67434"/>
      </p:ext>
    </p:extLst>
  </p:cSld>
  <p:clrMapOvr>
    <a:masterClrMapping/>
  </p:clrMapOvr>
  <p:transition spd="slow" advClick="0" advTm="2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4570" y="445353"/>
            <a:ext cx="6999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Haiku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5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©Katy Simpson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9E102-A48D-405D-B430-7E0888FC73E0}"/>
              </a:ext>
            </a:extLst>
          </p:cNvPr>
          <p:cNvSpPr txBox="1"/>
          <p:nvPr/>
        </p:nvSpPr>
        <p:spPr>
          <a:xfrm>
            <a:off x="582110" y="1772816"/>
            <a:ext cx="70862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Kozuka Gothic Pro R" pitchFamily="34" charset="-128"/>
                <a:ea typeface="Kozuka Gothic Pro R" pitchFamily="34" charset="-128"/>
              </a:rPr>
              <a:t>Haiku are </a:t>
            </a:r>
            <a:r>
              <a:rPr lang="en-GB" sz="26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short poems</a:t>
            </a:r>
          </a:p>
          <a:p>
            <a:endParaRPr lang="en-GB" sz="26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Kozuka Gothic Pro R" pitchFamily="34" charset="-128"/>
                <a:ea typeface="Kozuka Gothic Pro R" pitchFamily="34" charset="-128"/>
              </a:rPr>
              <a:t>Traditionally they were written on 3 lines</a:t>
            </a:r>
          </a:p>
          <a:p>
            <a:endParaRPr lang="en-GB" sz="26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Kozuka Gothic Pro R" pitchFamily="34" charset="-128"/>
                <a:ea typeface="Kozuka Gothic Pro R" pitchFamily="34" charset="-128"/>
              </a:rPr>
              <a:t>They are often about the </a:t>
            </a:r>
            <a:r>
              <a:rPr lang="en-GB" sz="26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beauty of nature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Kozuka Gothic Pro R" pitchFamily="34" charset="-128"/>
                <a:ea typeface="Kozuka Gothic Pro R" pitchFamily="34" charset="-128"/>
              </a:rPr>
              <a:t>Haiku are </a:t>
            </a:r>
            <a:r>
              <a:rPr lang="en-GB" sz="26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seasonal poems</a:t>
            </a:r>
          </a:p>
          <a:p>
            <a:endParaRPr lang="en-GB" sz="26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26" y="425450"/>
            <a:ext cx="850900" cy="85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56" y="4514993"/>
            <a:ext cx="1345660" cy="1260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83" y="3657873"/>
            <a:ext cx="673943" cy="749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13" y="5249393"/>
            <a:ext cx="673943" cy="7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68267"/>
      </p:ext>
    </p:extLst>
  </p:cSld>
  <p:clrMapOvr>
    <a:masterClrMapping/>
  </p:clrMapOvr>
  <p:transition spd="slow" advClick="0" advTm="2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16064" y="496957"/>
            <a:ext cx="6999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Haiku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6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©Katy Simpson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51CFB-1A96-4413-89C4-84B451768AC3}"/>
              </a:ext>
            </a:extLst>
          </p:cNvPr>
          <p:cNvSpPr txBox="1"/>
          <p:nvPr/>
        </p:nvSpPr>
        <p:spPr>
          <a:xfrm>
            <a:off x="557033" y="1547004"/>
            <a:ext cx="69581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Kozuka Gothic Pro R" pitchFamily="34" charset="-128"/>
                <a:ea typeface="Kozuka Gothic Pro R" pitchFamily="34" charset="-128"/>
              </a:rPr>
              <a:t>Can you clap out the rhythm of this haiku? </a:t>
            </a:r>
          </a:p>
          <a:p>
            <a:endParaRPr lang="en-GB" sz="26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600" dirty="0">
                <a:latin typeface="Kozuka Gothic Pro R" pitchFamily="34" charset="-128"/>
                <a:ea typeface="Kozuka Gothic Pro R" pitchFamily="34" charset="-128"/>
              </a:rPr>
              <a:t>One clap for each syllable:</a:t>
            </a: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3200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Che</a:t>
            </a:r>
            <a:r>
              <a:rPr lang="ja-JP" altLang="en-US" sz="3200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・</a:t>
            </a:r>
            <a:r>
              <a:rPr lang="en-GB" sz="3200" dirty="0" err="1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rry</a:t>
            </a:r>
            <a:r>
              <a:rPr lang="en-GB" sz="3200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blo</a:t>
            </a:r>
            <a:r>
              <a:rPr lang="ja-JP" altLang="en-US" sz="3200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・</a:t>
            </a:r>
            <a:r>
              <a:rPr lang="en-GB" sz="3200" dirty="0" err="1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ssoms</a:t>
            </a:r>
            <a:r>
              <a:rPr lang="en-GB" sz="3200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 bloom</a:t>
            </a:r>
          </a:p>
          <a:p>
            <a:endParaRPr lang="en-GB" sz="1000" dirty="0">
              <a:solidFill>
                <a:srgbClr val="FF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3200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So beau</a:t>
            </a:r>
            <a:r>
              <a:rPr lang="ja-JP" altLang="en-US" sz="3200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・</a:t>
            </a:r>
            <a:r>
              <a:rPr lang="en-GB" sz="3200" dirty="0" err="1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ti</a:t>
            </a:r>
            <a:r>
              <a:rPr lang="ja-JP" altLang="en-US" sz="3200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・</a:t>
            </a:r>
            <a:r>
              <a:rPr lang="en-GB" sz="3200" dirty="0" err="1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fu</a:t>
            </a:r>
            <a:r>
              <a:rPr lang="ja-JP" altLang="en-US" sz="3200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・</a:t>
            </a:r>
            <a:r>
              <a:rPr lang="en-GB" sz="3200" dirty="0" err="1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lly</a:t>
            </a:r>
            <a:r>
              <a:rPr lang="en-GB" sz="3200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 but soon</a:t>
            </a:r>
          </a:p>
          <a:p>
            <a:endParaRPr lang="en-GB" sz="1000" dirty="0">
              <a:solidFill>
                <a:srgbClr val="FF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3200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They will di</a:t>
            </a:r>
            <a:r>
              <a:rPr lang="ja-JP" altLang="en-US" sz="3200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・</a:t>
            </a:r>
            <a:r>
              <a:rPr lang="en-GB" sz="3200" dirty="0" err="1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sa</a:t>
            </a:r>
            <a:r>
              <a:rPr lang="ja-JP" altLang="en-US" sz="3200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・</a:t>
            </a:r>
            <a:r>
              <a:rPr lang="en-GB" sz="3200" dirty="0" err="1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ppear</a:t>
            </a:r>
            <a:endParaRPr lang="en-GB" sz="3200" dirty="0">
              <a:solidFill>
                <a:srgbClr val="FF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26" y="425450"/>
            <a:ext cx="850900" cy="85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56" y="4514993"/>
            <a:ext cx="1345660" cy="1260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83" y="3657873"/>
            <a:ext cx="673943" cy="749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13" y="5249393"/>
            <a:ext cx="673943" cy="7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36905"/>
      </p:ext>
    </p:extLst>
  </p:cSld>
  <p:clrMapOvr>
    <a:masterClrMapping/>
  </p:clrMapOvr>
  <p:transition spd="slow" advClick="0" advTm="2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3635" y="425450"/>
            <a:ext cx="6999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Spring into Poetry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7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©Katy Simpson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68E918B-AC89-4677-97E6-B30DDFE15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657" y="2204864"/>
            <a:ext cx="1219146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Kozuka Gothic Pro R" pitchFamily="34" charset="-128"/>
              <a:ea typeface="Kozuka Gothic Pro R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ozuka Gothic Pro R" pitchFamily="34" charset="-128"/>
                <a:ea typeface="Kozuka Gothic Pro R" pitchFamily="34" charset="-128"/>
                <a:cs typeface="Times New Roman" panose="02020603050405020304" pitchFamily="18" charset="0"/>
              </a:rPr>
              <a:t>Floating down</a:t>
            </a:r>
            <a:endParaRPr kumimoji="0" lang="en-GB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9F36F10A-768D-4A0E-816B-11A30EA7F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22" y="3273664"/>
            <a:ext cx="126543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Bradley Hand ITC" panose="03070402050302030203" pitchFamily="66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ozuka Gothic Pro R" pitchFamily="34" charset="-128"/>
                <a:ea typeface="Kozuka Gothic Pro R" pitchFamily="34" charset="-128"/>
                <a:cs typeface="Times New Roman" panose="02020603050405020304" pitchFamily="18" charset="0"/>
              </a:rPr>
              <a:t>delicate</a:t>
            </a:r>
            <a:endParaRPr kumimoji="0" lang="en-GB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78BED795-6796-4BD5-8E31-DE34F8519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783" y="2636912"/>
            <a:ext cx="936104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Kozuka Gothic Pro R" pitchFamily="34" charset="-128"/>
              <a:ea typeface="Kozuka Gothic Pro R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ozuka Gothic Pro R" pitchFamily="34" charset="-128"/>
                <a:ea typeface="Kozuka Gothic Pro R" pitchFamily="34" charset="-128"/>
                <a:cs typeface="Times New Roman" panose="02020603050405020304" pitchFamily="18" charset="0"/>
              </a:rPr>
              <a:t>pretty</a:t>
            </a:r>
            <a:endParaRPr kumimoji="0" lang="en-GB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8571E36D-AE8E-4C10-9E49-401B2C4A9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3826114"/>
            <a:ext cx="1023343" cy="65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Kozuka Gothic Pro R" pitchFamily="34" charset="-128"/>
              <a:ea typeface="Kozuka Gothic Pro R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ozuka Gothic Pro R" pitchFamily="34" charset="-128"/>
                <a:ea typeface="Kozuka Gothic Pro R" pitchFamily="34" charset="-128"/>
                <a:cs typeface="Times New Roman" panose="02020603050405020304" pitchFamily="18" charset="0"/>
              </a:rPr>
              <a:t>fragile</a:t>
            </a:r>
            <a:endParaRPr kumimoji="0" lang="en-GB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235EA0A8-3B22-4E59-BBC7-1F2E35A85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747" y="4375573"/>
            <a:ext cx="815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ozuka Gothic Pro R" pitchFamily="34" charset="-128"/>
                <a:ea typeface="Kozuka Gothic Pro R" pitchFamily="34" charset="-128"/>
                <a:cs typeface="Times New Roman" panose="02020603050405020304" pitchFamily="18" charset="0"/>
              </a:rPr>
              <a:t>petal</a:t>
            </a:r>
            <a:endParaRPr kumimoji="0" lang="en-GB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3C0C90AE-9714-4646-ACF2-C6066339B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C8FF36F3-BA6F-412C-8A5D-64FDE05C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9BE3E0-F237-4092-B596-B5B922FCC612}"/>
              </a:ext>
            </a:extLst>
          </p:cNvPr>
          <p:cNvSpPr/>
          <p:nvPr/>
        </p:nvSpPr>
        <p:spPr>
          <a:xfrm>
            <a:off x="3923309" y="1690688"/>
            <a:ext cx="4961582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sz="2800" dirty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</a:rPr>
              <a:t>Share your ideas with the people on your table</a:t>
            </a:r>
          </a:p>
          <a:p>
            <a:pPr lvl="0" algn="ctr">
              <a:spcBef>
                <a:spcPct val="20000"/>
              </a:spcBef>
            </a:pPr>
            <a:endParaRPr lang="en-GB" sz="1000" dirty="0">
              <a:solidFill>
                <a:prstClr val="black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lvl="0" algn="ctr">
              <a:spcBef>
                <a:spcPct val="20000"/>
              </a:spcBef>
            </a:pPr>
            <a:r>
              <a:rPr lang="en-GB" sz="2800" dirty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</a:rPr>
              <a:t>Choose the best word from your table to describe:</a:t>
            </a:r>
          </a:p>
          <a:p>
            <a:pPr marL="342900" lvl="0" indent="-342900" algn="ctr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514350" lvl="0" indent="-514350" algn="ctr">
              <a:spcBef>
                <a:spcPct val="20000"/>
              </a:spcBef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</a:rPr>
              <a:t>O Hanami</a:t>
            </a:r>
          </a:p>
          <a:p>
            <a:pPr marL="514350" lvl="0" indent="-514350" algn="ctr">
              <a:spcBef>
                <a:spcPct val="20000"/>
              </a:spcBef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</a:rPr>
              <a:t>Spring</a:t>
            </a:r>
          </a:p>
          <a:p>
            <a:pPr marL="514350" lvl="0" indent="-514350" algn="ctr">
              <a:spcBef>
                <a:spcPct val="20000"/>
              </a:spcBef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</a:rPr>
              <a:t>Nature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26" y="425450"/>
            <a:ext cx="850900" cy="85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3" y="1755400"/>
            <a:ext cx="3535777" cy="368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43054"/>
      </p:ext>
    </p:extLst>
  </p:cSld>
  <p:clrMapOvr>
    <a:masterClrMapping/>
  </p:clrMapOvr>
  <p:transition spd="slow" advClick="0" advTm="2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11375" y="568464"/>
            <a:ext cx="6999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Extension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8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©Katy Simpson with The Japan Society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26" y="425450"/>
            <a:ext cx="8509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68" y="2709873"/>
            <a:ext cx="2319941" cy="2319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71" y="2709873"/>
            <a:ext cx="2315917" cy="23159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39E102-A48D-405D-B430-7E0888FC73E0}"/>
              </a:ext>
            </a:extLst>
          </p:cNvPr>
          <p:cNvSpPr txBox="1"/>
          <p:nvPr/>
        </p:nvSpPr>
        <p:spPr>
          <a:xfrm>
            <a:off x="516064" y="1484784"/>
            <a:ext cx="8198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Can you practise writing the characters (kanji) for O Hanami in Japanese?</a:t>
            </a: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16893"/>
            <a:ext cx="651291" cy="712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948" y="5179942"/>
            <a:ext cx="916103" cy="1001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76" y="5324709"/>
            <a:ext cx="651291" cy="7120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431655"/>
            <a:ext cx="673943" cy="749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58" y="5431654"/>
            <a:ext cx="673943" cy="7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23488"/>
      </p:ext>
    </p:extLst>
  </p:cSld>
  <p:clrMapOvr>
    <a:masterClrMapping/>
  </p:clrMapOvr>
  <p:transition spd="slow" advClick="0" advTm="2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4" y="2060848"/>
            <a:ext cx="600711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The activities included as part of this resource were designed by Katy Simpson in collaboration with the Japan Society.</a:t>
            </a:r>
          </a:p>
          <a:p>
            <a:endParaRPr lang="en-GB" b="1" dirty="0">
              <a:solidFill>
                <a:srgbClr val="FF000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br>
              <a:rPr lang="en-GB" b="1" dirty="0">
                <a:latin typeface="Kozuka Gothic Pro EL" pitchFamily="34" charset="-128"/>
                <a:ea typeface="Kozuka Gothic Pro EL" pitchFamily="34" charset="-128"/>
              </a:rPr>
            </a:br>
            <a:r>
              <a:rPr lang="en-GB" dirty="0">
                <a:latin typeface="Kozuka Gothic Pro EL" pitchFamily="34" charset="-128"/>
                <a:ea typeface="Kozuka Gothic Pro EL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EL" pitchFamily="34" charset="-128"/>
                <a:ea typeface="Kozuka Gothic Pro EL" pitchFamily="34" charset="-128"/>
              </a:rPr>
              <a:t>Tel: 020 7935 0475   </a:t>
            </a:r>
          </a:p>
          <a:p>
            <a:r>
              <a:rPr lang="en-GB" dirty="0">
                <a:latin typeface="Kozuka Gothic Pro EL" pitchFamily="34" charset="-128"/>
                <a:ea typeface="Kozuka Gothic Pro EL" pitchFamily="34" charset="-128"/>
              </a:rPr>
              <a:t>Email: education@japansociety.org.uk    </a:t>
            </a:r>
          </a:p>
          <a:p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808080"/>
                </a:solidFill>
                <a:latin typeface="Kozuka Gothic Pro M" pitchFamily="34" charset="-128"/>
                <a:ea typeface="Kozuka Gothic Pro M" pitchFamily="34" charset="-128"/>
              </a:rPr>
              <a:t>Follow us on:</a:t>
            </a:r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9</a:t>
            </a:fld>
            <a:endParaRPr lang="en-GB"/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1501" y="6356350"/>
            <a:ext cx="468816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©Katy Simpson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694</Words>
  <Application>Microsoft Macintosh PowerPoint</Application>
  <PresentationFormat>On-screen Show (4:3)</PresentationFormat>
  <Paragraphs>116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Kozuka Gothic Pro B</vt:lpstr>
      <vt:lpstr>Kozuka Gothic Pro EL</vt:lpstr>
      <vt:lpstr>Kozuka Gothic Pro M</vt:lpstr>
      <vt:lpstr>Kozuka Gothic Pro R</vt:lpstr>
      <vt:lpstr>ＭＳ Ｐゴシック</vt:lpstr>
      <vt:lpstr>Yu Mincho</vt:lpstr>
      <vt:lpstr>Arial</vt:lpstr>
      <vt:lpstr>Bradley Hand ITC</vt:lpstr>
      <vt:lpstr>Calibri</vt:lpstr>
      <vt:lpstr>Kristen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Armendariz-Hernandez</dc:creator>
  <cp:lastModifiedBy>Microsoft Office User</cp:lastModifiedBy>
  <cp:revision>120</cp:revision>
  <dcterms:created xsi:type="dcterms:W3CDTF">2017-05-31T10:45:44Z</dcterms:created>
  <dcterms:modified xsi:type="dcterms:W3CDTF">2021-03-26T16:49:06Z</dcterms:modified>
</cp:coreProperties>
</file>