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4"/>
  </p:sldMasterIdLst>
  <p:notesMasterIdLst>
    <p:notesMasterId r:id="rId29"/>
  </p:notesMasterIdLst>
  <p:sldIdLst>
    <p:sldId id="290" r:id="rId5"/>
    <p:sldId id="271" r:id="rId6"/>
    <p:sldId id="279" r:id="rId7"/>
    <p:sldId id="292" r:id="rId8"/>
    <p:sldId id="324" r:id="rId9"/>
    <p:sldId id="346" r:id="rId10"/>
    <p:sldId id="344" r:id="rId11"/>
    <p:sldId id="356" r:id="rId12"/>
    <p:sldId id="345" r:id="rId13"/>
    <p:sldId id="347" r:id="rId14"/>
    <p:sldId id="357" r:id="rId15"/>
    <p:sldId id="348" r:id="rId16"/>
    <p:sldId id="335" r:id="rId17"/>
    <p:sldId id="360" r:id="rId18"/>
    <p:sldId id="359" r:id="rId19"/>
    <p:sldId id="361" r:id="rId20"/>
    <p:sldId id="350" r:id="rId21"/>
    <p:sldId id="351" r:id="rId22"/>
    <p:sldId id="352" r:id="rId23"/>
    <p:sldId id="355" r:id="rId24"/>
    <p:sldId id="353" r:id="rId25"/>
    <p:sldId id="362" r:id="rId26"/>
    <p:sldId id="354" r:id="rId27"/>
    <p:sldId id="291" r:id="rId2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I+SviQB+1vSiQdbQpu7eqw==" hashData="XoEoV+HEC1EcE/nS2ssWOVWFNOICiAP37wC05Gs5/wEcXNDr3uMH16fm+bzG3Yirz732BvlTmcvZkzN/IbcsKw=="/>
  <p:extLst>
    <p:ext uri="{EFAFB233-063F-42B5-8137-9DF3F51BA10A}">
      <p15:sldGuideLst xmlns:p15="http://schemas.microsoft.com/office/powerpoint/2012/main">
        <p15:guide id="1" orient="horz" pos="2160">
          <p15:clr>
            <a:srgbClr val="A4A3A4"/>
          </p15:clr>
        </p15:guide>
        <p15:guide id="2" orient="horz" pos="1797">
          <p15:clr>
            <a:srgbClr val="A4A3A4"/>
          </p15:clr>
        </p15:guide>
        <p15:guide id="3" pos="2880">
          <p15:clr>
            <a:srgbClr val="A4A3A4"/>
          </p15:clr>
        </p15:guide>
        <p15:guide id="4" pos="249">
          <p15:clr>
            <a:srgbClr val="A4A3A4"/>
          </p15:clr>
        </p15:guide>
        <p15:guide id="5" pos="5511">
          <p15:clr>
            <a:srgbClr val="A4A3A4"/>
          </p15:clr>
        </p15:guide>
        <p15:guide id="6" pos="396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02530E-6D60-42B6-ED71-499F0A11A08B}" name="Guest User" initials="GU" userId="S::urn:spo:anon#4a01d79bf53bf4083e3741e45e90f55eb69e6a460f0e6f7fe020755ff1570ac6::" providerId="AD"/>
  <p188:author id="{8CD0F859-1D32-547D-E9DE-1A1E4023C787}" name="Lucy Hawksley" initials="LH" userId="S::LHawksley@aifs.co.uk::b9c9f347-e054-4530-ad0c-c7eaae842ff4"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Hannah  Eastham" initials="HE" lastIdx="8" clrIdx="0"/>
  <p:cmAuthor id="1" name="Lucy Hawksley" initials="LH" lastIdx="7" clrIdx="1">
    <p:extLst>
      <p:ext uri="{19B8F6BF-5375-455C-9EA6-DF929625EA0E}">
        <p15:presenceInfo xmlns:p15="http://schemas.microsoft.com/office/powerpoint/2012/main" userId="S::lucy@japansociety.org.uk::f6a89a8e-ac0e-4741-8d0b-c5d70daaed7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33"/>
    <a:srgbClr val="0099FF"/>
    <a:srgbClr val="006600"/>
    <a:srgbClr val="9B3333"/>
    <a:srgbClr val="2E3092"/>
    <a:srgbClr val="808080"/>
    <a:srgbClr val="993399"/>
    <a:srgbClr val="FF6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24D555-A2F3-FB68-8236-A9F149A6ABAE}" v="2" dt="2026-10-02T16:17:46.762"/>
    <p1510:client id="{ADD3128E-07BC-4AE2-A070-DB654982918E}" v="3" dt="2026-10-02T16:26:09.86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655" autoAdjust="0"/>
    <p:restoredTop sz="68992" autoAdjust="0"/>
  </p:normalViewPr>
  <p:slideViewPr>
    <p:cSldViewPr snapToGrid="0">
      <p:cViewPr varScale="1">
        <p:scale>
          <a:sx n="73" d="100"/>
          <a:sy n="73" d="100"/>
        </p:scale>
        <p:origin x="1956" y="66"/>
      </p:cViewPr>
      <p:guideLst>
        <p:guide orient="horz" pos="2160"/>
        <p:guide orient="horz" pos="1797"/>
        <p:guide pos="2880"/>
        <p:guide pos="249"/>
        <p:guide pos="5511"/>
        <p:guide pos="3969"/>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5/10/relationships/revisionInfo" Target="revisionInfo.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97B629-9E9D-4683-BE45-69BBBC2A9C33}" type="datetimeFigureOut">
              <a:rPr lang="en-GB" smtClean="0"/>
              <a:t>02/10/2026</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D1BBD79-A804-45E9-B8E3-9A16A3218D6A}" type="slidenum">
              <a:rPr lang="en-GB" smtClean="0"/>
              <a:t>‹#›</a:t>
            </a:fld>
            <a:endParaRPr lang="en-GB"/>
          </a:p>
        </p:txBody>
      </p:sp>
    </p:spTree>
    <p:extLst>
      <p:ext uri="{BB962C8B-B14F-4D97-AF65-F5344CB8AC3E}">
        <p14:creationId xmlns:p14="http://schemas.microsoft.com/office/powerpoint/2010/main" val="1988039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This photo is of </a:t>
            </a:r>
            <a:r>
              <a:rPr lang="en-GB" sz="1200" b="0" dirty="0" err="1">
                <a:solidFill>
                  <a:srgbClr val="FF0000"/>
                </a:solidFill>
                <a:latin typeface="+mn-lt"/>
                <a:ea typeface="Kozuka Gothic Pro B"/>
              </a:rPr>
              <a:t>Todai</a:t>
            </a:r>
            <a:r>
              <a:rPr lang="en-GB" sz="1200" b="0" dirty="0">
                <a:solidFill>
                  <a:srgbClr val="FF0000"/>
                </a:solidFill>
                <a:latin typeface="+mn-lt"/>
                <a:ea typeface="Kozuka Gothic Pro B"/>
              </a:rPr>
              <a:t>-ji, a Buddhist temple in Nara. It houses a giant Buddha statue which is approx. 15m tall and is a popular sightseeing spot.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Kristen ITC"/>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Kristen ITC"/>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Image: https://unsplash.com/photos/a-large-group-of-people-standing-in-front-of-a-building-XS83BJ5Faok </a:t>
            </a:r>
          </a:p>
        </p:txBody>
      </p:sp>
      <p:sp>
        <p:nvSpPr>
          <p:cNvPr id="4" name="Slide Number Placeholder 3"/>
          <p:cNvSpPr>
            <a:spLocks noGrp="1"/>
          </p:cNvSpPr>
          <p:nvPr>
            <p:ph type="sldNum" sz="quarter" idx="10"/>
          </p:nvPr>
        </p:nvSpPr>
        <p:spPr/>
        <p:txBody>
          <a:bodyPr/>
          <a:lstStyle/>
          <a:p>
            <a:fld id="{9D1BBD79-A804-45E9-B8E3-9A16A3218D6A}" type="slidenum">
              <a:rPr lang="en-GB" smtClean="0"/>
              <a:t>1</a:t>
            </a:fld>
            <a:endParaRPr lang="en-GB"/>
          </a:p>
        </p:txBody>
      </p:sp>
    </p:spTree>
    <p:extLst>
      <p:ext uri="{BB962C8B-B14F-4D97-AF65-F5344CB8AC3E}">
        <p14:creationId xmlns:p14="http://schemas.microsoft.com/office/powerpoint/2010/main" val="1049664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cs typeface="Calibri"/>
              </a:rPr>
              <a:t>Teacher’s Notes</a:t>
            </a:r>
          </a:p>
          <a:p>
            <a:pPr marL="0" indent="0">
              <a:buFont typeface="Arial" panose="020B0604020202020204" pitchFamily="34" charset="0"/>
              <a:buNone/>
            </a:pPr>
            <a:r>
              <a:rPr lang="en-US" b="0" dirty="0">
                <a:cs typeface="Calibri"/>
              </a:rPr>
              <a:t>Ask pupils to discuss the questions on the slide with their partner or in a group. The types of tourism question will also be covered later in this PowerPoint, when discussing the different types of tourism people can enjoy in Japan.</a:t>
            </a:r>
          </a:p>
          <a:p>
            <a:pPr marL="0" indent="0">
              <a:buFont typeface="Arial" panose="020B0604020202020204" pitchFamily="34" charset="0"/>
              <a:buNone/>
            </a:pPr>
            <a:r>
              <a:rPr lang="en-US" b="0" dirty="0">
                <a:cs typeface="Calibri"/>
              </a:rPr>
              <a:t>Tell or remind pupils that tourism refers to when people travel to and stay in places different to their usual environment, usually for purposes such as leisure or business. There are many different types of tourism, for example: adventure/extreme sports tourism, food tourism, religious tourism, etc.</a:t>
            </a:r>
          </a:p>
          <a:p>
            <a:pPr marL="0" indent="0">
              <a:buFont typeface="Arial" panose="020B0604020202020204" pitchFamily="34" charset="0"/>
              <a:buNone/>
            </a:pPr>
            <a:r>
              <a:rPr lang="en-US" b="0" dirty="0">
                <a:cs typeface="Calibri"/>
              </a:rPr>
              <a:t>If you have learned about tourism previously, you can refer back to your own examples/previous learning.</a:t>
            </a:r>
          </a:p>
        </p:txBody>
      </p:sp>
      <p:sp>
        <p:nvSpPr>
          <p:cNvPr id="4" name="Slide Number Placeholder 3"/>
          <p:cNvSpPr>
            <a:spLocks noGrp="1"/>
          </p:cNvSpPr>
          <p:nvPr>
            <p:ph type="sldNum" sz="quarter" idx="10"/>
          </p:nvPr>
        </p:nvSpPr>
        <p:spPr/>
        <p:txBody>
          <a:bodyPr/>
          <a:lstStyle/>
          <a:p>
            <a:fld id="{9D1BBD79-A804-45E9-B8E3-9A16A3218D6A}" type="slidenum">
              <a:rPr lang="en-GB" smtClean="0"/>
              <a:t>2</a:t>
            </a:fld>
            <a:endParaRPr lang="en-GB"/>
          </a:p>
        </p:txBody>
      </p:sp>
    </p:spTree>
    <p:extLst>
      <p:ext uri="{BB962C8B-B14F-4D97-AF65-F5344CB8AC3E}">
        <p14:creationId xmlns:p14="http://schemas.microsoft.com/office/powerpoint/2010/main" val="37592149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latin typeface="+mn-lt"/>
              </a:rPr>
              <a:t>Introduce the Learning Objectives.</a:t>
            </a:r>
          </a:p>
        </p:txBody>
      </p:sp>
      <p:sp>
        <p:nvSpPr>
          <p:cNvPr id="4" name="Slide Number Placeholder 3"/>
          <p:cNvSpPr>
            <a:spLocks noGrp="1"/>
          </p:cNvSpPr>
          <p:nvPr>
            <p:ph type="sldNum" sz="quarter" idx="10"/>
          </p:nvPr>
        </p:nvSpPr>
        <p:spPr/>
        <p:txBody>
          <a:bodyPr/>
          <a:lstStyle/>
          <a:p>
            <a:fld id="{9D1BBD79-A804-45E9-B8E3-9A16A3218D6A}" type="slidenum">
              <a:rPr lang="en-GB" smtClean="0"/>
              <a:t>3</a:t>
            </a:fld>
            <a:endParaRPr lang="en-GB"/>
          </a:p>
        </p:txBody>
      </p:sp>
    </p:spTree>
    <p:extLst>
      <p:ext uri="{BB962C8B-B14F-4D97-AF65-F5344CB8AC3E}">
        <p14:creationId xmlns:p14="http://schemas.microsoft.com/office/powerpoint/2010/main" val="10496642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Introduce the Key Words of the lesson. Do pupils know what these words mean? You can refer back to this slide at the end of the lesson to check pupil understanding.</a:t>
            </a:r>
            <a:r>
              <a:rPr lang="en-GB" sz="1200" b="1" dirty="0">
                <a:solidFill>
                  <a:srgbClr val="FF0000"/>
                </a:solidFill>
                <a:latin typeface="+mn-lt"/>
                <a:ea typeface="Kozuka Gothic Pro B"/>
              </a:rPr>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2679092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8C844-A548-9855-E637-30B42EBA7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E80C6-864F-7EA3-CF1C-DB2C55D2A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5E653-AA0C-6B2F-D5B1-4896B1C72B3C}"/>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You can visit the JNTO website to find out more information about visitor arrivals and tourism-related statistics: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https://statistics.jnto.go.jp/en/</a:t>
            </a:r>
            <a:br>
              <a:rPr lang="en-GB" sz="1200" b="0" dirty="0">
                <a:solidFill>
                  <a:srgbClr val="FF0000"/>
                </a:solidFill>
                <a:latin typeface="+mn-lt"/>
                <a:ea typeface="Kozuka Gothic Pro B"/>
              </a:rPr>
            </a:br>
            <a:r>
              <a:rPr lang="en-GB" sz="1200" b="0" dirty="0">
                <a:solidFill>
                  <a:srgbClr val="FF0000"/>
                </a:solidFill>
                <a:latin typeface="+mn-lt"/>
                <a:ea typeface="Kozuka Gothic Pro B"/>
              </a:rPr>
              <a:t>Ask pupils to discuss what they notice about the graph with their partner/in their group, keeping TEA (trend, evidence, and anomaly) in mind. The following slide will explore some of the key points that pupils may have noticed.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Trend: the number of tourists arriving in Japan has increased over the past 50 years.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The number of tourist arrivals started to increase more significantly from around 2012 onwards.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Tourist arrivals significantly dropped in 2009, 2011 and 2020-2022. In 2009, the number of tourist arrivals dropped most likely due to the global financial crisis in 2008/2009, which made it harder for people to be able to afford to travel. In 2011, the 9.1 magnitude Tohoku earthquake, tsunami and nuclear accident deterred many tourists from visiting Japan (natural disasters as an impact of tourism will be explored later in this presentation). In 2020-2022, the COVID-19 pandemic and its aftermath led to a significant decrease in tourist arrivals in Japan. Japan’s borders remained closed to tourists until 2022, which explains the sudden increase in tourist numbers from 2023 onwards.</a:t>
            </a:r>
          </a:p>
        </p:txBody>
      </p:sp>
      <p:sp>
        <p:nvSpPr>
          <p:cNvPr id="4" name="Slide Number Placeholder 3">
            <a:extLst>
              <a:ext uri="{FF2B5EF4-FFF2-40B4-BE49-F238E27FC236}">
                <a16:creationId xmlns:a16="http://schemas.microsoft.com/office/drawing/2014/main" id="{93EE9AE8-D694-E095-5A70-7D06CC2DEC8B}"/>
              </a:ext>
            </a:extLst>
          </p:cNvPr>
          <p:cNvSpPr>
            <a:spLocks noGrp="1"/>
          </p:cNvSpPr>
          <p:nvPr>
            <p:ph type="sldNum" sz="quarter" idx="10"/>
          </p:nvPr>
        </p:nvSpPr>
        <p:spPr/>
        <p:txBody>
          <a:bodyPr/>
          <a:lstStyle/>
          <a:p>
            <a:fld id="{9D1BBD79-A804-45E9-B8E3-9A16A3218D6A}" type="slidenum">
              <a:rPr lang="en-GB" smtClean="0"/>
              <a:t>5</a:t>
            </a:fld>
            <a:endParaRPr lang="en-GB"/>
          </a:p>
        </p:txBody>
      </p:sp>
    </p:spTree>
    <p:extLst>
      <p:ext uri="{BB962C8B-B14F-4D97-AF65-F5344CB8AC3E}">
        <p14:creationId xmlns:p14="http://schemas.microsoft.com/office/powerpoint/2010/main" val="35416522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78C844-A548-9855-E637-30B42EBA79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EE80C6-864F-7EA3-CF1C-DB2C55D2A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05E653-AA0C-6B2F-D5B1-4896B1C72B3C}"/>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Refer back to the graph on the previous slide to illustrate these points where necessary.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In 2009, the number of tourist arrivals dropped most likely due to the global financial crisis in 2008/2009, which made it harder for people to be able to afford to travel.</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In 2011, the 9.1 magnitude Tohoku earthquake, tsunami and nuclear accident deterred many tourists from visiting Japan (natural disasters as an impact of tourism will be explored later in this presentation).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In 2020-2022, the COVID-19 pandemic and its aftermath led to a significant decrease in tourist arrivals in Japan. Japan’s borders remained closed to tourists until 2022, which explains the sudden increase in tourist numbers from 2023 onwards.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dirty="0">
                <a:solidFill>
                  <a:srgbClr val="FF0000"/>
                </a:solidFill>
                <a:latin typeface="+mn-lt"/>
                <a:ea typeface="Kozuka Gothic Pro B"/>
              </a:rPr>
              <a:t>Ask pupils to consider the challenge question on the slide. Some possible answers to this could include successful promotional campaigns that have encouraged tourists to visit Japan following the opening of its borders after the COVID-19 pandemic, as well as travel to Japan becoming relatively affordable (perhaps only for tourists from wealthier countries) to be able to travel to Japan. Pupils might also mention that the popularity of Japanese pop culture (such as anime and manga) has encouraged many tourists to visit the country.</a:t>
            </a:r>
          </a:p>
        </p:txBody>
      </p:sp>
      <p:sp>
        <p:nvSpPr>
          <p:cNvPr id="4" name="Slide Number Placeholder 3">
            <a:extLst>
              <a:ext uri="{FF2B5EF4-FFF2-40B4-BE49-F238E27FC236}">
                <a16:creationId xmlns:a16="http://schemas.microsoft.com/office/drawing/2014/main" id="{93EE9AE8-D694-E095-5A70-7D06CC2DEC8B}"/>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500100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Ask pupils to look at the data in the table which illustrates which countries tourists in Japan have travelled from. As you will see from the table, a large number of tourists in Japan have travelled from countries in East Asia. The following slide will break down the data further.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This data can also be viewed as a pie chart on the JNTO website: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https://statistics.jnto.go.jp/en/graph/#graph--breakdown--by--country</a:t>
            </a:r>
            <a:br>
              <a:rPr lang="en-GB" sz="1200" b="0" dirty="0">
                <a:solidFill>
                  <a:srgbClr val="FF0000"/>
                </a:solidFill>
                <a:latin typeface="+mn-lt"/>
                <a:ea typeface="Kozuka Gothic Pro B"/>
              </a:rPr>
            </a:br>
            <a:endParaRPr lang="en-GB" sz="1200" b="0" dirty="0">
              <a:solidFill>
                <a:srgbClr val="FF0000"/>
              </a:solidFill>
              <a:latin typeface="+mn-lt"/>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You can visit the JNTO website to find out more information about visitor arrivals and tourism-related statistics: </a:t>
            </a:r>
            <a:br>
              <a:rPr lang="en-GB" sz="1200" b="0" dirty="0">
                <a:solidFill>
                  <a:srgbClr val="FF0000"/>
                </a:solidFill>
                <a:latin typeface="+mn-lt"/>
                <a:ea typeface="Kozuka Gothic Pro B"/>
              </a:rPr>
            </a:br>
            <a:r>
              <a:rPr lang="en-GB" sz="1200" b="0" dirty="0">
                <a:solidFill>
                  <a:srgbClr val="FF0000"/>
                </a:solidFill>
                <a:latin typeface="+mn-lt"/>
                <a:ea typeface="Kozuka Gothic Pro B"/>
              </a:rPr>
              <a:t>https://statistics.jnto.go.jp/en/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Kristen ITC"/>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7313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Some possible answers for this question could be: easy to travel to Japan due to short flights (there are also ferries to Japan from China and Korea), cheaper to travel from neighbouring countries, perhaps better knowledge/familiarity with language or culture, the exchange rate makes shopping and accommodation more affordable, etc.</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Pupils should also consider the fact the graphs count the total number of visitor arrivals. This could also include people travelling for business/work, visiting family and friends, or going to study in Japan.</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Does the data surprise pupils? Why or why not?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Kristen ITC"/>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56867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b="1" dirty="0">
                <a:cs typeface="Calibri"/>
              </a:rPr>
              <a:t>Teacher’s Notes</a:t>
            </a:r>
          </a:p>
          <a:p>
            <a:pPr marL="0" indent="0">
              <a:buFont typeface="Arial" panose="020B0604020202020204" pitchFamily="34" charset="0"/>
              <a:buNone/>
            </a:pPr>
            <a:r>
              <a:rPr lang="en-US" b="0" dirty="0">
                <a:cs typeface="Calibri"/>
              </a:rPr>
              <a:t>Pupils can draw on their own personal experiences and ideas here, too, if they have experience of travelling to Japan or would like to visit Japan in the future. </a:t>
            </a:r>
          </a:p>
          <a:p>
            <a:pPr marL="0" indent="0">
              <a:buFont typeface="Arial" panose="020B0604020202020204" pitchFamily="34" charset="0"/>
              <a:buNone/>
            </a:pPr>
            <a:r>
              <a:rPr lang="en-US" b="0" dirty="0">
                <a:cs typeface="Calibri"/>
              </a:rPr>
              <a:t>Some of the reasons pupils might suggest could include: interest in popular culture (anime, manga, gaming, </a:t>
            </a:r>
            <a:r>
              <a:rPr lang="en-US" b="0" dirty="0" err="1">
                <a:cs typeface="Calibri"/>
              </a:rPr>
              <a:t>etc</a:t>
            </a:r>
            <a:r>
              <a:rPr lang="en-US" b="0" dirty="0">
                <a:cs typeface="Calibri"/>
              </a:rPr>
              <a:t>), food, desire to visit specific cities, see specific landmarks, natural scenery, tourist attractions, visiting family/friends, etc.</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93595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ozuka Gothic Pro R" panose="020B0400000000000000" pitchFamily="34" charset="-128"/>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Click through the slide to reveal different types of tourism that are popular in Japan. Did any of these surprise pupils?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L-R Clockwise: Interest in popular culture (this is manga), nature/hot springs/relaxation, culinary/food (this is ramen) history/sightseeing (this is a castle)…</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658030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ozuka Gothic Pro R" panose="020B0400000000000000" pitchFamily="34" charset="-128"/>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Click through the slide to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reveal the different types of tourism that are popular in Japan. Did any of these surprise pupils?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L-R Clockwise: Spiritual or religious (this image shows part of a pilgrimage route), big cities and shopping, sports/adventure, cultural classes/workshops/experiences (e.g. tea ceremony)…</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157931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ozuka Gothic Pro R" panose="020B0400000000000000" pitchFamily="34" charset="-128"/>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Hand pupils the impact cards (available to download from the resource page) and ask them to sort the cards into positive and negative impacts, before sorting them by category (does this impact society, the economy, or the environment?) – some cards may fit into multiple categories. This could be done in many different ways, so instruct pupils in whatever way will be easiest. For example, pupils could highlight the cards using different colours to indicate whether they are positive and negative, and then write the categories they fit into on the card, or by sorting them into different groups.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Once pupils have completed the activity, feedback ideas as a class.</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599097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Ask pupils to discuss with a partner or as a class the answers to these fill-in-the-blank sentences.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Click on the slid</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e to reveal the answers in order.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Illustration from </a:t>
            </a:r>
            <a:r>
              <a:rPr lang="en-GB" sz="1200" b="0" dirty="0" err="1">
                <a:solidFill>
                  <a:srgbClr val="FF0000"/>
                </a:solidFill>
                <a:latin typeface="+mn-lt"/>
                <a:ea typeface="Kozuka Gothic Pro B"/>
              </a:rPr>
              <a:t>Irasutoya</a:t>
            </a:r>
            <a:r>
              <a:rPr lang="en-GB" sz="1200" b="0" dirty="0">
                <a:solidFill>
                  <a:srgbClr val="FF0000"/>
                </a:solidFill>
                <a:latin typeface="+mn-lt"/>
                <a:ea typeface="Kozuka Gothic Pro B"/>
              </a:rPr>
              <a:t>.</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211258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The second part of this lesson continues from the previous content. In this part students will consider sustainable tourism and </a:t>
            </a:r>
            <a:r>
              <a:rPr lang="en-GB" sz="1200" b="0" dirty="0" err="1">
                <a:solidFill>
                  <a:srgbClr val="FF0000"/>
                </a:solidFill>
                <a:latin typeface="+mn-lt"/>
                <a:ea typeface="Kozuka Gothic Pro B"/>
              </a:rPr>
              <a:t>overtourism</a:t>
            </a:r>
            <a:r>
              <a:rPr lang="en-GB" sz="1200" b="0" dirty="0">
                <a:solidFill>
                  <a:srgbClr val="FF0000"/>
                </a:solidFill>
                <a:latin typeface="+mn-lt"/>
                <a:ea typeface="Kozuka Gothic Pro B"/>
              </a:rPr>
              <a:t>.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1" dirty="0">
              <a:solidFill>
                <a:srgbClr val="FF0000"/>
              </a:solidFill>
              <a:latin typeface="Kristen ITC"/>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Image: https://unsplash.com/photos/a-large-group-of-people-standing-in-front-of-a-building-XS83BJ5Faok </a:t>
            </a:r>
          </a:p>
        </p:txBody>
      </p:sp>
      <p:sp>
        <p:nvSpPr>
          <p:cNvPr id="4" name="Slide Number Placeholder 3"/>
          <p:cNvSpPr>
            <a:spLocks noGrp="1"/>
          </p:cNvSpPr>
          <p:nvPr>
            <p:ph type="sldNum" sz="quarter" idx="10"/>
          </p:nvPr>
        </p:nvSpPr>
        <p:spPr/>
        <p:txBody>
          <a:bodyPr/>
          <a:lstStyle/>
          <a:p>
            <a:fld id="{9D1BBD79-A804-45E9-B8E3-9A16A3218D6A}" type="slidenum">
              <a:rPr lang="en-GB" smtClean="0"/>
              <a:t>14</a:t>
            </a:fld>
            <a:endParaRPr lang="en-GB"/>
          </a:p>
        </p:txBody>
      </p:sp>
    </p:spTree>
    <p:extLst>
      <p:ext uri="{BB962C8B-B14F-4D97-AF65-F5344CB8AC3E}">
        <p14:creationId xmlns:p14="http://schemas.microsoft.com/office/powerpoint/2010/main" val="125198921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risten ITC"/>
                <a:ea typeface="Kozuka Gothic Pro B"/>
              </a:rPr>
              <a:t>Teacher’s 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dirty="0"/>
              <a:t>Introduce the new LO for part 2 of this lesson. </a:t>
            </a:r>
          </a:p>
        </p:txBody>
      </p:sp>
      <p:sp>
        <p:nvSpPr>
          <p:cNvPr id="4" name="Slide Number Placeholder 3"/>
          <p:cNvSpPr>
            <a:spLocks noGrp="1"/>
          </p:cNvSpPr>
          <p:nvPr>
            <p:ph type="sldNum" sz="quarter" idx="10"/>
          </p:nvPr>
        </p:nvSpPr>
        <p:spPr/>
        <p:txBody>
          <a:bodyPr/>
          <a:lstStyle/>
          <a:p>
            <a:fld id="{9D1BBD79-A804-45E9-B8E3-9A16A3218D6A}" type="slidenum">
              <a:rPr lang="en-GB" smtClean="0"/>
              <a:t>15</a:t>
            </a:fld>
            <a:endParaRPr lang="en-GB"/>
          </a:p>
        </p:txBody>
      </p:sp>
    </p:spTree>
    <p:extLst>
      <p:ext uri="{BB962C8B-B14F-4D97-AF65-F5344CB8AC3E}">
        <p14:creationId xmlns:p14="http://schemas.microsoft.com/office/powerpoint/2010/main" val="4955186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ozuka Gothic Pro R" panose="020B0400000000000000" pitchFamily="34" charset="-128"/>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Ask pupils to discuss (either as a class or in pairs/groups) what they think the term “</a:t>
            </a:r>
            <a:r>
              <a:rPr lang="en-GB" sz="1200" b="0" dirty="0" err="1">
                <a:solidFill>
                  <a:srgbClr val="FF0000"/>
                </a:solidFill>
                <a:latin typeface="Kozuka Gothic Pro R" panose="020B0400000000000000" pitchFamily="34" charset="-128"/>
                <a:ea typeface="Kozuka Gothic Pro R" panose="020B0400000000000000" pitchFamily="34" charset="-128"/>
              </a:rPr>
              <a:t>overtourism</a:t>
            </a:r>
            <a:r>
              <a:rPr lang="en-GB" sz="1200" b="0" dirty="0">
                <a:solidFill>
                  <a:srgbClr val="FF0000"/>
                </a:solidFill>
                <a:latin typeface="Kozuka Gothic Pro R" panose="020B0400000000000000" pitchFamily="34" charset="-128"/>
                <a:ea typeface="Kozuka Gothic Pro R" panose="020B0400000000000000" pitchFamily="34" charset="-128"/>
              </a:rPr>
              <a:t>” means. If pupils need a prompt, you can remind them that one of the impact cards from the last lesson said “Tourism can lead to overcrowding in towns and cities that cannot handle large numbers of people”. </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1225928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This slide explores a specific example of overtourism in Japan, which was reported on in February 2026.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err="1">
                <a:solidFill>
                  <a:prstClr val="black"/>
                </a:solidFill>
                <a:latin typeface="+mn-lt"/>
                <a:ea typeface="Kozuka Gothic Pro B"/>
              </a:rPr>
              <a:t>Fujiyoshida</a:t>
            </a:r>
            <a:r>
              <a:rPr lang="en-GB" sz="1200" dirty="0">
                <a:solidFill>
                  <a:prstClr val="black"/>
                </a:solidFill>
                <a:latin typeface="+mn-lt"/>
                <a:ea typeface="Kozuka Gothic Pro B"/>
              </a:rPr>
              <a:t> attracts visitors during cherry blossom season (March - April) due to its picturesque scenery.</a:t>
            </a: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There were multiple reports, the link to the BBC article is below for more information: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1" dirty="0">
                <a:solidFill>
                  <a:srgbClr val="181818"/>
                </a:solidFill>
                <a:effectLst/>
                <a:latin typeface="ReithSerif"/>
              </a:rPr>
              <a:t>Japanese city cancels cherry blossom festival over badly behaved tourists: </a:t>
            </a:r>
            <a:r>
              <a:rPr lang="en-GB" sz="1200" b="0" dirty="0">
                <a:solidFill>
                  <a:srgbClr val="FF0000"/>
                </a:solidFill>
                <a:latin typeface="+mn-lt"/>
                <a:ea typeface="Kozuka Gothic Pro B"/>
              </a:rPr>
              <a:t>https://www.bbc.co.uk/news/articles/c1wzrlndzjro</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Image from Wikimedia Commons: https://commons.wikimedia.org/wiki/File:Chuurei-tou_Fujiyoshida_17025277650_c59733d6ba_o.jpg</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348735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ozuka Gothic Pro R" panose="020B0400000000000000" pitchFamily="34" charset="-128"/>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Thinking about the example of the </a:t>
            </a:r>
            <a:r>
              <a:rPr lang="en-GB" sz="1200" b="0" dirty="0" err="1">
                <a:solidFill>
                  <a:srgbClr val="FF0000"/>
                </a:solidFill>
                <a:latin typeface="Kozuka Gothic Pro R" panose="020B0400000000000000" pitchFamily="34" charset="-128"/>
                <a:ea typeface="Kozuka Gothic Pro R" panose="020B0400000000000000" pitchFamily="34" charset="-128"/>
              </a:rPr>
              <a:t>Fujiyoshida</a:t>
            </a:r>
            <a:r>
              <a:rPr lang="en-GB" sz="1200" b="0" dirty="0">
                <a:solidFill>
                  <a:srgbClr val="FF0000"/>
                </a:solidFill>
                <a:latin typeface="Kozuka Gothic Pro R" panose="020B0400000000000000" pitchFamily="34" charset="-128"/>
                <a:ea typeface="Kozuka Gothic Pro R" panose="020B0400000000000000" pitchFamily="34" charset="-128"/>
              </a:rPr>
              <a:t> cherry blossom festival, ask pupils to consider how the city was negatively impacted by overtourism. Possible answers could include damage to natural environment (littering), anti-social behaviour from tourists, overcrowding (traffic and congestion), cancelling the festival negatively impacting the economy (loss of jobs, loss of tourist spending, etc).</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Possible answers to question 2 could be to prevent extreme overcrowding and keep people safe, to prevent damage to natural environment, to discourage people from visiting and reduce tourist numbers, to protect local people and improve the quality of life, etc.</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Kristen ITC"/>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Kristen ITC"/>
              <a:ea typeface="Kozuka Gothic Pro B"/>
            </a:endParaRP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2007391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ozuka Gothic Pro R" panose="020B0400000000000000" pitchFamily="34" charset="-128"/>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The UN defines sustainable tourism as “tourism that takes full account of its current and future economic, social and environmental impacts, addressing the needs of visitors, the industry, the environment and host communities”.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ozuka Gothic Pro R" panose="020B0400000000000000" pitchFamily="34" charset="-128"/>
                <a:ea typeface="Kozuka Gothic Pro R" panose="020B0400000000000000" pitchFamily="34" charset="-128"/>
              </a:rPr>
              <a:t>Click on the slide to reveal some examples of ways in which tourists can ensure they are being a sustainable tourist. Can pupils think of any other ideas or ways in which tourists can travel sustainably?</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7340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Kristen ITC"/>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risten ITC"/>
                <a:ea typeface="Kozuka Gothic Pro B"/>
              </a:rPr>
              <a:t>The promotion of alternative travel destinations, or travelling “off the beaten path” is also an excellent way to encourage sustainable tourism. It can reduce the strain of overtourism in overcrowded areas, by creating a spread of tourists across the country, and visiting towns and cities that want to actively encourage tourism for a number of reasons.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Kristen ITC"/>
                <a:ea typeface="Kozuka Gothic Pro B"/>
              </a:rPr>
              <a:t>https://www.japan.travel/en/sustainable/ </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596812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Hand out the fact file worksheet to pupils and explain the task. They should select one of the prefectures listed, and research why it is a great place for tourists to visit. Alternatively, they could select their own prefecture/town/city if they wish to do so; however, it must be somewhere that is not dealing with the issue of </a:t>
            </a:r>
            <a:r>
              <a:rPr lang="en-GB" sz="1200" b="0" dirty="0" err="1">
                <a:solidFill>
                  <a:srgbClr val="FF0000"/>
                </a:solidFill>
                <a:latin typeface="+mn-lt"/>
                <a:ea typeface="Kozuka Gothic Pro B"/>
              </a:rPr>
              <a:t>overtourism</a:t>
            </a:r>
            <a:r>
              <a:rPr lang="en-GB" sz="1200" b="0" dirty="0">
                <a:solidFill>
                  <a:srgbClr val="FF0000"/>
                </a:solidFill>
                <a:latin typeface="+mn-lt"/>
                <a:ea typeface="Kozuka Gothic Pro B"/>
              </a:rPr>
              <a:t>.</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The JNTO website has excellent information about the above prefectures which pupils can use to fill in their worksheet. They might also like to use Google Maps to familiarise themselves with the prefecture. You can suggest other useful websites or resources that pupils can use as part of their research, too.</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https://www.japan.travel/en/destinations/tohoku/akita/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https://www.japan.travel/en/destinations/kansai/wakayama/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FF0000"/>
                </a:solidFill>
                <a:latin typeface="+mn-lt"/>
                <a:ea typeface="Kozuka Gothic Pro B"/>
              </a:rPr>
              <a:t>https://www.japan.travel/en/destinations/kyushu/kagoshima/</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314120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B"/>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You could give students a bit more information about each destination as below, randomly assign, or print out the JNTO pages (see slides on previous page) to help pupils decide.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dirty="0">
              <a:solidFill>
                <a:srgbClr val="FF0000"/>
              </a:solidFill>
              <a:latin typeface="+mn-lt"/>
              <a:ea typeface="Kozuka Gothic Pro B"/>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Akita is known for: snow and mountains, hot springs, Akita dog breed, and castle town with preserved samurai residences. It also has a manga museum.</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Wakayama is known for: it’s castle, pilgrimage routes and temples, scenic nature, hot springs. It also has a theme park.</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B"/>
              </a:rPr>
              <a:t>Kagoshima is known for: Sakurajima volcano, beautiful beaches (such as </a:t>
            </a:r>
            <a:r>
              <a:rPr lang="en-GB" sz="1200" b="0" dirty="0" err="1">
                <a:solidFill>
                  <a:srgbClr val="FF0000"/>
                </a:solidFill>
                <a:latin typeface="+mn-lt"/>
                <a:ea typeface="Kozuka Gothic Pro B"/>
              </a:rPr>
              <a:t>Amami</a:t>
            </a:r>
            <a:r>
              <a:rPr lang="en-GB" sz="1200" b="0" dirty="0">
                <a:solidFill>
                  <a:srgbClr val="FF0000"/>
                </a:solidFill>
                <a:latin typeface="+mn-lt"/>
                <a:ea typeface="Kozuka Gothic Pro B"/>
              </a:rPr>
              <a:t> islands) ancient forests (in Yakushima which inspired the Studio Ghibli film Princess Mononoke).</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8965884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B8C9A6-1E4D-50EC-A7BB-90CC7058E3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53676-83A7-14CD-B804-0F31191A0F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4E04F-6E08-F5D9-81DA-5CD2CBC5BF68}"/>
              </a:ext>
            </a:extLst>
          </p:cNvPr>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b="1" dirty="0">
                <a:solidFill>
                  <a:srgbClr val="FF0000"/>
                </a:solidFill>
                <a:latin typeface="+mn-lt"/>
                <a:ea typeface="Kozuka Gothic Pro R" panose="020B0400000000000000" pitchFamily="34" charset="-128"/>
              </a:rPr>
              <a:t>Teacher’s Notes</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FF0000"/>
                </a:solidFill>
                <a:latin typeface="+mn-lt"/>
                <a:ea typeface="Kozuka Gothic Pro R" panose="020B0400000000000000" pitchFamily="34" charset="-128"/>
              </a:rPr>
              <a:t>If students have time they can swap roles and complete the activity again.</a:t>
            </a:r>
          </a:p>
        </p:txBody>
      </p:sp>
      <p:sp>
        <p:nvSpPr>
          <p:cNvPr id="4" name="Slide Number Placeholder 3">
            <a:extLst>
              <a:ext uri="{FF2B5EF4-FFF2-40B4-BE49-F238E27FC236}">
                <a16:creationId xmlns:a16="http://schemas.microsoft.com/office/drawing/2014/main" id="{0AF8F8C5-0C5F-E0BB-8D48-E16FAF11034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D1BBD79-A804-45E9-B8E3-9A16A3218D6A}"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24741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105E169F-3839-4658-AC0A-0FF04194B9FC}" type="datetime1">
              <a:rPr lang="en-GB" smtClean="0"/>
              <a:t>02/10/2026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069002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BB77508-A0E3-4009-9DC3-A2610D6CFE27}" type="datetime1">
              <a:rPr lang="en-GB" smtClean="0"/>
              <a:t>02/10/2026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1816207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7486BC-2642-4467-899D-A8459E7941EB}" type="datetime1">
              <a:rPr lang="en-GB" smtClean="0"/>
              <a:t>02/10/2026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9311704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15B7673A-C541-41BA-BBF9-7AFF5A8030F0}" type="datetime1">
              <a:rPr lang="en-GB" smtClean="0"/>
              <a:t>02/10/2026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5864327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7A054E87-B409-47C6-A894-1EAEF21F30E1}" type="datetime1">
              <a:rPr lang="en-GB" smtClean="0"/>
              <a:t>02/10/2026</a:t>
            </a:fld>
            <a:endParaRPr lang="en-GB"/>
          </a:p>
        </p:txBody>
      </p:sp>
      <p:sp>
        <p:nvSpPr>
          <p:cNvPr id="8" name="Footer Placeholder 7"/>
          <p:cNvSpPr>
            <a:spLocks noGrp="1"/>
          </p:cNvSpPr>
          <p:nvPr>
            <p:ph type="ftr" sz="quarter" idx="11"/>
          </p:nvPr>
        </p:nvSpPr>
        <p:spPr/>
        <p:txBody>
          <a:bodyPr/>
          <a:lstStyle/>
          <a:p>
            <a:r>
              <a:rPr lang="en-GB"/>
              <a:t>©AUTHOR in collaboration with The Japan Society</a:t>
            </a:r>
          </a:p>
        </p:txBody>
      </p:sp>
      <p:sp>
        <p:nvSpPr>
          <p:cNvPr id="9" name="Slide Number Placeholder 8"/>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92217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88279040-582D-413C-958E-DB2174441A2C}" type="datetime1">
              <a:rPr lang="en-GB" smtClean="0"/>
              <a:t>02/10/2026</a:t>
            </a:fld>
            <a:endParaRPr lang="en-GB"/>
          </a:p>
        </p:txBody>
      </p:sp>
      <p:sp>
        <p:nvSpPr>
          <p:cNvPr id="4" name="Footer Placeholder 3"/>
          <p:cNvSpPr>
            <a:spLocks noGrp="1"/>
          </p:cNvSpPr>
          <p:nvPr>
            <p:ph type="ftr" sz="quarter" idx="11"/>
          </p:nvPr>
        </p:nvSpPr>
        <p:spPr/>
        <p:txBody>
          <a:bodyPr/>
          <a:lstStyle/>
          <a:p>
            <a:r>
              <a:rPr lang="en-GB"/>
              <a:t>©AUTHOR in collaboration with The Japan Society</a:t>
            </a:r>
          </a:p>
        </p:txBody>
      </p:sp>
      <p:sp>
        <p:nvSpPr>
          <p:cNvPr id="5" name="Slide Number Placeholder 4"/>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3498793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2F678EE-2BE8-4A0A-9338-C585C359B5CF}" type="datetime1">
              <a:rPr lang="en-GB" smtClean="0"/>
              <a:t>02/10/2026</a:t>
            </a:fld>
            <a:endParaRPr lang="en-GB"/>
          </a:p>
        </p:txBody>
      </p:sp>
      <p:sp>
        <p:nvSpPr>
          <p:cNvPr id="3" name="Footer Placeholder 2"/>
          <p:cNvSpPr>
            <a:spLocks noGrp="1"/>
          </p:cNvSpPr>
          <p:nvPr>
            <p:ph type="ftr" sz="quarter" idx="11"/>
          </p:nvPr>
        </p:nvSpPr>
        <p:spPr/>
        <p:txBody>
          <a:bodyPr/>
          <a:lstStyle/>
          <a:p>
            <a:r>
              <a:rPr lang="en-GB"/>
              <a:t>©AUTHOR in collaboration with The Japan Society</a:t>
            </a:r>
          </a:p>
        </p:txBody>
      </p:sp>
      <p:sp>
        <p:nvSpPr>
          <p:cNvPr id="4" name="Slide Number Placeholder 3"/>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40572843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37710B8-CBDD-4FF9-9931-A987E3FB19C3}" type="datetime1">
              <a:rPr lang="en-GB" smtClean="0"/>
              <a:t>02/10/2026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4627568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842B686-D078-46AA-BF53-5F9AB630EA9A}" type="datetime1">
              <a:rPr lang="en-GB" smtClean="0"/>
              <a:t>02/10/2026</a:t>
            </a:fld>
            <a:endParaRPr lang="en-GB"/>
          </a:p>
        </p:txBody>
      </p:sp>
      <p:sp>
        <p:nvSpPr>
          <p:cNvPr id="6" name="Footer Placeholder 5"/>
          <p:cNvSpPr>
            <a:spLocks noGrp="1"/>
          </p:cNvSpPr>
          <p:nvPr>
            <p:ph type="ftr" sz="quarter" idx="11"/>
          </p:nvPr>
        </p:nvSpPr>
        <p:spPr/>
        <p:txBody>
          <a:bodyPr/>
          <a:lstStyle/>
          <a:p>
            <a:r>
              <a:rPr lang="en-GB"/>
              <a:t>©AUTHOR in collaboration with The Japan Society</a:t>
            </a:r>
          </a:p>
        </p:txBody>
      </p:sp>
      <p:sp>
        <p:nvSpPr>
          <p:cNvPr id="7" name="Slide Number Placeholder 6"/>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797044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94DAC46D-EC9F-49BA-86B3-A75F54C979E5}" type="datetime1">
              <a:rPr lang="en-GB" smtClean="0"/>
              <a:t>02/10/2026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1897715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CBD4C6CD-3DCE-4FB1-B8BB-635B285A0B7F}" type="datetime1">
              <a:rPr lang="en-GB" smtClean="0"/>
              <a:t>02/10/2026</a:t>
            </a:fld>
            <a:endParaRPr lang="en-GB"/>
          </a:p>
        </p:txBody>
      </p:sp>
      <p:sp>
        <p:nvSpPr>
          <p:cNvPr id="5" name="Footer Placeholder 4"/>
          <p:cNvSpPr>
            <a:spLocks noGrp="1"/>
          </p:cNvSpPr>
          <p:nvPr>
            <p:ph type="ftr" sz="quarter" idx="11"/>
          </p:nvPr>
        </p:nvSpPr>
        <p:spPr/>
        <p:txBody>
          <a:bodyPr/>
          <a:lstStyle/>
          <a:p>
            <a:r>
              <a:rPr lang="en-GB"/>
              <a:t>©AUTHOR in collaboration with The Japan Society</a:t>
            </a:r>
          </a:p>
        </p:txBody>
      </p:sp>
      <p:sp>
        <p:nvSpPr>
          <p:cNvPr id="6" name="Slide Number Placeholder 5"/>
          <p:cNvSpPr>
            <a:spLocks noGrp="1"/>
          </p:cNvSpPr>
          <p:nvPr>
            <p:ph type="sldNum" sz="quarter" idx="12"/>
          </p:nvPr>
        </p:nvSpPr>
        <p:spPr/>
        <p:txBody>
          <a:bodyPr/>
          <a:lstStyle/>
          <a:p>
            <a:fld id="{7627D4DA-CA93-4100-9923-91CA0C97AC6D}" type="slidenum">
              <a:rPr lang="en-GB" smtClean="0"/>
              <a:t>‹#›</a:t>
            </a:fld>
            <a:endParaRPr lang="en-GB"/>
          </a:p>
        </p:txBody>
      </p:sp>
    </p:spTree>
    <p:extLst>
      <p:ext uri="{BB962C8B-B14F-4D97-AF65-F5344CB8AC3E}">
        <p14:creationId xmlns:p14="http://schemas.microsoft.com/office/powerpoint/2010/main" val="2625688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4664717-8A59-4AD7-A22D-A834D31A7910}" type="datetime1">
              <a:rPr lang="en-GB" smtClean="0"/>
              <a:t>02/10/2026</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©AUTHOR in collaboration with The Japan Society</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27D4DA-CA93-4100-9923-91CA0C97AC6D}" type="slidenum">
              <a:rPr lang="en-GB" smtClean="0"/>
              <a:t>‹#›</a:t>
            </a:fld>
            <a:endParaRPr lang="en-GB"/>
          </a:p>
        </p:txBody>
      </p:sp>
    </p:spTree>
    <p:extLst>
      <p:ext uri="{BB962C8B-B14F-4D97-AF65-F5344CB8AC3E}">
        <p14:creationId xmlns:p14="http://schemas.microsoft.com/office/powerpoint/2010/main" val="333516685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s://unsplash.com/photos/a-large-group-of-people-standing-in-front-of-a-building-XS83BJ5Faok?utm_source=unsplash&amp;utm_medium=referral&amp;utm_content=creditCopyText" TargetMode="External"/><Relationship Id="rId4" Type="http://schemas.openxmlformats.org/officeDocument/2006/relationships/hyperlink" Target="https://unsplash.com/@junypr?utm_source=unsplash&amp;utm_medium=referral&amp;utm_content=creditCopyText"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openmoji.org/" TargetMode="External"/><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hyperlink" Target="https://creativecommons.org/licenses/by-sa/4.0/"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hyperlink" Target="https://creativecommons.org/licenses/by-sa/4.0/" TargetMode="External"/><Relationship Id="rId4" Type="http://schemas.openxmlformats.org/officeDocument/2006/relationships/hyperlink" Target="https://openmoji.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hyperlink" Target="https://statistics.jnto.go.jp/en/graph/#graph--inbound--travelers--transition" TargetMode="Externa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hyperlink" Target="https://statistics.jnto.go.jp/en/graph/#graph--breakdown--by--country"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7"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jpe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2.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2.jpeg"/><Relationship Id="rId5" Type="http://schemas.openxmlformats.org/officeDocument/2006/relationships/hyperlink" Target="https://unsplash.com/photos/a-large-group-of-people-standing-in-front-of-a-building-XS83BJ5Faok?utm_source=unsplash&amp;utm_medium=referral&amp;utm_content=creditCopyText" TargetMode="External"/><Relationship Id="rId4" Type="http://schemas.openxmlformats.org/officeDocument/2006/relationships/hyperlink" Target="https://unsplash.com/@junypr?utm_source=unsplash&amp;utm_medium=referral&amp;utm_content=creditCopyText"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jpeg"/><Relationship Id="rId7" Type="http://schemas.openxmlformats.org/officeDocument/2006/relationships/image" Target="../media/image33.pn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arge building with people walking around with Tōdai-ji in the background&#10;&#10;Description automatically generated">
            <a:extLst>
              <a:ext uri="{FF2B5EF4-FFF2-40B4-BE49-F238E27FC236}">
                <a16:creationId xmlns:a16="http://schemas.microsoft.com/office/drawing/2014/main" id="{B9113928-4B75-208B-70CE-F95E6C912D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16" r="653"/>
          <a:stretch/>
        </p:blipFill>
        <p:spPr>
          <a:xfrm>
            <a:off x="0" y="-14946"/>
            <a:ext cx="9144000" cy="6409175"/>
          </a:xfrm>
          <a:prstGeom prst="rect">
            <a:avLst/>
          </a:prstGeom>
        </p:spPr>
      </p:pic>
      <p:sp>
        <p:nvSpPr>
          <p:cNvPr id="6" name="Slide Number Placeholder 5"/>
          <p:cNvSpPr>
            <a:spLocks noGrp="1"/>
          </p:cNvSpPr>
          <p:nvPr>
            <p:ph type="sldNum" sz="quarter" idx="12"/>
          </p:nvPr>
        </p:nvSpPr>
        <p:spPr/>
        <p:txBody>
          <a:bodyPr/>
          <a:lstStyle/>
          <a:p>
            <a:fld id="{7627D4DA-CA93-4100-9923-91CA0C97AC6D}" type="slidenum">
              <a:rPr lang="en-GB" smtClean="0"/>
              <a:t>1</a:t>
            </a:fld>
            <a:endParaRPr lang="en-GB"/>
          </a:p>
        </p:txBody>
      </p:sp>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sp>
        <p:nvSpPr>
          <p:cNvPr id="14" name="TextBox 13"/>
          <p:cNvSpPr txBox="1"/>
          <p:nvPr/>
        </p:nvSpPr>
        <p:spPr>
          <a:xfrm>
            <a:off x="308719" y="298987"/>
            <a:ext cx="3211527" cy="1569660"/>
          </a:xfrm>
          <a:prstGeom prst="rect">
            <a:avLst/>
          </a:prstGeom>
          <a:solidFill>
            <a:schemeClr val="bg1"/>
          </a:solidFill>
          <a:ln w="38100">
            <a:solidFill>
              <a:srgbClr val="FF0000"/>
            </a:solidFill>
          </a:ln>
        </p:spPr>
        <p:txBody>
          <a:bodyPr wrap="square" lIns="91440" tIns="45720" rIns="91440" bIns="45720" rtlCol="0" anchor="t">
            <a:spAutoFit/>
          </a:bodyPr>
          <a:lstStyle/>
          <a:p>
            <a:pPr algn="ctr"/>
            <a:r>
              <a:rPr lang="en-GB" sz="4800" b="1" dirty="0">
                <a:solidFill>
                  <a:srgbClr val="FF0000"/>
                </a:solidFill>
                <a:latin typeface="Kristen ITC"/>
                <a:ea typeface="Kozuka Gothic Pro B"/>
              </a:rPr>
              <a:t>Tourism in Japan</a:t>
            </a:r>
          </a:p>
        </p:txBody>
      </p:sp>
      <p:sp>
        <p:nvSpPr>
          <p:cNvPr id="10" name="Rectangle 9">
            <a:extLst>
              <a:ext uri="{FF2B5EF4-FFF2-40B4-BE49-F238E27FC236}">
                <a16:creationId xmlns:a16="http://schemas.microsoft.com/office/drawing/2014/main" id="{7F8BC905-8AD0-B4C0-F1E6-2B865F294D94}"/>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C00C30D-4156-43DB-BBD3-B18471C50FA1}"/>
              </a:ext>
            </a:extLst>
          </p:cNvPr>
          <p:cNvSpPr txBox="1"/>
          <p:nvPr/>
        </p:nvSpPr>
        <p:spPr>
          <a:xfrm>
            <a:off x="3470176" y="639422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rial" panose="020B0604020202020204" pitchFamily="34" charset="0"/>
              </a:rPr>
              <a:t>Photo by </a:t>
            </a:r>
            <a:r>
              <a:rPr kumimoji="0" lang="en-US" altLang="en-US" sz="1200" b="0" i="0" u="none" strike="noStrike" cap="none" normalizeH="0" baseline="0" dirty="0">
                <a:ln>
                  <a:noFill/>
                </a:ln>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Alex</a:t>
            </a:r>
            <a:r>
              <a:rPr kumimoji="0" lang="en-US" altLang="en-US" sz="1200" b="0" i="0" u="none" strike="noStrike" cap="none" normalizeH="0" baseline="0" dirty="0">
                <a:ln>
                  <a:noFill/>
                </a:ln>
                <a:solidFill>
                  <a:schemeClr val="bg1"/>
                </a:solidFill>
                <a:effectLst/>
                <a:latin typeface="Arial" panose="020B0604020202020204" pitchFamily="34" charset="0"/>
              </a:rPr>
              <a:t> on </a:t>
            </a:r>
            <a:r>
              <a:rPr kumimoji="0" lang="en-US" altLang="en-US" sz="1200" b="0" i="0" u="none" strike="noStrike" cap="none" normalizeH="0" baseline="0" dirty="0" err="1">
                <a:ln>
                  <a:noFill/>
                </a:ln>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Unsplash</a:t>
            </a:r>
            <a:endParaRPr kumimoji="0" lang="en-US" altLang="en-US" sz="1200" b="0" i="0" u="none" strike="noStrike" cap="none" normalizeH="0" baseline="0" dirty="0">
              <a:ln>
                <a:noFill/>
              </a:ln>
              <a:solidFill>
                <a:schemeClr val="bg1"/>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24C88D6D-6FCD-4301-9B1F-73CA649255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Tree>
    <p:extLst>
      <p:ext uri="{BB962C8B-B14F-4D97-AF65-F5344CB8AC3E}">
        <p14:creationId xmlns:p14="http://schemas.microsoft.com/office/powerpoint/2010/main" val="4582654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ooter Placeholder 7">
            <a:extLst>
              <a:ext uri="{FF2B5EF4-FFF2-40B4-BE49-F238E27FC236}">
                <a16:creationId xmlns:a16="http://schemas.microsoft.com/office/drawing/2014/main" id="{2B52E0A2-05AC-4EF7-82E7-2F7B4080236C}"/>
              </a:ext>
            </a:extLst>
          </p:cNvPr>
          <p:cNvSpPr>
            <a:spLocks noGrp="1"/>
          </p:cNvSpPr>
          <p:nvPr>
            <p:ph type="ftr" sz="quarter" idx="11"/>
          </p:nvPr>
        </p:nvSpPr>
        <p:spPr>
          <a:xfrm flipV="1">
            <a:off x="0" y="6212483"/>
            <a:ext cx="9143999" cy="54570"/>
          </a:xfrm>
        </p:spPr>
        <p:txBody>
          <a:bodyPr/>
          <a:lstStyle/>
          <a:p>
            <a:br>
              <a:rPr lang="en-GB">
                <a:solidFill>
                  <a:schemeClr val="bg1"/>
                </a:solidFill>
              </a:rPr>
            </a:br>
            <a:endParaRPr lang="en-GB">
              <a:solidFill>
                <a:schemeClr val="bg1"/>
              </a:solidFill>
            </a:endParaRPr>
          </a:p>
        </p:txBody>
      </p:sp>
      <p:sp>
        <p:nvSpPr>
          <p:cNvPr id="20" name="TextBox 19">
            <a:extLst>
              <a:ext uri="{FF2B5EF4-FFF2-40B4-BE49-F238E27FC236}">
                <a16:creationId xmlns:a16="http://schemas.microsoft.com/office/drawing/2014/main" id="{F1C8B45A-DB53-B695-C192-7C2EE6611C13}"/>
              </a:ext>
            </a:extLst>
          </p:cNvPr>
          <p:cNvSpPr txBox="1"/>
          <p:nvPr/>
        </p:nvSpPr>
        <p:spPr>
          <a:xfrm>
            <a:off x="180175" y="6382000"/>
            <a:ext cx="8592855" cy="55399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chemeClr val="bg1"/>
                </a:solidFill>
              </a:rPr>
              <a:t>E</a:t>
            </a:r>
            <a:r>
              <a:rPr lang="en-GB" sz="1200" b="0" i="0" dirty="0">
                <a:solidFill>
                  <a:schemeClr val="bg1"/>
                </a:solidFill>
                <a:effectLst/>
              </a:rPr>
              <a:t>mojis designed by </a:t>
            </a:r>
            <a:r>
              <a:rPr lang="en-GB" sz="1200" b="0" i="0" u="sng" dirty="0" err="1">
                <a:solidFill>
                  <a:schemeClr val="bg1"/>
                </a:solidFill>
                <a:effectLst/>
                <a:hlinkClick r:id="rId3">
                  <a:extLst>
                    <a:ext uri="{A12FA001-AC4F-418D-AE19-62706E023703}">
                      <ahyp:hlinkClr xmlns:ahyp="http://schemas.microsoft.com/office/drawing/2018/hyperlinkcolor" val="tx"/>
                    </a:ext>
                  </a:extLst>
                </a:hlinkClick>
              </a:rPr>
              <a:t>OpenMoji</a:t>
            </a:r>
            <a:r>
              <a:rPr lang="en-GB" sz="1200" u="sng" dirty="0">
                <a:solidFill>
                  <a:schemeClr val="bg1"/>
                </a:solidFill>
              </a:rPr>
              <a:t>, l</a:t>
            </a:r>
            <a:r>
              <a:rPr lang="en-GB" sz="1200" b="0" i="0" dirty="0">
                <a:solidFill>
                  <a:schemeClr val="bg1"/>
                </a:solidFill>
                <a:effectLst/>
              </a:rPr>
              <a:t>icense: </a:t>
            </a:r>
            <a:r>
              <a:rPr lang="en-GB" sz="1200" b="0" i="0" u="sng" dirty="0">
                <a:solidFill>
                  <a:schemeClr val="bg1"/>
                </a:solidFill>
                <a:effectLst/>
                <a:hlinkClick r:id="rId4">
                  <a:extLst>
                    <a:ext uri="{A12FA001-AC4F-418D-AE19-62706E023703}">
                      <ahyp:hlinkClr xmlns:ahyp="http://schemas.microsoft.com/office/drawing/2018/hyperlinkcolor" val="tx"/>
                    </a:ext>
                  </a:extLst>
                </a:hlinkClick>
              </a:rPr>
              <a:t>CC BY-SA 4.0</a:t>
            </a:r>
            <a:endParaRPr lang="en-GB" sz="1200" dirty="0">
              <a:solidFill>
                <a:schemeClr val="bg1"/>
              </a:solidFill>
            </a:endParaRPr>
          </a:p>
          <a:p>
            <a:pPr algn="ctr"/>
            <a:endParaRPr lang="en-GB" dirty="0"/>
          </a:p>
        </p:txBody>
      </p:sp>
      <p:pic>
        <p:nvPicPr>
          <p:cNvPr id="9" name="Picture 8">
            <a:extLst>
              <a:ext uri="{FF2B5EF4-FFF2-40B4-BE49-F238E27FC236}">
                <a16:creationId xmlns:a16="http://schemas.microsoft.com/office/drawing/2014/main" id="{0A02EA50-584D-432E-A77B-F639AF23EF7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7" name="TextBox 6">
            <a:extLst>
              <a:ext uri="{FF2B5EF4-FFF2-40B4-BE49-F238E27FC236}">
                <a16:creationId xmlns:a16="http://schemas.microsoft.com/office/drawing/2014/main" id="{CD336AA2-D709-4B23-9EA4-946144602BF5}"/>
              </a:ext>
            </a:extLst>
          </p:cNvPr>
          <p:cNvSpPr txBox="1"/>
          <p:nvPr/>
        </p:nvSpPr>
        <p:spPr>
          <a:xfrm>
            <a:off x="539551" y="494976"/>
            <a:ext cx="8132500" cy="923330"/>
          </a:xfrm>
          <a:prstGeom prst="rect">
            <a:avLst/>
          </a:prstGeom>
          <a:noFill/>
        </p:spPr>
        <p:txBody>
          <a:bodyPr wrap="square">
            <a:spAutoFit/>
          </a:bodyPr>
          <a:lstStyle/>
          <a:p>
            <a:r>
              <a:rPr lang="en-GB" sz="5400" b="1" dirty="0">
                <a:solidFill>
                  <a:srgbClr val="FF0000"/>
                </a:solidFill>
                <a:latin typeface="Kristen ITC"/>
                <a:ea typeface="Kozuka Gothic Pro B"/>
              </a:rPr>
              <a:t>Starter</a:t>
            </a:r>
          </a:p>
        </p:txBody>
      </p:sp>
      <p:sp>
        <p:nvSpPr>
          <p:cNvPr id="10" name="TextBox 9">
            <a:extLst>
              <a:ext uri="{FF2B5EF4-FFF2-40B4-BE49-F238E27FC236}">
                <a16:creationId xmlns:a16="http://schemas.microsoft.com/office/drawing/2014/main" id="{7B12D4EE-FB07-4795-B770-2BE98596A8BD}"/>
              </a:ext>
            </a:extLst>
          </p:cNvPr>
          <p:cNvSpPr txBox="1"/>
          <p:nvPr/>
        </p:nvSpPr>
        <p:spPr>
          <a:xfrm>
            <a:off x="539551" y="1577859"/>
            <a:ext cx="7788661" cy="1846659"/>
          </a:xfrm>
          <a:prstGeom prst="rect">
            <a:avLst/>
          </a:prstGeom>
          <a:noFill/>
        </p:spPr>
        <p:txBody>
          <a:bodyPr wrap="square">
            <a:spAutoFit/>
          </a:bodyPr>
          <a:lstStyle/>
          <a:p>
            <a:pPr>
              <a:defRPr/>
            </a:pPr>
            <a:r>
              <a:rPr lang="en-GB" sz="2400" b="1" dirty="0">
                <a:solidFill>
                  <a:prstClr val="black"/>
                </a:solidFill>
                <a:latin typeface="Kozuka Gothic Pro B" pitchFamily="34" charset="-128"/>
                <a:ea typeface="Kozuka Gothic Pro B" pitchFamily="34" charset="-128"/>
              </a:rPr>
              <a:t>Discuss with your partner:</a:t>
            </a:r>
          </a:p>
          <a:p>
            <a:pPr>
              <a:defRPr/>
            </a:pPr>
            <a:endParaRPr lang="en-GB" sz="2400" dirty="0">
              <a:solidFill>
                <a:prstClr val="black"/>
              </a:solidFill>
              <a:latin typeface="Kozuka Gothic Pro B" pitchFamily="34" charset="-128"/>
              <a:ea typeface="Kozuka Gothic Pro B" pitchFamily="34" charset="-128"/>
            </a:endParaRPr>
          </a:p>
          <a:p>
            <a:pPr marL="457200" indent="-457200">
              <a:buAutoNum type="arabicPeriod"/>
              <a:defRPr/>
            </a:pPr>
            <a:r>
              <a:rPr lang="en-GB" sz="2200" dirty="0">
                <a:solidFill>
                  <a:prstClr val="black"/>
                </a:solidFill>
                <a:latin typeface="Kozuka Gothic Pro B" pitchFamily="34" charset="-128"/>
                <a:ea typeface="Kozuka Gothic Pro B" pitchFamily="34" charset="-128"/>
              </a:rPr>
              <a:t>How would you define </a:t>
            </a:r>
            <a:r>
              <a:rPr lang="en-GB" sz="2200" b="1" dirty="0">
                <a:solidFill>
                  <a:prstClr val="black"/>
                </a:solidFill>
                <a:latin typeface="Kozuka Gothic Pro B" pitchFamily="34" charset="-128"/>
                <a:ea typeface="Kozuka Gothic Pro B" pitchFamily="34" charset="-128"/>
              </a:rPr>
              <a:t>“tourism”</a:t>
            </a:r>
            <a:r>
              <a:rPr lang="en-GB" sz="2200" dirty="0">
                <a:solidFill>
                  <a:prstClr val="black"/>
                </a:solidFill>
                <a:latin typeface="Kozuka Gothic Pro B" pitchFamily="34" charset="-128"/>
                <a:ea typeface="Kozuka Gothic Pro B" pitchFamily="34" charset="-128"/>
              </a:rPr>
              <a:t>?</a:t>
            </a:r>
          </a:p>
          <a:p>
            <a:pPr marL="457200" indent="-457200">
              <a:buAutoNum type="arabicPeriod"/>
              <a:defRPr/>
            </a:pPr>
            <a:endParaRPr lang="en-GB" sz="2200" dirty="0">
              <a:solidFill>
                <a:prstClr val="black"/>
              </a:solidFill>
              <a:latin typeface="Kozuka Gothic Pro B" pitchFamily="34" charset="-128"/>
              <a:ea typeface="Kozuka Gothic Pro B" pitchFamily="34" charset="-128"/>
            </a:endParaRPr>
          </a:p>
          <a:p>
            <a:pPr marL="457200" indent="-457200">
              <a:buAutoNum type="arabicPeriod"/>
              <a:defRPr/>
            </a:pPr>
            <a:r>
              <a:rPr lang="en-GB" sz="2200" dirty="0">
                <a:solidFill>
                  <a:prstClr val="black"/>
                </a:solidFill>
                <a:latin typeface="Kozuka Gothic Pro B" pitchFamily="34" charset="-128"/>
                <a:ea typeface="Kozuka Gothic Pro B" pitchFamily="34" charset="-128"/>
              </a:rPr>
              <a:t>What </a:t>
            </a:r>
            <a:r>
              <a:rPr lang="en-GB" sz="2200" b="1" dirty="0">
                <a:solidFill>
                  <a:prstClr val="black"/>
                </a:solidFill>
                <a:latin typeface="Kozuka Gothic Pro B" pitchFamily="34" charset="-128"/>
                <a:ea typeface="Kozuka Gothic Pro B" pitchFamily="34" charset="-128"/>
              </a:rPr>
              <a:t>types of tourism </a:t>
            </a:r>
            <a:r>
              <a:rPr lang="en-GB" sz="2200" dirty="0">
                <a:solidFill>
                  <a:prstClr val="black"/>
                </a:solidFill>
                <a:latin typeface="Kozuka Gothic Pro B" pitchFamily="34" charset="-128"/>
                <a:ea typeface="Kozuka Gothic Pro B" pitchFamily="34" charset="-128"/>
              </a:rPr>
              <a:t>are there?</a:t>
            </a:r>
          </a:p>
        </p:txBody>
      </p:sp>
      <p:pic>
        <p:nvPicPr>
          <p:cNvPr id="12" name="Picture 11" descr="A green and blue planet&#10;&#10;Description automatically generated">
            <a:extLst>
              <a:ext uri="{FF2B5EF4-FFF2-40B4-BE49-F238E27FC236}">
                <a16:creationId xmlns:a16="http://schemas.microsoft.com/office/drawing/2014/main" id="{DE8CCD92-E78D-C5AD-D919-C4BD06E8275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93016" y="3576722"/>
            <a:ext cx="2520000" cy="2520000"/>
          </a:xfrm>
          <a:prstGeom prst="rect">
            <a:avLst/>
          </a:prstGeom>
        </p:spPr>
      </p:pic>
      <p:pic>
        <p:nvPicPr>
          <p:cNvPr id="6" name="Picture 5" descr="A grey airplane with black background&#10;&#10;Description automatically generated">
            <a:extLst>
              <a:ext uri="{FF2B5EF4-FFF2-40B4-BE49-F238E27FC236}">
                <a16:creationId xmlns:a16="http://schemas.microsoft.com/office/drawing/2014/main" id="{0C788A16-B530-FEB0-CBEE-79B39CC3E3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246872" y="4534196"/>
            <a:ext cx="1080000" cy="1080000"/>
          </a:xfrm>
          <a:prstGeom prst="rect">
            <a:avLst/>
          </a:prstGeom>
        </p:spPr>
      </p:pic>
    </p:spTree>
    <p:extLst>
      <p:ext uri="{BB962C8B-B14F-4D97-AF65-F5344CB8AC3E}">
        <p14:creationId xmlns:p14="http://schemas.microsoft.com/office/powerpoint/2010/main" val="53277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p:cNvSpPr>
            <a:spLocks noGrp="1"/>
          </p:cNvSpPr>
          <p:nvPr>
            <p:ph type="sldNum" sz="quarter" idx="12"/>
          </p:nvPr>
        </p:nvSpPr>
        <p:spPr/>
        <p:txBody>
          <a:bodyPr/>
          <a:lstStyle/>
          <a:p>
            <a:fld id="{7627D4DA-CA93-4100-9923-91CA0C97AC6D}" type="slidenum">
              <a:rPr lang="en-GB" dirty="0" smtClean="0"/>
              <a:t>3</a:t>
            </a:fld>
            <a:endParaRPr lang="en-GB"/>
          </a:p>
        </p:txBody>
      </p:sp>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pic>
        <p:nvPicPr>
          <p:cNvPr id="8" name="Picture 7">
            <a:extLst>
              <a:ext uri="{FF2B5EF4-FFF2-40B4-BE49-F238E27FC236}">
                <a16:creationId xmlns:a16="http://schemas.microsoft.com/office/drawing/2014/main" id="{50191E37-6610-41B3-A33C-70702D8533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ADDFCB2F-DC5D-4C5E-885F-8D771BC9314B}"/>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r>
              <a:rPr lang="en-GB" sz="5400" b="1" dirty="0">
                <a:solidFill>
                  <a:srgbClr val="FF0000"/>
                </a:solidFill>
                <a:latin typeface="Kristen ITC"/>
                <a:ea typeface="Kozuka Gothic Pro B"/>
              </a:rPr>
              <a:t>Learning Objectives</a:t>
            </a:r>
          </a:p>
        </p:txBody>
      </p:sp>
      <p:sp>
        <p:nvSpPr>
          <p:cNvPr id="12" name="TextBox 11">
            <a:extLst>
              <a:ext uri="{FF2B5EF4-FFF2-40B4-BE49-F238E27FC236}">
                <a16:creationId xmlns:a16="http://schemas.microsoft.com/office/drawing/2014/main" id="{F410FDFB-CBB0-488A-BE83-25FA30285BCD}"/>
              </a:ext>
            </a:extLst>
          </p:cNvPr>
          <p:cNvSpPr txBox="1"/>
          <p:nvPr/>
        </p:nvSpPr>
        <p:spPr>
          <a:xfrm>
            <a:off x="1416424" y="6396334"/>
            <a:ext cx="653527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chemeClr val="bg1"/>
                </a:solidFill>
              </a:rPr>
              <a:t>E</a:t>
            </a:r>
            <a:r>
              <a:rPr lang="en-GB" sz="1200" b="0" i="0" dirty="0">
                <a:solidFill>
                  <a:schemeClr val="bg1"/>
                </a:solidFill>
                <a:effectLst/>
              </a:rPr>
              <a:t>moji designed by </a:t>
            </a:r>
            <a:r>
              <a:rPr lang="en-GB" sz="1200" b="0" i="0" u="sng" dirty="0" err="1">
                <a:solidFill>
                  <a:schemeClr val="bg1"/>
                </a:solidFill>
                <a:effectLst/>
                <a:hlinkClick r:id="rId4">
                  <a:extLst>
                    <a:ext uri="{A12FA001-AC4F-418D-AE19-62706E023703}">
                      <ahyp:hlinkClr xmlns:ahyp="http://schemas.microsoft.com/office/drawing/2018/hyperlinkcolor" val="tx"/>
                    </a:ext>
                  </a:extLst>
                </a:hlinkClick>
              </a:rPr>
              <a:t>OpenMoji</a:t>
            </a:r>
            <a:r>
              <a:rPr lang="en-GB" sz="1200" u="sng" dirty="0">
                <a:solidFill>
                  <a:schemeClr val="bg1"/>
                </a:solidFill>
              </a:rPr>
              <a:t>, l</a:t>
            </a:r>
            <a:r>
              <a:rPr lang="en-GB" sz="1200" b="0" i="0" dirty="0">
                <a:solidFill>
                  <a:schemeClr val="bg1"/>
                </a:solidFill>
                <a:effectLst/>
              </a:rPr>
              <a:t>icense: </a:t>
            </a:r>
            <a:r>
              <a:rPr lang="en-GB" sz="1200" b="0" i="0" u="sng" dirty="0">
                <a:solidFill>
                  <a:schemeClr val="bg1"/>
                </a:solidFill>
                <a:effectLst/>
                <a:hlinkClick r:id="rId5">
                  <a:extLst>
                    <a:ext uri="{A12FA001-AC4F-418D-AE19-62706E023703}">
                      <ahyp:hlinkClr xmlns:ahyp="http://schemas.microsoft.com/office/drawing/2018/hyperlinkcolor" val="tx"/>
                    </a:ext>
                  </a:extLst>
                </a:hlinkClick>
              </a:rPr>
              <a:t>CC BY-SA 4.0</a:t>
            </a:r>
            <a:endParaRPr lang="en-GB" sz="1200" dirty="0">
              <a:solidFill>
                <a:schemeClr val="bg1"/>
              </a:solidFill>
            </a:endParaRPr>
          </a:p>
        </p:txBody>
      </p:sp>
      <p:sp>
        <p:nvSpPr>
          <p:cNvPr id="10" name="TextBox 9">
            <a:extLst>
              <a:ext uri="{FF2B5EF4-FFF2-40B4-BE49-F238E27FC236}">
                <a16:creationId xmlns:a16="http://schemas.microsoft.com/office/drawing/2014/main" id="{4AABEE20-737F-4740-BA59-F055DFC77227}"/>
              </a:ext>
            </a:extLst>
          </p:cNvPr>
          <p:cNvSpPr txBox="1"/>
          <p:nvPr/>
        </p:nvSpPr>
        <p:spPr>
          <a:xfrm>
            <a:off x="539551" y="1691023"/>
            <a:ext cx="7848872" cy="1938992"/>
          </a:xfrm>
          <a:prstGeom prst="rect">
            <a:avLst/>
          </a:prstGeom>
          <a:noFill/>
        </p:spPr>
        <p:txBody>
          <a:bodyPr wrap="square">
            <a:spAutoFit/>
          </a:bodyPr>
          <a:lstStyle/>
          <a:p>
            <a:pPr marL="285750" indent="-285750">
              <a:buFont typeface="Arial" panose="020B0604020202020204" pitchFamily="34" charset="0"/>
              <a:buChar char="•"/>
              <a:defRPr/>
            </a:pPr>
            <a:r>
              <a:rPr lang="en-GB" sz="2400" dirty="0">
                <a:solidFill>
                  <a:prstClr val="black"/>
                </a:solidFill>
                <a:latin typeface="Kozuka Gothic Pro B" pitchFamily="34" charset="-128"/>
                <a:ea typeface="Kozuka Gothic Pro B" pitchFamily="34" charset="-128"/>
              </a:rPr>
              <a:t>To understand why Japan attracts tourists.</a:t>
            </a:r>
          </a:p>
          <a:p>
            <a:pPr marL="285750" indent="-285750">
              <a:buFont typeface="Arial" panose="020B0604020202020204" pitchFamily="34" charset="0"/>
              <a:buChar char="•"/>
              <a:defRPr/>
            </a:pPr>
            <a:endParaRPr lang="en-GB" sz="2400" dirty="0">
              <a:solidFill>
                <a:prstClr val="black"/>
              </a:solidFill>
              <a:latin typeface="Kozuka Gothic Pro B" pitchFamily="34" charset="-128"/>
              <a:ea typeface="Kozuka Gothic Pro B" pitchFamily="34" charset="-128"/>
            </a:endParaRPr>
          </a:p>
          <a:p>
            <a:pPr marL="285750" indent="-285750">
              <a:buFont typeface="Arial" panose="020B0604020202020204" pitchFamily="34" charset="0"/>
              <a:buChar char="•"/>
              <a:defRPr/>
            </a:pPr>
            <a:r>
              <a:rPr lang="en-GB" sz="2400" dirty="0">
                <a:solidFill>
                  <a:prstClr val="black"/>
                </a:solidFill>
                <a:latin typeface="Kozuka Gothic Pro B" pitchFamily="34" charset="-128"/>
                <a:ea typeface="Kozuka Gothic Pro B" pitchFamily="34" charset="-128"/>
              </a:rPr>
              <a:t>To understand some of the positive and negative impacts tourism is having on Japan.</a:t>
            </a:r>
          </a:p>
          <a:p>
            <a:pPr marL="285750" indent="-285750">
              <a:buFont typeface="Arial" panose="020B0604020202020204" pitchFamily="34" charset="0"/>
              <a:buChar char="•"/>
              <a:defRPr/>
            </a:pPr>
            <a:endParaRPr lang="en-GB" sz="2400" dirty="0">
              <a:solidFill>
                <a:prstClr val="black"/>
              </a:solidFill>
              <a:latin typeface="Kozuka Gothic Pro B" pitchFamily="34" charset="-128"/>
              <a:ea typeface="Kozuka Gothic Pro B" pitchFamily="34" charset="-128"/>
            </a:endParaRPr>
          </a:p>
        </p:txBody>
      </p:sp>
      <p:pic>
        <p:nvPicPr>
          <p:cNvPr id="4" name="Picture 3" descr="A brown suitcase with colorful stickers on it&#10;&#10;Description automatically generated">
            <a:extLst>
              <a:ext uri="{FF2B5EF4-FFF2-40B4-BE49-F238E27FC236}">
                <a16:creationId xmlns:a16="http://schemas.microsoft.com/office/drawing/2014/main" id="{84A6622A-9328-CE06-9B08-52146A53107E}"/>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672000" y="4139367"/>
            <a:ext cx="1800000" cy="1800000"/>
          </a:xfrm>
          <a:prstGeom prst="rect">
            <a:avLst/>
          </a:prstGeom>
        </p:spPr>
      </p:pic>
    </p:spTree>
    <p:extLst>
      <p:ext uri="{BB962C8B-B14F-4D97-AF65-F5344CB8AC3E}">
        <p14:creationId xmlns:p14="http://schemas.microsoft.com/office/powerpoint/2010/main" val="358750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dirty="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50191E37-6610-41B3-A33C-70702D8533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ADDFCB2F-DC5D-4C5E-885F-8D771BC9314B}"/>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Key </a:t>
            </a:r>
            <a:r>
              <a:rPr lang="en-GB" sz="5400" b="1" dirty="0">
                <a:solidFill>
                  <a:srgbClr val="FF0000"/>
                </a:solidFill>
                <a:latin typeface="Kristen ITC"/>
                <a:ea typeface="Kozuka Gothic Pro B"/>
              </a:rPr>
              <a:t>W</a:t>
            </a:r>
            <a:r>
              <a:rPr kumimoji="0" lang="en-GB" sz="5400" b="1" i="0" u="none" strike="noStrike" kern="1200" cap="none" spc="0" normalizeH="0" baseline="0" noProof="0" dirty="0" err="1">
                <a:ln>
                  <a:noFill/>
                </a:ln>
                <a:solidFill>
                  <a:srgbClr val="FF0000"/>
                </a:solidFill>
                <a:effectLst/>
                <a:uLnTx/>
                <a:uFillTx/>
                <a:latin typeface="Kristen ITC"/>
                <a:ea typeface="Kozuka Gothic Pro B"/>
                <a:cs typeface="+mn-cs"/>
              </a:rPr>
              <a:t>ords</a:t>
            </a:r>
            <a:endParaRPr kumimoji="0" lang="en-GB" sz="5400" b="1" i="0" u="none" strike="noStrike" kern="1200" cap="none" spc="0" normalizeH="0" baseline="0" noProof="0" dirty="0">
              <a:ln>
                <a:noFill/>
              </a:ln>
              <a:solidFill>
                <a:srgbClr val="FF0000"/>
              </a:solidFill>
              <a:effectLst/>
              <a:uLnTx/>
              <a:uFillTx/>
              <a:latin typeface="Kristen ITC"/>
              <a:ea typeface="Kozuka Gothic Pro B"/>
              <a:cs typeface="+mn-cs"/>
            </a:endParaRPr>
          </a:p>
        </p:txBody>
      </p:sp>
      <p:sp>
        <p:nvSpPr>
          <p:cNvPr id="11" name="Rectangle 10">
            <a:extLst>
              <a:ext uri="{FF2B5EF4-FFF2-40B4-BE49-F238E27FC236}">
                <a16:creationId xmlns:a16="http://schemas.microsoft.com/office/drawing/2014/main" id="{D8986EA8-974E-45D4-9CA6-F914D504C7D1}"/>
              </a:ext>
            </a:extLst>
          </p:cNvPr>
          <p:cNvSpPr/>
          <p:nvPr/>
        </p:nvSpPr>
        <p:spPr>
          <a:xfrm>
            <a:off x="755576" y="1497981"/>
            <a:ext cx="7632847" cy="5262979"/>
          </a:xfrm>
          <a:prstGeom prst="rect">
            <a:avLst/>
          </a:prstGeom>
        </p:spPr>
        <p:txBody>
          <a:bodyPr wrap="square" lIns="91440" tIns="45720" rIns="91440" bIns="45720" anchor="t">
            <a:spAutoFit/>
          </a:bodyPr>
          <a:lstStyle/>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Tourism</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Tourists</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Economy</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Society</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Environment</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Impact</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Overtourism</a:t>
            </a:r>
          </a:p>
          <a:p>
            <a:pPr marL="342900" indent="-342900">
              <a:lnSpc>
                <a:spcPct val="150000"/>
              </a:lnSpc>
              <a:buFont typeface="Arial" panose="020B0604020202020204" pitchFamily="34" charset="0"/>
              <a:buChar char="•"/>
              <a:defRPr/>
            </a:pPr>
            <a:r>
              <a:rPr lang="en-GB" sz="2200" dirty="0">
                <a:solidFill>
                  <a:prstClr val="black"/>
                </a:solidFill>
                <a:latin typeface="Kozuka Gothic Pro B" pitchFamily="34" charset="-128"/>
                <a:ea typeface="Kozuka Gothic Pro B" pitchFamily="34" charset="-128"/>
              </a:rPr>
              <a:t>Sustainable tourism</a:t>
            </a:r>
          </a:p>
          <a:p>
            <a:pPr marL="342900" indent="-342900">
              <a:buFont typeface="Arial" panose="020B0604020202020204" pitchFamily="34" charset="0"/>
              <a:buChar char="•"/>
              <a:defRPr/>
            </a:pPr>
            <a:endParaRPr lang="en-GB" sz="2400" b="1" dirty="0">
              <a:solidFill>
                <a:prstClr val="black"/>
              </a:solidFill>
              <a:latin typeface="Kozuka Gothic Pro B" pitchFamily="34" charset="-128"/>
              <a:ea typeface="Kozuka Gothic Pro B" pitchFamily="34" charset="-128"/>
            </a:endParaRPr>
          </a:p>
          <a:p>
            <a:pPr marL="342900" indent="-342900">
              <a:buFont typeface="Arial" panose="020B0604020202020204" pitchFamily="34" charset="0"/>
              <a:buChar char="•"/>
              <a:defRPr/>
            </a:pPr>
            <a:endParaRPr lang="en-GB" sz="2400" b="1" dirty="0">
              <a:solidFill>
                <a:prstClr val="black"/>
              </a:solidFill>
              <a:latin typeface="Kozuka Gothic Pro B" pitchFamily="34" charset="-128"/>
              <a:ea typeface="Kozuka Gothic Pro B" pitchFamily="34" charset="-128"/>
            </a:endParaRPr>
          </a:p>
          <a:p>
            <a:pPr marL="342900" indent="-342900">
              <a:buFont typeface="Arial" panose="020B0604020202020204" pitchFamily="34" charset="0"/>
              <a:buChar char="•"/>
              <a:defRPr/>
            </a:pPr>
            <a:endParaRPr lang="en-GB" sz="2400" b="1" dirty="0">
              <a:solidFill>
                <a:prstClr val="black"/>
              </a:solidFill>
              <a:latin typeface="Kozuka Gothic Pro B" pitchFamily="34" charset="-128"/>
              <a:ea typeface="Kozuka Gothic Pro B" pitchFamily="34" charset="-128"/>
            </a:endParaRPr>
          </a:p>
        </p:txBody>
      </p:sp>
      <p:sp>
        <p:nvSpPr>
          <p:cNvPr id="12" name="TextBox 11">
            <a:extLst>
              <a:ext uri="{FF2B5EF4-FFF2-40B4-BE49-F238E27FC236}">
                <a16:creationId xmlns:a16="http://schemas.microsoft.com/office/drawing/2014/main" id="{94BAADC1-1FB3-4200-92A0-489A3BCF0C88}"/>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rgbClr val="FFFFFF"/>
                </a:solidFill>
                <a:cs typeface="Calibri"/>
              </a:rPr>
              <a:t>© The Japan Society 2026</a:t>
            </a:r>
            <a:endParaRPr lang="en-GB" dirty="0"/>
          </a:p>
        </p:txBody>
      </p:sp>
      <p:pic>
        <p:nvPicPr>
          <p:cNvPr id="10" name="Picture 2" descr="子供たちと吹き出しのイラスト">
            <a:extLst>
              <a:ext uri="{FF2B5EF4-FFF2-40B4-BE49-F238E27FC236}">
                <a16:creationId xmlns:a16="http://schemas.microsoft.com/office/drawing/2014/main" id="{9B9353EA-C2DF-46D4-B0D3-72AF30B9C85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41318" y="244148"/>
            <a:ext cx="1463130" cy="1229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4167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BEA43-3BFE-8E59-BBE8-B1E8CD5BBF1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CAE6675-E65D-6718-DE6D-D1107CD5A9CB}"/>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a:extLst>
              <a:ext uri="{FF2B5EF4-FFF2-40B4-BE49-F238E27FC236}">
                <a16:creationId xmlns:a16="http://schemas.microsoft.com/office/drawing/2014/main" id="{2C40BCBF-A46F-8848-FA7D-3B27B1944761}"/>
              </a:ext>
            </a:extLst>
          </p:cNvPr>
          <p:cNvSpPr>
            <a:spLocks noGrp="1"/>
          </p:cNvSpPr>
          <p:nvPr>
            <p:ph type="sldNum" sz="quarter" idx="12"/>
          </p:nvPr>
        </p:nvSpPr>
        <p:spPr/>
        <p:txBody>
          <a:bodyPr/>
          <a:lstStyle/>
          <a:p>
            <a:fld id="{7627D4DA-CA93-4100-9923-91CA0C97AC6D}" type="slidenum">
              <a:rPr lang="en-GB" dirty="0" smtClean="0"/>
              <a:t>5</a:t>
            </a:fld>
            <a:endParaRPr lang="en-GB"/>
          </a:p>
        </p:txBody>
      </p:sp>
      <p:pic>
        <p:nvPicPr>
          <p:cNvPr id="8" name="Picture 7">
            <a:extLst>
              <a:ext uri="{FF2B5EF4-FFF2-40B4-BE49-F238E27FC236}">
                <a16:creationId xmlns:a16="http://schemas.microsoft.com/office/drawing/2014/main" id="{6384CBAC-3379-EAB4-58BF-91874A06F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8E701D5-8E3C-47E5-39BF-C160E3B32A65}"/>
              </a:ext>
            </a:extLst>
          </p:cNvPr>
          <p:cNvSpPr txBox="1"/>
          <p:nvPr/>
        </p:nvSpPr>
        <p:spPr>
          <a:xfrm>
            <a:off x="231112" y="225603"/>
            <a:ext cx="7848872" cy="1200329"/>
          </a:xfrm>
          <a:prstGeom prst="rect">
            <a:avLst/>
          </a:prstGeom>
          <a:solidFill>
            <a:schemeClr val="bg1"/>
          </a:solidFill>
          <a:ln w="38100">
            <a:noFill/>
          </a:ln>
        </p:spPr>
        <p:txBody>
          <a:bodyPr wrap="square" lIns="91440" tIns="45720" rIns="91440" bIns="45720" rtlCol="0" anchor="t">
            <a:spAutoFit/>
          </a:bodyPr>
          <a:lstStyle/>
          <a:p>
            <a:r>
              <a:rPr lang="en-GB" sz="5400" b="1" dirty="0">
                <a:solidFill>
                  <a:srgbClr val="FF0000"/>
                </a:solidFill>
                <a:latin typeface="Kristen ITC"/>
                <a:ea typeface="Kozuka Gothic Pro B"/>
              </a:rPr>
              <a:t>Tourist Arrivals</a:t>
            </a:r>
            <a:endParaRPr lang="ja-JP" altLang="en-US" sz="5400" b="1" dirty="0">
              <a:solidFill>
                <a:srgbClr val="FF0000"/>
              </a:solidFill>
              <a:latin typeface="Kristen ITC"/>
              <a:ea typeface="Kozuka Gothic Pro B"/>
            </a:endParaRPr>
          </a:p>
          <a:p>
            <a:endParaRPr lang="en-US" dirty="0"/>
          </a:p>
        </p:txBody>
      </p:sp>
      <p:sp>
        <p:nvSpPr>
          <p:cNvPr id="10" name="TextBox 9">
            <a:extLst>
              <a:ext uri="{FF2B5EF4-FFF2-40B4-BE49-F238E27FC236}">
                <a16:creationId xmlns:a16="http://schemas.microsoft.com/office/drawing/2014/main" id="{D9563D16-BBD4-4F6E-95F2-2910A047D59F}"/>
              </a:ext>
            </a:extLst>
          </p:cNvPr>
          <p:cNvSpPr txBox="1"/>
          <p:nvPr/>
        </p:nvSpPr>
        <p:spPr>
          <a:xfrm>
            <a:off x="539552" y="1269822"/>
            <a:ext cx="8373336" cy="400110"/>
          </a:xfrm>
          <a:prstGeom prst="rect">
            <a:avLst/>
          </a:prstGeom>
          <a:noFill/>
        </p:spPr>
        <p:txBody>
          <a:bodyPr wrap="square">
            <a:spAutoFit/>
          </a:bodyPr>
          <a:lstStyle/>
          <a:p>
            <a:pPr>
              <a:defRPr/>
            </a:pPr>
            <a:r>
              <a:rPr lang="en-GB" sz="2000" b="1" dirty="0">
                <a:solidFill>
                  <a:prstClr val="black"/>
                </a:solidFill>
                <a:latin typeface="Kozuka Gothic Pro B" pitchFamily="34" charset="-128"/>
                <a:ea typeface="Kozuka Gothic Pro B" pitchFamily="34" charset="-128"/>
              </a:rPr>
              <a:t>Look at the graph and discuss what you notice with your partner.</a:t>
            </a:r>
          </a:p>
        </p:txBody>
      </p:sp>
      <p:sp>
        <p:nvSpPr>
          <p:cNvPr id="11" name="TextBox 10">
            <a:extLst>
              <a:ext uri="{FF2B5EF4-FFF2-40B4-BE49-F238E27FC236}">
                <a16:creationId xmlns:a16="http://schemas.microsoft.com/office/drawing/2014/main" id="{2DE1B22B-8268-471D-B97D-404F01CF4576}"/>
              </a:ext>
            </a:extLst>
          </p:cNvPr>
          <p:cNvSpPr txBox="1"/>
          <p:nvPr/>
        </p:nvSpPr>
        <p:spPr>
          <a:xfrm>
            <a:off x="6422031" y="147957"/>
            <a:ext cx="2572919" cy="1015663"/>
          </a:xfrm>
          <a:prstGeom prst="rect">
            <a:avLst/>
          </a:prstGeom>
          <a:noFill/>
          <a:ln w="19050">
            <a:solidFill>
              <a:srgbClr val="FF0000"/>
            </a:solidFill>
            <a:prstDash val="lgDash"/>
          </a:ln>
        </p:spPr>
        <p:txBody>
          <a:bodyPr wrap="square">
            <a:spAutoFit/>
          </a:bodyPr>
          <a:lstStyle/>
          <a:p>
            <a:pPr>
              <a:defRPr/>
            </a:pPr>
            <a:r>
              <a:rPr lang="en-GB" sz="2000" dirty="0">
                <a:solidFill>
                  <a:prstClr val="black"/>
                </a:solidFill>
                <a:latin typeface="Kozuka Gothic Pro B" pitchFamily="34" charset="-128"/>
                <a:ea typeface="Kozuka Gothic Pro B" pitchFamily="34" charset="-128"/>
              </a:rPr>
              <a:t>Remember </a:t>
            </a:r>
            <a:r>
              <a:rPr lang="en-GB" sz="2000" b="1" dirty="0">
                <a:solidFill>
                  <a:prstClr val="black"/>
                </a:solidFill>
                <a:latin typeface="Kozuka Gothic Pro B" pitchFamily="34" charset="-128"/>
                <a:ea typeface="Kozuka Gothic Pro B" pitchFamily="34" charset="-128"/>
              </a:rPr>
              <a:t>TEA</a:t>
            </a:r>
            <a:r>
              <a:rPr lang="en-GB" sz="2000" dirty="0">
                <a:solidFill>
                  <a:prstClr val="black"/>
                </a:solidFill>
                <a:latin typeface="Kozuka Gothic Pro B" pitchFamily="34" charset="-128"/>
                <a:ea typeface="Kozuka Gothic Pro B" pitchFamily="34" charset="-128"/>
              </a:rPr>
              <a:t>: Trend, Evidence, Anomaly!</a:t>
            </a:r>
          </a:p>
        </p:txBody>
      </p:sp>
      <p:pic>
        <p:nvPicPr>
          <p:cNvPr id="3" name="Picture 2">
            <a:extLst>
              <a:ext uri="{FF2B5EF4-FFF2-40B4-BE49-F238E27FC236}">
                <a16:creationId xmlns:a16="http://schemas.microsoft.com/office/drawing/2014/main" id="{77EF34F6-6441-41EF-8283-C05F566FF17E}"/>
              </a:ext>
            </a:extLst>
          </p:cNvPr>
          <p:cNvPicPr>
            <a:picLocks noChangeAspect="1"/>
          </p:cNvPicPr>
          <p:nvPr/>
        </p:nvPicPr>
        <p:blipFill>
          <a:blip r:embed="rId4"/>
          <a:stretch>
            <a:fillRect/>
          </a:stretch>
        </p:blipFill>
        <p:spPr>
          <a:xfrm>
            <a:off x="829377" y="2076832"/>
            <a:ext cx="7485245" cy="3703555"/>
          </a:xfrm>
          <a:prstGeom prst="rect">
            <a:avLst/>
          </a:prstGeom>
        </p:spPr>
      </p:pic>
      <p:sp>
        <p:nvSpPr>
          <p:cNvPr id="13" name="TextBox 12">
            <a:extLst>
              <a:ext uri="{FF2B5EF4-FFF2-40B4-BE49-F238E27FC236}">
                <a16:creationId xmlns:a16="http://schemas.microsoft.com/office/drawing/2014/main" id="{769186D6-3258-4F3E-BB70-B0EEC99AFF76}"/>
              </a:ext>
            </a:extLst>
          </p:cNvPr>
          <p:cNvSpPr txBox="1"/>
          <p:nvPr/>
        </p:nvSpPr>
        <p:spPr>
          <a:xfrm rot="16200000">
            <a:off x="7939240" y="5794262"/>
            <a:ext cx="489155" cy="261610"/>
          </a:xfrm>
          <a:prstGeom prst="rect">
            <a:avLst/>
          </a:prstGeom>
          <a:noFill/>
        </p:spPr>
        <p:txBody>
          <a:bodyPr wrap="square">
            <a:spAutoFit/>
          </a:bodyPr>
          <a:lstStyle/>
          <a:p>
            <a:r>
              <a:rPr lang="en-GB" sz="1050" b="1" dirty="0">
                <a:solidFill>
                  <a:prstClr val="black"/>
                </a:solidFill>
                <a:latin typeface="Kozuka Gothic Pro B" pitchFamily="34" charset="-128"/>
                <a:ea typeface="Kozuka Gothic Pro B" pitchFamily="34" charset="-128"/>
              </a:rPr>
              <a:t>2025</a:t>
            </a:r>
            <a:endParaRPr lang="en-GB" sz="1050" dirty="0"/>
          </a:p>
        </p:txBody>
      </p:sp>
      <p:sp>
        <p:nvSpPr>
          <p:cNvPr id="14" name="TextBox 13">
            <a:extLst>
              <a:ext uri="{FF2B5EF4-FFF2-40B4-BE49-F238E27FC236}">
                <a16:creationId xmlns:a16="http://schemas.microsoft.com/office/drawing/2014/main" id="{52AA6BC9-62A8-4E18-9277-D4C6E60957D8}"/>
              </a:ext>
            </a:extLst>
          </p:cNvPr>
          <p:cNvSpPr txBox="1"/>
          <p:nvPr/>
        </p:nvSpPr>
        <p:spPr>
          <a:xfrm rot="16200000">
            <a:off x="711758" y="5766178"/>
            <a:ext cx="489155" cy="253916"/>
          </a:xfrm>
          <a:prstGeom prst="rect">
            <a:avLst/>
          </a:prstGeom>
          <a:noFill/>
        </p:spPr>
        <p:txBody>
          <a:bodyPr wrap="square">
            <a:spAutoFit/>
          </a:bodyPr>
          <a:lstStyle/>
          <a:p>
            <a:r>
              <a:rPr lang="en-GB" sz="1000" b="1" dirty="0">
                <a:solidFill>
                  <a:prstClr val="black"/>
                </a:solidFill>
                <a:latin typeface="Kozuka Gothic Pro B" pitchFamily="34" charset="-128"/>
                <a:ea typeface="Kozuka Gothic Pro B" pitchFamily="34" charset="-128"/>
              </a:rPr>
              <a:t>1975</a:t>
            </a:r>
            <a:endParaRPr lang="en-GB" sz="1000" dirty="0"/>
          </a:p>
        </p:txBody>
      </p:sp>
      <p:sp>
        <p:nvSpPr>
          <p:cNvPr id="15" name="TextBox 14">
            <a:extLst>
              <a:ext uri="{FF2B5EF4-FFF2-40B4-BE49-F238E27FC236}">
                <a16:creationId xmlns:a16="http://schemas.microsoft.com/office/drawing/2014/main" id="{A37B7AF2-C0CE-47E2-9C05-61CFC4984C4C}"/>
              </a:ext>
            </a:extLst>
          </p:cNvPr>
          <p:cNvSpPr txBox="1"/>
          <p:nvPr/>
        </p:nvSpPr>
        <p:spPr>
          <a:xfrm rot="16200000">
            <a:off x="1445662" y="5766177"/>
            <a:ext cx="489155" cy="253916"/>
          </a:xfrm>
          <a:prstGeom prst="rect">
            <a:avLst/>
          </a:prstGeom>
          <a:noFill/>
        </p:spPr>
        <p:txBody>
          <a:bodyPr wrap="square">
            <a:spAutoFit/>
          </a:bodyPr>
          <a:lstStyle/>
          <a:p>
            <a:r>
              <a:rPr lang="en-GB" sz="1000" b="1" dirty="0">
                <a:solidFill>
                  <a:prstClr val="black"/>
                </a:solidFill>
                <a:latin typeface="Kozuka Gothic Pro B" pitchFamily="34" charset="-128"/>
                <a:ea typeface="Kozuka Gothic Pro B" pitchFamily="34" charset="-128"/>
              </a:rPr>
              <a:t>1980</a:t>
            </a:r>
            <a:endParaRPr lang="en-GB" sz="1000" dirty="0"/>
          </a:p>
        </p:txBody>
      </p:sp>
      <p:sp>
        <p:nvSpPr>
          <p:cNvPr id="16" name="TextBox 15">
            <a:extLst>
              <a:ext uri="{FF2B5EF4-FFF2-40B4-BE49-F238E27FC236}">
                <a16:creationId xmlns:a16="http://schemas.microsoft.com/office/drawing/2014/main" id="{E3D81DA0-7DF3-4979-AC90-BCB8E0B84DB8}"/>
              </a:ext>
            </a:extLst>
          </p:cNvPr>
          <p:cNvSpPr txBox="1"/>
          <p:nvPr/>
        </p:nvSpPr>
        <p:spPr>
          <a:xfrm rot="16200000">
            <a:off x="2175718" y="5776640"/>
            <a:ext cx="489155" cy="246221"/>
          </a:xfrm>
          <a:prstGeom prst="rect">
            <a:avLst/>
          </a:prstGeom>
          <a:noFill/>
        </p:spPr>
        <p:txBody>
          <a:bodyPr wrap="square">
            <a:spAutoFit/>
          </a:bodyPr>
          <a:lstStyle/>
          <a:p>
            <a:r>
              <a:rPr lang="en-GB" sz="1000" b="1" dirty="0">
                <a:solidFill>
                  <a:prstClr val="black"/>
                </a:solidFill>
                <a:latin typeface="Kozuka Gothic Pro B" pitchFamily="34" charset="-128"/>
                <a:ea typeface="Kozuka Gothic Pro B" pitchFamily="34" charset="-128"/>
              </a:rPr>
              <a:t>1985</a:t>
            </a:r>
            <a:endParaRPr lang="en-GB" sz="1000" dirty="0"/>
          </a:p>
        </p:txBody>
      </p:sp>
      <p:sp>
        <p:nvSpPr>
          <p:cNvPr id="17" name="TextBox 16">
            <a:extLst>
              <a:ext uri="{FF2B5EF4-FFF2-40B4-BE49-F238E27FC236}">
                <a16:creationId xmlns:a16="http://schemas.microsoft.com/office/drawing/2014/main" id="{1BCCFE75-B582-415D-8ADD-0D47B4D80AF8}"/>
              </a:ext>
            </a:extLst>
          </p:cNvPr>
          <p:cNvSpPr txBox="1"/>
          <p:nvPr/>
        </p:nvSpPr>
        <p:spPr>
          <a:xfrm rot="16200000">
            <a:off x="2901925" y="5776639"/>
            <a:ext cx="489155" cy="246221"/>
          </a:xfrm>
          <a:prstGeom prst="rect">
            <a:avLst/>
          </a:prstGeom>
          <a:noFill/>
        </p:spPr>
        <p:txBody>
          <a:bodyPr wrap="square">
            <a:spAutoFit/>
          </a:bodyPr>
          <a:lstStyle/>
          <a:p>
            <a:r>
              <a:rPr lang="en-GB" sz="1000" b="1" dirty="0">
                <a:solidFill>
                  <a:prstClr val="black"/>
                </a:solidFill>
                <a:latin typeface="Kozuka Gothic Pro B" pitchFamily="34" charset="-128"/>
                <a:ea typeface="Kozuka Gothic Pro B" pitchFamily="34" charset="-128"/>
              </a:rPr>
              <a:t>1990</a:t>
            </a:r>
            <a:endParaRPr lang="en-GB" sz="1000" dirty="0"/>
          </a:p>
        </p:txBody>
      </p:sp>
      <p:sp>
        <p:nvSpPr>
          <p:cNvPr id="18" name="TextBox 17">
            <a:extLst>
              <a:ext uri="{FF2B5EF4-FFF2-40B4-BE49-F238E27FC236}">
                <a16:creationId xmlns:a16="http://schemas.microsoft.com/office/drawing/2014/main" id="{91ECB4FC-4B5A-4349-9F33-3593342996F0}"/>
              </a:ext>
            </a:extLst>
          </p:cNvPr>
          <p:cNvSpPr txBox="1"/>
          <p:nvPr/>
        </p:nvSpPr>
        <p:spPr>
          <a:xfrm rot="16200000">
            <a:off x="3610423" y="5776639"/>
            <a:ext cx="489155" cy="246221"/>
          </a:xfrm>
          <a:prstGeom prst="rect">
            <a:avLst/>
          </a:prstGeom>
          <a:noFill/>
        </p:spPr>
        <p:txBody>
          <a:bodyPr wrap="square">
            <a:spAutoFit/>
          </a:bodyPr>
          <a:lstStyle/>
          <a:p>
            <a:r>
              <a:rPr lang="en-GB" sz="1000" b="1" dirty="0">
                <a:solidFill>
                  <a:prstClr val="black"/>
                </a:solidFill>
                <a:latin typeface="Kozuka Gothic Pro B" pitchFamily="34" charset="-128"/>
                <a:ea typeface="Kozuka Gothic Pro B" pitchFamily="34" charset="-128"/>
              </a:rPr>
              <a:t>1995</a:t>
            </a:r>
            <a:endParaRPr lang="en-GB" sz="1000" dirty="0"/>
          </a:p>
        </p:txBody>
      </p:sp>
      <p:sp>
        <p:nvSpPr>
          <p:cNvPr id="19" name="TextBox 18">
            <a:extLst>
              <a:ext uri="{FF2B5EF4-FFF2-40B4-BE49-F238E27FC236}">
                <a16:creationId xmlns:a16="http://schemas.microsoft.com/office/drawing/2014/main" id="{FB7BBDF7-60CE-4567-82AB-C77B2B62D13E}"/>
              </a:ext>
            </a:extLst>
          </p:cNvPr>
          <p:cNvSpPr txBox="1"/>
          <p:nvPr/>
        </p:nvSpPr>
        <p:spPr>
          <a:xfrm rot="16200000">
            <a:off x="4318921" y="5770025"/>
            <a:ext cx="489155" cy="246221"/>
          </a:xfrm>
          <a:prstGeom prst="rect">
            <a:avLst/>
          </a:prstGeom>
          <a:noFill/>
        </p:spPr>
        <p:txBody>
          <a:bodyPr wrap="square">
            <a:spAutoFit/>
          </a:bodyPr>
          <a:lstStyle/>
          <a:p>
            <a:r>
              <a:rPr lang="en-GB" sz="1000" b="1" dirty="0">
                <a:solidFill>
                  <a:prstClr val="black"/>
                </a:solidFill>
                <a:ea typeface="Kozuka Gothic Pro B" pitchFamily="34" charset="-128"/>
              </a:rPr>
              <a:t>2000</a:t>
            </a:r>
            <a:endParaRPr lang="en-GB" sz="1000" dirty="0"/>
          </a:p>
        </p:txBody>
      </p:sp>
      <p:sp>
        <p:nvSpPr>
          <p:cNvPr id="20" name="TextBox 19">
            <a:extLst>
              <a:ext uri="{FF2B5EF4-FFF2-40B4-BE49-F238E27FC236}">
                <a16:creationId xmlns:a16="http://schemas.microsoft.com/office/drawing/2014/main" id="{D8363702-4C19-4189-B579-F54085DA1553}"/>
              </a:ext>
            </a:extLst>
          </p:cNvPr>
          <p:cNvSpPr txBox="1"/>
          <p:nvPr/>
        </p:nvSpPr>
        <p:spPr>
          <a:xfrm rot="16200000">
            <a:off x="5045867" y="5779042"/>
            <a:ext cx="489155" cy="246221"/>
          </a:xfrm>
          <a:prstGeom prst="rect">
            <a:avLst/>
          </a:prstGeom>
          <a:noFill/>
        </p:spPr>
        <p:txBody>
          <a:bodyPr wrap="square">
            <a:spAutoFit/>
          </a:bodyPr>
          <a:lstStyle/>
          <a:p>
            <a:r>
              <a:rPr lang="en-GB" sz="1000" b="1" dirty="0">
                <a:solidFill>
                  <a:prstClr val="black"/>
                </a:solidFill>
                <a:ea typeface="Kozuka Gothic Pro B" pitchFamily="34" charset="-128"/>
              </a:rPr>
              <a:t>2005</a:t>
            </a:r>
            <a:endParaRPr lang="en-GB" sz="1000" dirty="0"/>
          </a:p>
        </p:txBody>
      </p:sp>
      <p:sp>
        <p:nvSpPr>
          <p:cNvPr id="21" name="TextBox 20">
            <a:extLst>
              <a:ext uri="{FF2B5EF4-FFF2-40B4-BE49-F238E27FC236}">
                <a16:creationId xmlns:a16="http://schemas.microsoft.com/office/drawing/2014/main" id="{73E0077A-EA79-41CA-8A3B-FF3D91FAB109}"/>
              </a:ext>
            </a:extLst>
          </p:cNvPr>
          <p:cNvSpPr txBox="1"/>
          <p:nvPr/>
        </p:nvSpPr>
        <p:spPr>
          <a:xfrm rot="16200000">
            <a:off x="5751368" y="5776638"/>
            <a:ext cx="489155" cy="246221"/>
          </a:xfrm>
          <a:prstGeom prst="rect">
            <a:avLst/>
          </a:prstGeom>
          <a:noFill/>
        </p:spPr>
        <p:txBody>
          <a:bodyPr wrap="square">
            <a:spAutoFit/>
          </a:bodyPr>
          <a:lstStyle/>
          <a:p>
            <a:r>
              <a:rPr lang="en-GB" sz="1000" b="1" dirty="0">
                <a:solidFill>
                  <a:prstClr val="black"/>
                </a:solidFill>
                <a:ea typeface="Kozuka Gothic Pro B" pitchFamily="34" charset="-128"/>
              </a:rPr>
              <a:t>2010</a:t>
            </a:r>
            <a:endParaRPr lang="en-GB" sz="1000" dirty="0"/>
          </a:p>
        </p:txBody>
      </p:sp>
      <p:sp>
        <p:nvSpPr>
          <p:cNvPr id="22" name="TextBox 21">
            <a:extLst>
              <a:ext uri="{FF2B5EF4-FFF2-40B4-BE49-F238E27FC236}">
                <a16:creationId xmlns:a16="http://schemas.microsoft.com/office/drawing/2014/main" id="{97E3E39A-F4BC-42B4-AB93-655A93DEA8E7}"/>
              </a:ext>
            </a:extLst>
          </p:cNvPr>
          <p:cNvSpPr txBox="1"/>
          <p:nvPr/>
        </p:nvSpPr>
        <p:spPr>
          <a:xfrm rot="16200000">
            <a:off x="6468293" y="5776637"/>
            <a:ext cx="489155" cy="246221"/>
          </a:xfrm>
          <a:prstGeom prst="rect">
            <a:avLst/>
          </a:prstGeom>
          <a:noFill/>
        </p:spPr>
        <p:txBody>
          <a:bodyPr wrap="square">
            <a:spAutoFit/>
          </a:bodyPr>
          <a:lstStyle/>
          <a:p>
            <a:r>
              <a:rPr lang="en-GB" sz="1000" b="1" dirty="0">
                <a:solidFill>
                  <a:prstClr val="black"/>
                </a:solidFill>
                <a:ea typeface="Kozuka Gothic Pro B" pitchFamily="34" charset="-128"/>
              </a:rPr>
              <a:t>2015</a:t>
            </a:r>
            <a:endParaRPr lang="en-GB" sz="1000" dirty="0"/>
          </a:p>
        </p:txBody>
      </p:sp>
      <p:sp>
        <p:nvSpPr>
          <p:cNvPr id="23" name="TextBox 22">
            <a:extLst>
              <a:ext uri="{FF2B5EF4-FFF2-40B4-BE49-F238E27FC236}">
                <a16:creationId xmlns:a16="http://schemas.microsoft.com/office/drawing/2014/main" id="{CB55251D-F6B6-4708-867C-AA3DF0B074B5}"/>
              </a:ext>
            </a:extLst>
          </p:cNvPr>
          <p:cNvSpPr txBox="1"/>
          <p:nvPr/>
        </p:nvSpPr>
        <p:spPr>
          <a:xfrm rot="16200000">
            <a:off x="7205241" y="5776636"/>
            <a:ext cx="489155" cy="246221"/>
          </a:xfrm>
          <a:prstGeom prst="rect">
            <a:avLst/>
          </a:prstGeom>
          <a:noFill/>
        </p:spPr>
        <p:txBody>
          <a:bodyPr wrap="square">
            <a:spAutoFit/>
          </a:bodyPr>
          <a:lstStyle/>
          <a:p>
            <a:r>
              <a:rPr lang="en-GB" sz="1000" b="1" dirty="0">
                <a:solidFill>
                  <a:prstClr val="black"/>
                </a:solidFill>
                <a:ea typeface="Kozuka Gothic Pro B" pitchFamily="34" charset="-128"/>
              </a:rPr>
              <a:t>2020</a:t>
            </a:r>
            <a:endParaRPr lang="en-GB" sz="1000" dirty="0"/>
          </a:p>
        </p:txBody>
      </p:sp>
      <p:sp>
        <p:nvSpPr>
          <p:cNvPr id="24" name="TextBox 23">
            <a:extLst>
              <a:ext uri="{FF2B5EF4-FFF2-40B4-BE49-F238E27FC236}">
                <a16:creationId xmlns:a16="http://schemas.microsoft.com/office/drawing/2014/main" id="{A01AF806-5E0C-43E9-81BD-3323B1DCF6DF}"/>
              </a:ext>
            </a:extLst>
          </p:cNvPr>
          <p:cNvSpPr txBox="1"/>
          <p:nvPr/>
        </p:nvSpPr>
        <p:spPr>
          <a:xfrm>
            <a:off x="340221" y="5217276"/>
            <a:ext cx="489155" cy="253916"/>
          </a:xfrm>
          <a:prstGeom prst="rect">
            <a:avLst/>
          </a:prstGeom>
          <a:noFill/>
        </p:spPr>
        <p:txBody>
          <a:bodyPr wrap="square">
            <a:spAutoFit/>
          </a:bodyPr>
          <a:lstStyle/>
          <a:p>
            <a:pPr algn="r"/>
            <a:r>
              <a:rPr lang="en-GB" sz="1000" b="1" dirty="0">
                <a:solidFill>
                  <a:prstClr val="black"/>
                </a:solidFill>
                <a:ea typeface="Kozuka Gothic Pro B" pitchFamily="34" charset="-128"/>
              </a:rPr>
              <a:t>5M</a:t>
            </a:r>
            <a:endParaRPr lang="en-GB" sz="1000" dirty="0"/>
          </a:p>
        </p:txBody>
      </p:sp>
      <p:sp>
        <p:nvSpPr>
          <p:cNvPr id="25" name="TextBox 24">
            <a:extLst>
              <a:ext uri="{FF2B5EF4-FFF2-40B4-BE49-F238E27FC236}">
                <a16:creationId xmlns:a16="http://schemas.microsoft.com/office/drawing/2014/main" id="{86496F46-56E0-46E3-8C94-675569C312E4}"/>
              </a:ext>
            </a:extLst>
          </p:cNvPr>
          <p:cNvSpPr txBox="1"/>
          <p:nvPr/>
        </p:nvSpPr>
        <p:spPr>
          <a:xfrm>
            <a:off x="340221" y="2008233"/>
            <a:ext cx="489155" cy="253916"/>
          </a:xfrm>
          <a:prstGeom prst="rect">
            <a:avLst/>
          </a:prstGeom>
          <a:noFill/>
        </p:spPr>
        <p:txBody>
          <a:bodyPr wrap="square">
            <a:spAutoFit/>
          </a:bodyPr>
          <a:lstStyle/>
          <a:p>
            <a:pPr algn="r"/>
            <a:r>
              <a:rPr lang="en-GB" sz="1000" b="1" dirty="0">
                <a:solidFill>
                  <a:prstClr val="black"/>
                </a:solidFill>
                <a:ea typeface="Kozuka Gothic Pro B" pitchFamily="34" charset="-128"/>
              </a:rPr>
              <a:t>45M</a:t>
            </a:r>
            <a:endParaRPr lang="en-GB" sz="1000" dirty="0"/>
          </a:p>
        </p:txBody>
      </p:sp>
      <p:sp>
        <p:nvSpPr>
          <p:cNvPr id="26" name="TextBox 25">
            <a:extLst>
              <a:ext uri="{FF2B5EF4-FFF2-40B4-BE49-F238E27FC236}">
                <a16:creationId xmlns:a16="http://schemas.microsoft.com/office/drawing/2014/main" id="{ABD52965-F844-447A-B000-AE88810A38BF}"/>
              </a:ext>
            </a:extLst>
          </p:cNvPr>
          <p:cNvSpPr txBox="1"/>
          <p:nvPr/>
        </p:nvSpPr>
        <p:spPr>
          <a:xfrm>
            <a:off x="340220" y="4834896"/>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10M</a:t>
            </a:r>
            <a:endParaRPr lang="en-GB" sz="1000" dirty="0"/>
          </a:p>
        </p:txBody>
      </p:sp>
      <p:sp>
        <p:nvSpPr>
          <p:cNvPr id="27" name="TextBox 26">
            <a:extLst>
              <a:ext uri="{FF2B5EF4-FFF2-40B4-BE49-F238E27FC236}">
                <a16:creationId xmlns:a16="http://schemas.microsoft.com/office/drawing/2014/main" id="{48526779-3489-4D01-96A4-F8A616127EED}"/>
              </a:ext>
            </a:extLst>
          </p:cNvPr>
          <p:cNvSpPr txBox="1"/>
          <p:nvPr/>
        </p:nvSpPr>
        <p:spPr>
          <a:xfrm>
            <a:off x="340219" y="4446430"/>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15M</a:t>
            </a:r>
            <a:endParaRPr lang="en-GB" sz="1000" dirty="0"/>
          </a:p>
        </p:txBody>
      </p:sp>
      <p:sp>
        <p:nvSpPr>
          <p:cNvPr id="28" name="TextBox 27">
            <a:extLst>
              <a:ext uri="{FF2B5EF4-FFF2-40B4-BE49-F238E27FC236}">
                <a16:creationId xmlns:a16="http://schemas.microsoft.com/office/drawing/2014/main" id="{D45CFCCC-A819-438F-BF57-9660795E463C}"/>
              </a:ext>
            </a:extLst>
          </p:cNvPr>
          <p:cNvSpPr txBox="1"/>
          <p:nvPr/>
        </p:nvSpPr>
        <p:spPr>
          <a:xfrm>
            <a:off x="340219" y="4064050"/>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20M</a:t>
            </a:r>
            <a:endParaRPr lang="en-GB" sz="1000" dirty="0"/>
          </a:p>
        </p:txBody>
      </p:sp>
      <p:sp>
        <p:nvSpPr>
          <p:cNvPr id="29" name="TextBox 28">
            <a:extLst>
              <a:ext uri="{FF2B5EF4-FFF2-40B4-BE49-F238E27FC236}">
                <a16:creationId xmlns:a16="http://schemas.microsoft.com/office/drawing/2014/main" id="{F6452B24-5524-4E6A-BC73-DEA82F313BD7}"/>
              </a:ext>
            </a:extLst>
          </p:cNvPr>
          <p:cNvSpPr txBox="1"/>
          <p:nvPr/>
        </p:nvSpPr>
        <p:spPr>
          <a:xfrm>
            <a:off x="340219" y="3681670"/>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25M</a:t>
            </a:r>
            <a:endParaRPr lang="en-GB" sz="1000" dirty="0"/>
          </a:p>
        </p:txBody>
      </p:sp>
      <p:sp>
        <p:nvSpPr>
          <p:cNvPr id="30" name="TextBox 29">
            <a:extLst>
              <a:ext uri="{FF2B5EF4-FFF2-40B4-BE49-F238E27FC236}">
                <a16:creationId xmlns:a16="http://schemas.microsoft.com/office/drawing/2014/main" id="{7F2F49DF-272D-4619-BFDA-7690E044A043}"/>
              </a:ext>
            </a:extLst>
          </p:cNvPr>
          <p:cNvSpPr txBox="1"/>
          <p:nvPr/>
        </p:nvSpPr>
        <p:spPr>
          <a:xfrm>
            <a:off x="340219" y="2437789"/>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40M</a:t>
            </a:r>
            <a:endParaRPr lang="en-GB" sz="1000" dirty="0"/>
          </a:p>
        </p:txBody>
      </p:sp>
      <p:sp>
        <p:nvSpPr>
          <p:cNvPr id="31" name="TextBox 30">
            <a:extLst>
              <a:ext uri="{FF2B5EF4-FFF2-40B4-BE49-F238E27FC236}">
                <a16:creationId xmlns:a16="http://schemas.microsoft.com/office/drawing/2014/main" id="{262E5A1D-FD06-411A-A471-01B6AEF1FDCF}"/>
              </a:ext>
            </a:extLst>
          </p:cNvPr>
          <p:cNvSpPr txBox="1"/>
          <p:nvPr/>
        </p:nvSpPr>
        <p:spPr>
          <a:xfrm>
            <a:off x="340219" y="2818082"/>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35M</a:t>
            </a:r>
            <a:endParaRPr lang="en-GB" sz="1000" dirty="0"/>
          </a:p>
        </p:txBody>
      </p:sp>
      <p:sp>
        <p:nvSpPr>
          <p:cNvPr id="32" name="TextBox 31">
            <a:extLst>
              <a:ext uri="{FF2B5EF4-FFF2-40B4-BE49-F238E27FC236}">
                <a16:creationId xmlns:a16="http://schemas.microsoft.com/office/drawing/2014/main" id="{1ED1AAAA-3A16-4439-B90C-9B3F55FD790F}"/>
              </a:ext>
            </a:extLst>
          </p:cNvPr>
          <p:cNvSpPr txBox="1"/>
          <p:nvPr/>
        </p:nvSpPr>
        <p:spPr>
          <a:xfrm>
            <a:off x="344205" y="3229512"/>
            <a:ext cx="489155" cy="246221"/>
          </a:xfrm>
          <a:prstGeom prst="rect">
            <a:avLst/>
          </a:prstGeom>
          <a:noFill/>
        </p:spPr>
        <p:txBody>
          <a:bodyPr wrap="square">
            <a:spAutoFit/>
          </a:bodyPr>
          <a:lstStyle/>
          <a:p>
            <a:pPr algn="r"/>
            <a:r>
              <a:rPr lang="en-GB" sz="1000" b="1" dirty="0">
                <a:solidFill>
                  <a:prstClr val="black"/>
                </a:solidFill>
                <a:ea typeface="Kozuka Gothic Pro B" pitchFamily="34" charset="-128"/>
              </a:rPr>
              <a:t>30M</a:t>
            </a:r>
            <a:endParaRPr lang="en-GB" sz="1000" dirty="0"/>
          </a:p>
        </p:txBody>
      </p:sp>
      <p:sp>
        <p:nvSpPr>
          <p:cNvPr id="33" name="TextBox 32">
            <a:extLst>
              <a:ext uri="{FF2B5EF4-FFF2-40B4-BE49-F238E27FC236}">
                <a16:creationId xmlns:a16="http://schemas.microsoft.com/office/drawing/2014/main" id="{C63C68C2-C878-47EE-9F5E-B443AF0DBF10}"/>
              </a:ext>
            </a:extLst>
          </p:cNvPr>
          <p:cNvSpPr txBox="1"/>
          <p:nvPr/>
        </p:nvSpPr>
        <p:spPr>
          <a:xfrm>
            <a:off x="539551" y="1720304"/>
            <a:ext cx="7775071" cy="369332"/>
          </a:xfrm>
          <a:prstGeom prst="rect">
            <a:avLst/>
          </a:prstGeom>
          <a:noFill/>
        </p:spPr>
        <p:txBody>
          <a:bodyPr wrap="square">
            <a:spAutoFit/>
          </a:bodyPr>
          <a:lstStyle/>
          <a:p>
            <a:pPr algn="ctr">
              <a:defRPr/>
            </a:pPr>
            <a:r>
              <a:rPr lang="en-GB" dirty="0">
                <a:solidFill>
                  <a:prstClr val="black"/>
                </a:solidFill>
                <a:latin typeface="Kozuka Gothic Pro B" pitchFamily="34" charset="-128"/>
                <a:ea typeface="Kozuka Gothic Pro B" pitchFamily="34" charset="-128"/>
              </a:rPr>
              <a:t>Number of Visitor Arrivals to Japan by Year</a:t>
            </a:r>
          </a:p>
        </p:txBody>
      </p:sp>
      <p:sp>
        <p:nvSpPr>
          <p:cNvPr id="34" name="TextBox 33">
            <a:extLst>
              <a:ext uri="{FF2B5EF4-FFF2-40B4-BE49-F238E27FC236}">
                <a16:creationId xmlns:a16="http://schemas.microsoft.com/office/drawing/2014/main" id="{FEA3C844-27A1-4092-BC79-372FD1DDCAC3}"/>
              </a:ext>
            </a:extLst>
          </p:cNvPr>
          <p:cNvSpPr txBox="1"/>
          <p:nvPr/>
        </p:nvSpPr>
        <p:spPr>
          <a:xfrm>
            <a:off x="16954" y="6377427"/>
            <a:ext cx="91439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chemeClr val="bg1"/>
                </a:solidFill>
                <a:cs typeface="Calibri"/>
              </a:rPr>
              <a:t>Graph data </a:t>
            </a:r>
            <a:r>
              <a:rPr lang="en-GB" sz="1200" b="0" i="0" dirty="0">
                <a:solidFill>
                  <a:schemeClr val="bg1"/>
                </a:solidFill>
                <a:effectLst/>
                <a:latin typeface="Tableau Book"/>
              </a:rPr>
              <a:t>©Japan National Tourism Organization</a:t>
            </a:r>
            <a:br>
              <a:rPr lang="en-GB" sz="1200" dirty="0">
                <a:solidFill>
                  <a:srgbClr val="FFFFFF"/>
                </a:solidFill>
                <a:cs typeface="Calibri"/>
              </a:rPr>
            </a:br>
            <a:r>
              <a:rPr lang="en-GB" sz="1200" dirty="0">
                <a:solidFill>
                  <a:schemeClr val="bg1"/>
                </a:solidFill>
                <a:cs typeface="Calibri"/>
              </a:rPr>
              <a:t>based on </a:t>
            </a:r>
            <a:r>
              <a:rPr lang="en-GB" sz="1200" b="1" i="1" dirty="0">
                <a:solidFill>
                  <a:schemeClr val="bg1"/>
                </a:solidFill>
                <a:cs typeface="Calibri"/>
                <a:hlinkClick r:id="rId5">
                  <a:extLst>
                    <a:ext uri="{A12FA001-AC4F-418D-AE19-62706E023703}">
                      <ahyp:hlinkClr xmlns:ahyp="http://schemas.microsoft.com/office/drawing/2018/hyperlinkcolor" val="tx"/>
                    </a:ext>
                  </a:extLst>
                </a:hlinkClick>
              </a:rPr>
              <a:t>Trends in Visitor Arrivals to Japan by Year</a:t>
            </a:r>
            <a:endParaRPr lang="en-GB" i="1" dirty="0">
              <a:solidFill>
                <a:schemeClr val="bg1"/>
              </a:solidFill>
            </a:endParaRPr>
          </a:p>
        </p:txBody>
      </p:sp>
    </p:spTree>
    <p:extLst>
      <p:ext uri="{BB962C8B-B14F-4D97-AF65-F5344CB8AC3E}">
        <p14:creationId xmlns:p14="http://schemas.microsoft.com/office/powerpoint/2010/main" val="35137813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animEffect transition="in" filter="fade">
                                      <p:cBhvr>
                                        <p:cTn id="7"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8BEA43-3BFE-8E59-BBE8-B1E8CD5BBF1A}"/>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9CAE6675-E65D-6718-DE6D-D1107CD5A9CB}"/>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2C40BCBF-A46F-8848-FA7D-3B27B194476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dirty="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pic>
        <p:nvPicPr>
          <p:cNvPr id="8" name="Picture 7">
            <a:extLst>
              <a:ext uri="{FF2B5EF4-FFF2-40B4-BE49-F238E27FC236}">
                <a16:creationId xmlns:a16="http://schemas.microsoft.com/office/drawing/2014/main" id="{6384CBAC-3379-EAB4-58BF-91874A06FD0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48E701D5-8E3C-47E5-39BF-C160E3B32A65}"/>
              </a:ext>
            </a:extLst>
          </p:cNvPr>
          <p:cNvSpPr txBox="1"/>
          <p:nvPr/>
        </p:nvSpPr>
        <p:spPr>
          <a:xfrm>
            <a:off x="539551" y="404664"/>
            <a:ext cx="7848872" cy="1200329"/>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Tourist Arrivals</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7ABC109A-BDC7-461B-F180-3FA21914FF5A}"/>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0" name="TextBox 9">
            <a:extLst>
              <a:ext uri="{FF2B5EF4-FFF2-40B4-BE49-F238E27FC236}">
                <a16:creationId xmlns:a16="http://schemas.microsoft.com/office/drawing/2014/main" id="{D9563D16-BBD4-4F6E-95F2-2910A047D59F}"/>
              </a:ext>
            </a:extLst>
          </p:cNvPr>
          <p:cNvSpPr txBox="1"/>
          <p:nvPr/>
        </p:nvSpPr>
        <p:spPr>
          <a:xfrm>
            <a:off x="539552" y="1546888"/>
            <a:ext cx="8064897" cy="3046988"/>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B" pitchFamily="34" charset="-128"/>
                <a:ea typeface="Kozuka Gothic Pro B" pitchFamily="34" charset="-128"/>
              </a:rPr>
              <a:t>Trend: </a:t>
            </a:r>
            <a:r>
              <a:rPr lang="en-GB" sz="2400" dirty="0">
                <a:solidFill>
                  <a:prstClr val="black"/>
                </a:solidFill>
                <a:latin typeface="Kozuka Gothic Pro R" panose="020B0400000000000000" pitchFamily="34" charset="-128"/>
                <a:ea typeface="Kozuka Gothic Pro R" panose="020B0400000000000000" pitchFamily="34" charset="-128"/>
              </a:rPr>
              <a:t>The number of tourists arriving in Japan has increased over the past 50 years.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prstClr val="black"/>
              </a:solidFill>
              <a:latin typeface="Kozuka Gothic Pro B" pitchFamily="34" charset="-128"/>
              <a:ea typeface="Kozuka Gothic Pro B"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B" pitchFamily="34" charset="-128"/>
                <a:ea typeface="Kozuka Gothic Pro B" pitchFamily="34" charset="-128"/>
              </a:rPr>
              <a:t>Evidence:</a:t>
            </a:r>
            <a:r>
              <a:rPr lang="en-GB" sz="2400" dirty="0">
                <a:solidFill>
                  <a:prstClr val="black"/>
                </a:solidFill>
                <a:latin typeface="Kozuka Gothic Pro R" panose="020B0400000000000000" pitchFamily="34" charset="-128"/>
                <a:ea typeface="Kozuka Gothic Pro R" panose="020B0400000000000000" pitchFamily="34" charset="-128"/>
              </a:rPr>
              <a:t> The number of tourist arrivals started to increase more significantly from around 2012 onwards.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pitchFamily="34" charset="-128"/>
              <a:cs typeface="+mn-cs"/>
            </a:endParaRPr>
          </a:p>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B" pitchFamily="34" charset="-128"/>
                <a:ea typeface="Kozuka Gothic Pro B" pitchFamily="34" charset="-128"/>
              </a:rPr>
              <a:t>Anomaly: </a:t>
            </a:r>
            <a:r>
              <a:rPr lang="en-GB" sz="2400" dirty="0">
                <a:solidFill>
                  <a:prstClr val="black"/>
                </a:solidFill>
                <a:latin typeface="Kozuka Gothic Pro R" panose="020B0400000000000000" pitchFamily="34" charset="-128"/>
                <a:ea typeface="Kozuka Gothic Pro R" panose="020B0400000000000000" pitchFamily="34" charset="-128"/>
              </a:rPr>
              <a:t>Tourist arrivals dropped in 2009, 2011 and 2020-2022. Why do you think that is?</a:t>
            </a:r>
            <a:endPar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3" name="TextBox 12">
            <a:extLst>
              <a:ext uri="{FF2B5EF4-FFF2-40B4-BE49-F238E27FC236}">
                <a16:creationId xmlns:a16="http://schemas.microsoft.com/office/drawing/2014/main" id="{90021061-8B2B-4338-A49D-3B4348C7C361}"/>
              </a:ext>
            </a:extLst>
          </p:cNvPr>
          <p:cNvSpPr txBox="1"/>
          <p:nvPr/>
        </p:nvSpPr>
        <p:spPr>
          <a:xfrm>
            <a:off x="1037081" y="4892833"/>
            <a:ext cx="7069837" cy="830997"/>
          </a:xfrm>
          <a:prstGeom prst="rect">
            <a:avLst/>
          </a:prstGeom>
          <a:noFill/>
          <a:ln w="19050">
            <a:solidFill>
              <a:srgbClr val="FF0000"/>
            </a:solidFill>
            <a:prstDash val="lgDash"/>
          </a:ln>
        </p:spPr>
        <p:txBody>
          <a:bodyPr wrap="square">
            <a:spAutoFit/>
          </a:bodyPr>
          <a:lstStyle/>
          <a:p>
            <a:pPr>
              <a:defRPr/>
            </a:pPr>
            <a:r>
              <a:rPr lang="en-GB" sz="2400" dirty="0">
                <a:solidFill>
                  <a:prstClr val="black"/>
                </a:solidFill>
                <a:latin typeface="Kozuka Gothic Pro B" pitchFamily="34" charset="-128"/>
                <a:ea typeface="Kozuka Gothic Pro B" pitchFamily="34" charset="-128"/>
              </a:rPr>
              <a:t>Why do you think tourism in Japan has increased significantly in recent years?</a:t>
            </a:r>
          </a:p>
        </p:txBody>
      </p:sp>
      <p:pic>
        <p:nvPicPr>
          <p:cNvPr id="11" name="Picture 2" descr="子供たちと吹き出しのイラスト">
            <a:extLst>
              <a:ext uri="{FF2B5EF4-FFF2-40B4-BE49-F238E27FC236}">
                <a16:creationId xmlns:a16="http://schemas.microsoft.com/office/drawing/2014/main" id="{C6414678-87CA-4F62-8027-46412F5553C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23670" y="240817"/>
            <a:ext cx="1463130" cy="12290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534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2" end="2"/>
                                            </p:txEl>
                                          </p:spTgt>
                                        </p:tgtEl>
                                        <p:attrNameLst>
                                          <p:attrName>style.visibility</p:attrName>
                                        </p:attrNameLst>
                                      </p:cBhvr>
                                      <p:to>
                                        <p:strVal val="visible"/>
                                      </p:to>
                                    </p:set>
                                    <p:animEffect transition="in" filter="fade">
                                      <p:cBhvr>
                                        <p:cTn id="12" dur="500"/>
                                        <p:tgtEl>
                                          <p:spTgt spid="1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animEffect transition="in" filter="fade">
                                      <p:cBhvr>
                                        <p:cTn id="17" dur="500"/>
                                        <p:tgtEl>
                                          <p:spTgt spid="10">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bg/>
                                          </p:spTgt>
                                        </p:tgtEl>
                                        <p:attrNameLst>
                                          <p:attrName>style.visibility</p:attrName>
                                        </p:attrNameLst>
                                      </p:cBhvr>
                                      <p:to>
                                        <p:strVal val="visible"/>
                                      </p:to>
                                    </p:set>
                                    <p:animEffect transition="in" filter="fade">
                                      <p:cBhvr>
                                        <p:cTn id="22" dur="500"/>
                                        <p:tgtEl>
                                          <p:spTgt spid="13">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xEl>
                                              <p:pRg st="0" end="0"/>
                                            </p:txEl>
                                          </p:spTgt>
                                        </p:tgtEl>
                                        <p:attrNameLst>
                                          <p:attrName>style.visibility</p:attrName>
                                        </p:attrNameLst>
                                      </p:cBhvr>
                                      <p:to>
                                        <p:strVal val="visible"/>
                                      </p:to>
                                    </p:set>
                                    <p:animEffect transition="in" filter="fade">
                                      <p:cBhvr>
                                        <p:cTn id="25"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uild="allAtOnce"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398972"/>
            <a:ext cx="7848871" cy="707886"/>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Kristen ITC"/>
                <a:ea typeface="Kozuka Gothic Pro B"/>
                <a:cs typeface="+mn-cs"/>
              </a:rPr>
              <a:t>Where do tourists travel from?</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2" name="TextBox 11">
            <a:extLst>
              <a:ext uri="{FF2B5EF4-FFF2-40B4-BE49-F238E27FC236}">
                <a16:creationId xmlns:a16="http://schemas.microsoft.com/office/drawing/2014/main" id="{0C953F5A-485A-4F37-8090-C3DE6C559625}"/>
              </a:ext>
            </a:extLst>
          </p:cNvPr>
          <p:cNvSpPr txBox="1"/>
          <p:nvPr/>
        </p:nvSpPr>
        <p:spPr>
          <a:xfrm>
            <a:off x="539551" y="1052789"/>
            <a:ext cx="8373336" cy="400110"/>
          </a:xfrm>
          <a:prstGeom prst="rect">
            <a:avLst/>
          </a:prstGeom>
          <a:noFill/>
        </p:spPr>
        <p:txBody>
          <a:bodyPr wrap="square">
            <a:spAutoFit/>
          </a:bodyPr>
          <a:lstStyle/>
          <a:p>
            <a:pPr>
              <a:defRPr/>
            </a:pPr>
            <a:r>
              <a:rPr lang="en-GB" sz="2000" b="1" dirty="0">
                <a:solidFill>
                  <a:prstClr val="black"/>
                </a:solidFill>
                <a:latin typeface="Kozuka Gothic Pro B" pitchFamily="34" charset="-128"/>
                <a:ea typeface="Kozuka Gothic Pro B" pitchFamily="34" charset="-128"/>
              </a:rPr>
              <a:t>Look at the table and discuss what you notice with your partner.</a:t>
            </a:r>
          </a:p>
        </p:txBody>
      </p:sp>
      <p:sp>
        <p:nvSpPr>
          <p:cNvPr id="13" name="TextBox 12">
            <a:extLst>
              <a:ext uri="{FF2B5EF4-FFF2-40B4-BE49-F238E27FC236}">
                <a16:creationId xmlns:a16="http://schemas.microsoft.com/office/drawing/2014/main" id="{A626F7D2-363A-4211-BDC0-8583316CF558}"/>
              </a:ext>
            </a:extLst>
          </p:cNvPr>
          <p:cNvSpPr txBox="1"/>
          <p:nvPr/>
        </p:nvSpPr>
        <p:spPr>
          <a:xfrm>
            <a:off x="684463" y="1607038"/>
            <a:ext cx="7775071" cy="369332"/>
          </a:xfrm>
          <a:prstGeom prst="rect">
            <a:avLst/>
          </a:prstGeom>
          <a:noFill/>
        </p:spPr>
        <p:txBody>
          <a:bodyPr wrap="square">
            <a:spAutoFit/>
          </a:bodyPr>
          <a:lstStyle/>
          <a:p>
            <a:pPr algn="ctr">
              <a:defRPr/>
            </a:pPr>
            <a:r>
              <a:rPr lang="en-GB" dirty="0">
                <a:solidFill>
                  <a:prstClr val="black"/>
                </a:solidFill>
                <a:latin typeface="Kozuka Gothic Pro B" pitchFamily="34" charset="-128"/>
                <a:ea typeface="Kozuka Gothic Pro B" pitchFamily="34" charset="-128"/>
              </a:rPr>
              <a:t>Visitor Arrivals to Japan by Country (2025)</a:t>
            </a:r>
          </a:p>
        </p:txBody>
      </p:sp>
      <p:graphicFrame>
        <p:nvGraphicFramePr>
          <p:cNvPr id="3" name="Table 3">
            <a:extLst>
              <a:ext uri="{FF2B5EF4-FFF2-40B4-BE49-F238E27FC236}">
                <a16:creationId xmlns:a16="http://schemas.microsoft.com/office/drawing/2014/main" id="{26A1B2B2-A578-452E-B3A5-D382E91ED698}"/>
              </a:ext>
            </a:extLst>
          </p:cNvPr>
          <p:cNvGraphicFramePr>
            <a:graphicFrameLocks noGrp="1"/>
          </p:cNvGraphicFramePr>
          <p:nvPr>
            <p:extLst>
              <p:ext uri="{D42A27DB-BD31-4B8C-83A1-F6EECF244321}">
                <p14:modId xmlns:p14="http://schemas.microsoft.com/office/powerpoint/2010/main" val="2211934880"/>
              </p:ext>
            </p:extLst>
          </p:nvPr>
        </p:nvGraphicFramePr>
        <p:xfrm>
          <a:off x="1624082" y="1967451"/>
          <a:ext cx="5895834" cy="4114800"/>
        </p:xfrm>
        <a:graphic>
          <a:graphicData uri="http://schemas.openxmlformats.org/drawingml/2006/table">
            <a:tbl>
              <a:tblPr firstRow="1" bandRow="1">
                <a:tableStyleId>{7DF18680-E054-41AD-8BC1-D1AEF772440D}</a:tableStyleId>
              </a:tblPr>
              <a:tblGrid>
                <a:gridCol w="1965278">
                  <a:extLst>
                    <a:ext uri="{9D8B030D-6E8A-4147-A177-3AD203B41FA5}">
                      <a16:colId xmlns:a16="http://schemas.microsoft.com/office/drawing/2014/main" val="3624388011"/>
                    </a:ext>
                  </a:extLst>
                </a:gridCol>
                <a:gridCol w="1965278">
                  <a:extLst>
                    <a:ext uri="{9D8B030D-6E8A-4147-A177-3AD203B41FA5}">
                      <a16:colId xmlns:a16="http://schemas.microsoft.com/office/drawing/2014/main" val="3752080413"/>
                    </a:ext>
                  </a:extLst>
                </a:gridCol>
                <a:gridCol w="1965278">
                  <a:extLst>
                    <a:ext uri="{9D8B030D-6E8A-4147-A177-3AD203B41FA5}">
                      <a16:colId xmlns:a16="http://schemas.microsoft.com/office/drawing/2014/main" val="4186097572"/>
                    </a:ext>
                  </a:extLst>
                </a:gridCol>
              </a:tblGrid>
              <a:tr h="268978">
                <a:tc>
                  <a:txBody>
                    <a:bodyPr/>
                    <a:lstStyle/>
                    <a:p>
                      <a:pPr algn="ctr"/>
                      <a:r>
                        <a:rPr lang="en-GB" sz="1200" dirty="0"/>
                        <a:t>Country</a:t>
                      </a:r>
                    </a:p>
                  </a:txBody>
                  <a:tcPr/>
                </a:tc>
                <a:tc>
                  <a:txBody>
                    <a:bodyPr/>
                    <a:lstStyle/>
                    <a:p>
                      <a:pPr algn="ctr"/>
                      <a:r>
                        <a:rPr lang="en-GB" sz="1200" dirty="0"/>
                        <a:t>Region</a:t>
                      </a:r>
                    </a:p>
                  </a:txBody>
                  <a:tcPr/>
                </a:tc>
                <a:tc>
                  <a:txBody>
                    <a:bodyPr/>
                    <a:lstStyle/>
                    <a:p>
                      <a:pPr algn="ctr"/>
                      <a:r>
                        <a:rPr lang="en-GB" sz="1200" dirty="0"/>
                        <a:t>Number of visitors</a:t>
                      </a:r>
                    </a:p>
                  </a:txBody>
                  <a:tcPr/>
                </a:tc>
                <a:extLst>
                  <a:ext uri="{0D108BD9-81ED-4DB2-BD59-A6C34878D82A}">
                    <a16:rowId xmlns:a16="http://schemas.microsoft.com/office/drawing/2014/main" val="1786122532"/>
                  </a:ext>
                </a:extLst>
              </a:tr>
              <a:tr h="268978">
                <a:tc>
                  <a:txBody>
                    <a:bodyPr/>
                    <a:lstStyle/>
                    <a:p>
                      <a:pPr algn="ctr"/>
                      <a:r>
                        <a:rPr lang="en-GB" sz="1200" dirty="0"/>
                        <a:t>South Korea</a:t>
                      </a:r>
                    </a:p>
                  </a:txBody>
                  <a:tcPr/>
                </a:tc>
                <a:tc>
                  <a:txBody>
                    <a:bodyPr/>
                    <a:lstStyle/>
                    <a:p>
                      <a:pPr algn="ctr"/>
                      <a:r>
                        <a:rPr lang="en-GB" sz="1200" dirty="0"/>
                        <a:t>East Asia</a:t>
                      </a:r>
                    </a:p>
                  </a:txBody>
                  <a:tcPr/>
                </a:tc>
                <a:tc>
                  <a:txBody>
                    <a:bodyPr/>
                    <a:lstStyle/>
                    <a:p>
                      <a:pPr algn="ctr"/>
                      <a:r>
                        <a:rPr lang="en-GB" sz="1200" dirty="0"/>
                        <a:t>9,459,711</a:t>
                      </a:r>
                    </a:p>
                  </a:txBody>
                  <a:tcPr/>
                </a:tc>
                <a:extLst>
                  <a:ext uri="{0D108BD9-81ED-4DB2-BD59-A6C34878D82A}">
                    <a16:rowId xmlns:a16="http://schemas.microsoft.com/office/drawing/2014/main" val="3650109497"/>
                  </a:ext>
                </a:extLst>
              </a:tr>
              <a:tr h="268978">
                <a:tc>
                  <a:txBody>
                    <a:bodyPr/>
                    <a:lstStyle/>
                    <a:p>
                      <a:pPr algn="ctr"/>
                      <a:r>
                        <a:rPr lang="en-GB" sz="1200" dirty="0"/>
                        <a:t>China</a:t>
                      </a:r>
                    </a:p>
                  </a:txBody>
                  <a:tcPr/>
                </a:tc>
                <a:tc>
                  <a:txBody>
                    <a:bodyPr/>
                    <a:lstStyle/>
                    <a:p>
                      <a:pPr algn="ctr"/>
                      <a:r>
                        <a:rPr lang="en-GB" sz="1200" dirty="0"/>
                        <a:t>East Asia</a:t>
                      </a:r>
                    </a:p>
                  </a:txBody>
                  <a:tcPr/>
                </a:tc>
                <a:tc>
                  <a:txBody>
                    <a:bodyPr/>
                    <a:lstStyle/>
                    <a:p>
                      <a:pPr algn="ctr"/>
                      <a:r>
                        <a:rPr lang="en-GB" sz="1200" dirty="0"/>
                        <a:t>9,095,931</a:t>
                      </a:r>
                    </a:p>
                  </a:txBody>
                  <a:tcPr/>
                </a:tc>
                <a:extLst>
                  <a:ext uri="{0D108BD9-81ED-4DB2-BD59-A6C34878D82A}">
                    <a16:rowId xmlns:a16="http://schemas.microsoft.com/office/drawing/2014/main" val="539688203"/>
                  </a:ext>
                </a:extLst>
              </a:tr>
              <a:tr h="268978">
                <a:tc>
                  <a:txBody>
                    <a:bodyPr/>
                    <a:lstStyle/>
                    <a:p>
                      <a:pPr algn="ctr"/>
                      <a:r>
                        <a:rPr lang="en-GB" sz="1200" dirty="0"/>
                        <a:t>Taiwan</a:t>
                      </a:r>
                    </a:p>
                  </a:txBody>
                  <a:tcPr/>
                </a:tc>
                <a:tc>
                  <a:txBody>
                    <a:bodyPr/>
                    <a:lstStyle/>
                    <a:p>
                      <a:pPr algn="ctr"/>
                      <a:r>
                        <a:rPr lang="en-GB" sz="1200" dirty="0"/>
                        <a:t>East Asia</a:t>
                      </a:r>
                    </a:p>
                  </a:txBody>
                  <a:tcPr/>
                </a:tc>
                <a:tc>
                  <a:txBody>
                    <a:bodyPr/>
                    <a:lstStyle/>
                    <a:p>
                      <a:pPr algn="ctr"/>
                      <a:r>
                        <a:rPr lang="en-GB" sz="1200" dirty="0"/>
                        <a:t>6,763,424</a:t>
                      </a:r>
                    </a:p>
                  </a:txBody>
                  <a:tcPr/>
                </a:tc>
                <a:extLst>
                  <a:ext uri="{0D108BD9-81ED-4DB2-BD59-A6C34878D82A}">
                    <a16:rowId xmlns:a16="http://schemas.microsoft.com/office/drawing/2014/main" val="3847644969"/>
                  </a:ext>
                </a:extLst>
              </a:tr>
              <a:tr h="268978">
                <a:tc>
                  <a:txBody>
                    <a:bodyPr/>
                    <a:lstStyle/>
                    <a:p>
                      <a:pPr algn="ctr"/>
                      <a:r>
                        <a:rPr lang="en-GB" sz="1200" dirty="0"/>
                        <a:t>United States</a:t>
                      </a:r>
                    </a:p>
                  </a:txBody>
                  <a:tcPr/>
                </a:tc>
                <a:tc>
                  <a:txBody>
                    <a:bodyPr/>
                    <a:lstStyle/>
                    <a:p>
                      <a:pPr algn="ctr"/>
                      <a:r>
                        <a:rPr lang="en-GB" sz="1200" dirty="0"/>
                        <a:t>North America</a:t>
                      </a:r>
                    </a:p>
                  </a:txBody>
                  <a:tcPr/>
                </a:tc>
                <a:tc>
                  <a:txBody>
                    <a:bodyPr/>
                    <a:lstStyle/>
                    <a:p>
                      <a:pPr algn="ctr"/>
                      <a:r>
                        <a:rPr lang="en-GB" sz="1200" dirty="0"/>
                        <a:t>3,306,820</a:t>
                      </a:r>
                    </a:p>
                  </a:txBody>
                  <a:tcPr/>
                </a:tc>
                <a:extLst>
                  <a:ext uri="{0D108BD9-81ED-4DB2-BD59-A6C34878D82A}">
                    <a16:rowId xmlns:a16="http://schemas.microsoft.com/office/drawing/2014/main" val="2589943394"/>
                  </a:ext>
                </a:extLst>
              </a:tr>
              <a:tr h="268978">
                <a:tc>
                  <a:txBody>
                    <a:bodyPr/>
                    <a:lstStyle/>
                    <a:p>
                      <a:pPr algn="ctr"/>
                      <a:r>
                        <a:rPr lang="en-GB" sz="1200" dirty="0"/>
                        <a:t>Hong Kong</a:t>
                      </a:r>
                    </a:p>
                  </a:txBody>
                  <a:tcPr/>
                </a:tc>
                <a:tc>
                  <a:txBody>
                    <a:bodyPr/>
                    <a:lstStyle/>
                    <a:p>
                      <a:pPr algn="ctr"/>
                      <a:r>
                        <a:rPr lang="en-GB" sz="1200" dirty="0"/>
                        <a:t>East Asia</a:t>
                      </a:r>
                    </a:p>
                  </a:txBody>
                  <a:tcPr/>
                </a:tc>
                <a:tc>
                  <a:txBody>
                    <a:bodyPr/>
                    <a:lstStyle/>
                    <a:p>
                      <a:pPr algn="ctr"/>
                      <a:r>
                        <a:rPr lang="en-GB" sz="1200" dirty="0"/>
                        <a:t>2,517,399</a:t>
                      </a:r>
                    </a:p>
                  </a:txBody>
                  <a:tcPr/>
                </a:tc>
                <a:extLst>
                  <a:ext uri="{0D108BD9-81ED-4DB2-BD59-A6C34878D82A}">
                    <a16:rowId xmlns:a16="http://schemas.microsoft.com/office/drawing/2014/main" val="1947355825"/>
                  </a:ext>
                </a:extLst>
              </a:tr>
              <a:tr h="268978">
                <a:tc>
                  <a:txBody>
                    <a:bodyPr/>
                    <a:lstStyle/>
                    <a:p>
                      <a:pPr algn="ctr"/>
                      <a:r>
                        <a:rPr lang="en-GB" sz="1200" dirty="0"/>
                        <a:t>Thailand</a:t>
                      </a:r>
                    </a:p>
                  </a:txBody>
                  <a:tcPr/>
                </a:tc>
                <a:tc>
                  <a:txBody>
                    <a:bodyPr/>
                    <a:lstStyle/>
                    <a:p>
                      <a:pPr algn="ctr"/>
                      <a:r>
                        <a:rPr lang="en-GB" sz="1200" dirty="0"/>
                        <a:t>Southeast Asia</a:t>
                      </a:r>
                    </a:p>
                  </a:txBody>
                  <a:tcPr/>
                </a:tc>
                <a:tc>
                  <a:txBody>
                    <a:bodyPr/>
                    <a:lstStyle/>
                    <a:p>
                      <a:pPr algn="ctr"/>
                      <a:r>
                        <a:rPr lang="en-GB" sz="1200" dirty="0"/>
                        <a:t>1,233,103</a:t>
                      </a:r>
                    </a:p>
                  </a:txBody>
                  <a:tcPr/>
                </a:tc>
                <a:extLst>
                  <a:ext uri="{0D108BD9-81ED-4DB2-BD59-A6C34878D82A}">
                    <a16:rowId xmlns:a16="http://schemas.microsoft.com/office/drawing/2014/main" val="325380010"/>
                  </a:ext>
                </a:extLst>
              </a:tr>
              <a:tr h="268978">
                <a:tc>
                  <a:txBody>
                    <a:bodyPr/>
                    <a:lstStyle/>
                    <a:p>
                      <a:pPr algn="ctr"/>
                      <a:r>
                        <a:rPr lang="en-GB" sz="1200" dirty="0"/>
                        <a:t>Australia</a:t>
                      </a:r>
                    </a:p>
                  </a:txBody>
                  <a:tcPr/>
                </a:tc>
                <a:tc>
                  <a:txBody>
                    <a:bodyPr/>
                    <a:lstStyle/>
                    <a:p>
                      <a:pPr algn="ctr"/>
                      <a:r>
                        <a:rPr lang="en-GB" sz="1200" dirty="0"/>
                        <a:t>Australia/Oceania</a:t>
                      </a:r>
                    </a:p>
                  </a:txBody>
                  <a:tcPr/>
                </a:tc>
                <a:tc>
                  <a:txBody>
                    <a:bodyPr/>
                    <a:lstStyle/>
                    <a:p>
                      <a:pPr algn="ctr"/>
                      <a:r>
                        <a:rPr lang="en-GB" sz="1200" dirty="0"/>
                        <a:t>1,058,396</a:t>
                      </a:r>
                    </a:p>
                  </a:txBody>
                  <a:tcPr/>
                </a:tc>
                <a:extLst>
                  <a:ext uri="{0D108BD9-81ED-4DB2-BD59-A6C34878D82A}">
                    <a16:rowId xmlns:a16="http://schemas.microsoft.com/office/drawing/2014/main" val="3994488898"/>
                  </a:ext>
                </a:extLst>
              </a:tr>
              <a:tr h="268978">
                <a:tc>
                  <a:txBody>
                    <a:bodyPr/>
                    <a:lstStyle/>
                    <a:p>
                      <a:pPr algn="ctr"/>
                      <a:r>
                        <a:rPr lang="en-GB" sz="1200" dirty="0"/>
                        <a:t>Philippines</a:t>
                      </a:r>
                    </a:p>
                  </a:txBody>
                  <a:tcPr/>
                </a:tc>
                <a:tc>
                  <a:txBody>
                    <a:bodyPr/>
                    <a:lstStyle/>
                    <a:p>
                      <a:pPr algn="ctr"/>
                      <a:r>
                        <a:rPr lang="en-GB" sz="1200" dirty="0"/>
                        <a:t>Southeast Asia</a:t>
                      </a:r>
                    </a:p>
                  </a:txBody>
                  <a:tcPr/>
                </a:tc>
                <a:tc>
                  <a:txBody>
                    <a:bodyPr/>
                    <a:lstStyle/>
                    <a:p>
                      <a:pPr algn="ctr"/>
                      <a:r>
                        <a:rPr lang="en-GB" sz="1200" dirty="0"/>
                        <a:t>885,023</a:t>
                      </a:r>
                    </a:p>
                  </a:txBody>
                  <a:tcPr/>
                </a:tc>
                <a:extLst>
                  <a:ext uri="{0D108BD9-81ED-4DB2-BD59-A6C34878D82A}">
                    <a16:rowId xmlns:a16="http://schemas.microsoft.com/office/drawing/2014/main" val="3037791464"/>
                  </a:ext>
                </a:extLst>
              </a:tr>
              <a:tr h="268978">
                <a:tc>
                  <a:txBody>
                    <a:bodyPr/>
                    <a:lstStyle/>
                    <a:p>
                      <a:pPr algn="ctr"/>
                      <a:r>
                        <a:rPr lang="en-GB" sz="1200" dirty="0"/>
                        <a:t>Singapore</a:t>
                      </a:r>
                    </a:p>
                  </a:txBody>
                  <a:tcPr/>
                </a:tc>
                <a:tc>
                  <a:txBody>
                    <a:bodyPr/>
                    <a:lstStyle/>
                    <a:p>
                      <a:pPr algn="ctr"/>
                      <a:r>
                        <a:rPr lang="en-GB" sz="1200" dirty="0"/>
                        <a:t>Southeast Asia</a:t>
                      </a:r>
                    </a:p>
                  </a:txBody>
                  <a:tcPr/>
                </a:tc>
                <a:tc>
                  <a:txBody>
                    <a:bodyPr/>
                    <a:lstStyle/>
                    <a:p>
                      <a:pPr algn="ctr"/>
                      <a:r>
                        <a:rPr lang="en-GB" sz="1200" dirty="0"/>
                        <a:t>726,251</a:t>
                      </a:r>
                    </a:p>
                  </a:txBody>
                  <a:tcPr/>
                </a:tc>
                <a:extLst>
                  <a:ext uri="{0D108BD9-81ED-4DB2-BD59-A6C34878D82A}">
                    <a16:rowId xmlns:a16="http://schemas.microsoft.com/office/drawing/2014/main" val="2791725317"/>
                  </a:ext>
                </a:extLst>
              </a:tr>
              <a:tr h="268978">
                <a:tc>
                  <a:txBody>
                    <a:bodyPr/>
                    <a:lstStyle/>
                    <a:p>
                      <a:pPr algn="ctr"/>
                      <a:r>
                        <a:rPr lang="en-GB" sz="1200" dirty="0"/>
                        <a:t>Canada</a:t>
                      </a:r>
                    </a:p>
                  </a:txBody>
                  <a:tcPr/>
                </a:tc>
                <a:tc>
                  <a:txBody>
                    <a:bodyPr/>
                    <a:lstStyle/>
                    <a:p>
                      <a:pPr algn="ctr"/>
                      <a:r>
                        <a:rPr lang="en-GB" sz="1200" dirty="0"/>
                        <a:t>North America</a:t>
                      </a:r>
                    </a:p>
                  </a:txBody>
                  <a:tcPr/>
                </a:tc>
                <a:tc>
                  <a:txBody>
                    <a:bodyPr/>
                    <a:lstStyle/>
                    <a:p>
                      <a:pPr algn="ctr"/>
                      <a:r>
                        <a:rPr lang="en-GB" sz="1200" dirty="0"/>
                        <a:t>688,019</a:t>
                      </a:r>
                    </a:p>
                  </a:txBody>
                  <a:tcPr/>
                </a:tc>
                <a:extLst>
                  <a:ext uri="{0D108BD9-81ED-4DB2-BD59-A6C34878D82A}">
                    <a16:rowId xmlns:a16="http://schemas.microsoft.com/office/drawing/2014/main" val="1869798839"/>
                  </a:ext>
                </a:extLst>
              </a:tr>
              <a:tr h="268978">
                <a:tc>
                  <a:txBody>
                    <a:bodyPr/>
                    <a:lstStyle/>
                    <a:p>
                      <a:pPr algn="ctr"/>
                      <a:r>
                        <a:rPr lang="en-GB" sz="1200" dirty="0"/>
                        <a:t>Vietnam</a:t>
                      </a:r>
                    </a:p>
                  </a:txBody>
                  <a:tcPr/>
                </a:tc>
                <a:tc>
                  <a:txBody>
                    <a:bodyPr/>
                    <a:lstStyle/>
                    <a:p>
                      <a:pPr algn="ctr"/>
                      <a:r>
                        <a:rPr lang="en-GB" sz="1200" dirty="0"/>
                        <a:t>Southeast Asia</a:t>
                      </a:r>
                    </a:p>
                  </a:txBody>
                  <a:tcPr/>
                </a:tc>
                <a:tc>
                  <a:txBody>
                    <a:bodyPr/>
                    <a:lstStyle/>
                    <a:p>
                      <a:pPr algn="ctr"/>
                      <a:r>
                        <a:rPr lang="en-GB" sz="1200" dirty="0"/>
                        <a:t>678,594</a:t>
                      </a:r>
                    </a:p>
                  </a:txBody>
                  <a:tcPr/>
                </a:tc>
                <a:extLst>
                  <a:ext uri="{0D108BD9-81ED-4DB2-BD59-A6C34878D82A}">
                    <a16:rowId xmlns:a16="http://schemas.microsoft.com/office/drawing/2014/main" val="2299430462"/>
                  </a:ext>
                </a:extLst>
              </a:tr>
              <a:tr h="268978">
                <a:tc>
                  <a:txBody>
                    <a:bodyPr/>
                    <a:lstStyle/>
                    <a:p>
                      <a:pPr algn="ctr"/>
                      <a:r>
                        <a:rPr lang="en-GB" sz="1200" dirty="0"/>
                        <a:t>Indonesia</a:t>
                      </a:r>
                    </a:p>
                  </a:txBody>
                  <a:tcPr/>
                </a:tc>
                <a:tc>
                  <a:txBody>
                    <a:bodyPr/>
                    <a:lstStyle/>
                    <a:p>
                      <a:pPr algn="ctr"/>
                      <a:r>
                        <a:rPr lang="en-GB" sz="1200" dirty="0"/>
                        <a:t>Southeast Asia</a:t>
                      </a:r>
                    </a:p>
                  </a:txBody>
                  <a:tcPr/>
                </a:tc>
                <a:tc>
                  <a:txBody>
                    <a:bodyPr/>
                    <a:lstStyle/>
                    <a:p>
                      <a:pPr algn="ctr"/>
                      <a:r>
                        <a:rPr lang="en-GB" sz="1200" dirty="0"/>
                        <a:t>640,577</a:t>
                      </a:r>
                    </a:p>
                  </a:txBody>
                  <a:tcPr/>
                </a:tc>
                <a:extLst>
                  <a:ext uri="{0D108BD9-81ED-4DB2-BD59-A6C34878D82A}">
                    <a16:rowId xmlns:a16="http://schemas.microsoft.com/office/drawing/2014/main" val="1468498915"/>
                  </a:ext>
                </a:extLst>
              </a:tr>
              <a:tr h="268978">
                <a:tc>
                  <a:txBody>
                    <a:bodyPr/>
                    <a:lstStyle/>
                    <a:p>
                      <a:pPr algn="ctr"/>
                      <a:r>
                        <a:rPr lang="en-GB" sz="1200" dirty="0"/>
                        <a:t>Malaysia</a:t>
                      </a:r>
                    </a:p>
                  </a:txBody>
                  <a:tcPr/>
                </a:tc>
                <a:tc>
                  <a:txBody>
                    <a:bodyPr/>
                    <a:lstStyle/>
                    <a:p>
                      <a:pPr algn="ctr"/>
                      <a:r>
                        <a:rPr lang="en-GB" sz="1200" dirty="0"/>
                        <a:t>Southeast Asia</a:t>
                      </a:r>
                    </a:p>
                  </a:txBody>
                  <a:tcPr/>
                </a:tc>
                <a:tc>
                  <a:txBody>
                    <a:bodyPr/>
                    <a:lstStyle/>
                    <a:p>
                      <a:pPr algn="ctr"/>
                      <a:r>
                        <a:rPr lang="en-GB" sz="1200" dirty="0"/>
                        <a:t>636,575</a:t>
                      </a:r>
                    </a:p>
                  </a:txBody>
                  <a:tcPr/>
                </a:tc>
                <a:extLst>
                  <a:ext uri="{0D108BD9-81ED-4DB2-BD59-A6C34878D82A}">
                    <a16:rowId xmlns:a16="http://schemas.microsoft.com/office/drawing/2014/main" val="2874229888"/>
                  </a:ext>
                </a:extLst>
              </a:tr>
              <a:tr h="268978">
                <a:tc>
                  <a:txBody>
                    <a:bodyPr/>
                    <a:lstStyle/>
                    <a:p>
                      <a:pPr algn="ctr"/>
                      <a:r>
                        <a:rPr lang="en-GB" sz="1200" dirty="0"/>
                        <a:t>United Kingdom</a:t>
                      </a:r>
                    </a:p>
                  </a:txBody>
                  <a:tcPr/>
                </a:tc>
                <a:tc>
                  <a:txBody>
                    <a:bodyPr/>
                    <a:lstStyle/>
                    <a:p>
                      <a:pPr algn="ctr"/>
                      <a:r>
                        <a:rPr lang="en-GB" sz="1200" dirty="0"/>
                        <a:t>Europe</a:t>
                      </a:r>
                    </a:p>
                  </a:txBody>
                  <a:tcPr/>
                </a:tc>
                <a:tc>
                  <a:txBody>
                    <a:bodyPr/>
                    <a:lstStyle/>
                    <a:p>
                      <a:pPr algn="ctr"/>
                      <a:r>
                        <a:rPr lang="en-GB" sz="1200" dirty="0"/>
                        <a:t>535,004</a:t>
                      </a:r>
                    </a:p>
                  </a:txBody>
                  <a:tcPr/>
                </a:tc>
                <a:extLst>
                  <a:ext uri="{0D108BD9-81ED-4DB2-BD59-A6C34878D82A}">
                    <a16:rowId xmlns:a16="http://schemas.microsoft.com/office/drawing/2014/main" val="758200300"/>
                  </a:ext>
                </a:extLst>
              </a:tr>
            </a:tbl>
          </a:graphicData>
        </a:graphic>
      </p:graphicFrame>
      <p:sp>
        <p:nvSpPr>
          <p:cNvPr id="15" name="TextBox 14">
            <a:extLst>
              <a:ext uri="{FF2B5EF4-FFF2-40B4-BE49-F238E27FC236}">
                <a16:creationId xmlns:a16="http://schemas.microsoft.com/office/drawing/2014/main" id="{CD576659-2580-485C-9CF3-6D5D4D623D56}"/>
              </a:ext>
            </a:extLst>
          </p:cNvPr>
          <p:cNvSpPr txBox="1"/>
          <p:nvPr/>
        </p:nvSpPr>
        <p:spPr>
          <a:xfrm>
            <a:off x="-2" y="6307042"/>
            <a:ext cx="91439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chemeClr val="bg1"/>
                </a:solidFill>
                <a:cs typeface="Calibri"/>
              </a:rPr>
              <a:t>Graph data </a:t>
            </a:r>
            <a:r>
              <a:rPr lang="en-GB" sz="1200" b="0" i="0" dirty="0">
                <a:solidFill>
                  <a:schemeClr val="bg1"/>
                </a:solidFill>
                <a:effectLst/>
                <a:latin typeface="Tableau Book"/>
              </a:rPr>
              <a:t>©Japan National Tourism Organization </a:t>
            </a:r>
            <a:br>
              <a:rPr lang="en-GB" sz="1200" b="0" i="0" dirty="0">
                <a:solidFill>
                  <a:schemeClr val="bg1"/>
                </a:solidFill>
                <a:effectLst/>
                <a:latin typeface="Tableau Book"/>
              </a:rPr>
            </a:br>
            <a:r>
              <a:rPr lang="en-GB" sz="1200" b="0" i="0" dirty="0">
                <a:solidFill>
                  <a:schemeClr val="bg1"/>
                </a:solidFill>
                <a:effectLst/>
                <a:latin typeface="Tableau Book"/>
              </a:rPr>
              <a:t>based on </a:t>
            </a:r>
            <a:r>
              <a:rPr lang="en-GB" sz="1200" b="1" i="1" dirty="0">
                <a:solidFill>
                  <a:srgbClr val="FFFFFF"/>
                </a:solidFill>
                <a:cs typeface="Calibri"/>
                <a:hlinkClick r:id="rId4"/>
              </a:rPr>
              <a:t>Visitor Arrivals to Japan – Breakdown by Country/Area</a:t>
            </a:r>
            <a:endParaRPr lang="en-GB" b="1" i="1" dirty="0"/>
          </a:p>
        </p:txBody>
      </p:sp>
    </p:spTree>
    <p:extLst>
      <p:ext uri="{BB962C8B-B14F-4D97-AF65-F5344CB8AC3E}">
        <p14:creationId xmlns:p14="http://schemas.microsoft.com/office/powerpoint/2010/main" val="3365825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49" y="632761"/>
            <a:ext cx="7848871" cy="707886"/>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Kristen ITC"/>
                <a:ea typeface="Kozuka Gothic Pro B"/>
                <a:cs typeface="+mn-cs"/>
              </a:rPr>
              <a:t>Where do tourists travel from?</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BBC6D4B3-2B7D-4DA6-A563-3C5AADD2B266}"/>
              </a:ext>
            </a:extLst>
          </p:cNvPr>
          <p:cNvSpPr txBox="1"/>
          <p:nvPr/>
        </p:nvSpPr>
        <p:spPr>
          <a:xfrm>
            <a:off x="600428" y="1778420"/>
            <a:ext cx="7943144" cy="267765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anose="020B0400000000000000" pitchFamily="34" charset="-128"/>
                <a:ea typeface="Kozuka Gothic Pro R" panose="020B0400000000000000" pitchFamily="34" charset="-128"/>
              </a:rPr>
              <a:t>You may have noticed that a large proportion of the visitor were from </a:t>
            </a:r>
            <a:r>
              <a:rPr lang="en-GB" sz="2400" dirty="0">
                <a:solidFill>
                  <a:prstClr val="black"/>
                </a:solidFill>
                <a:latin typeface="Kozuka Gothic Pro B" panose="020B0800000000000000" pitchFamily="34" charset="-128"/>
                <a:ea typeface="Kozuka Gothic Pro B" panose="020B0800000000000000" pitchFamily="34" charset="-128"/>
              </a:rPr>
              <a:t>East and Southeast Asian countries</a:t>
            </a:r>
            <a:r>
              <a:rPr lang="en-GB" sz="2400" dirty="0">
                <a:solidFill>
                  <a:prstClr val="black"/>
                </a:solidFill>
                <a:latin typeface="Kozuka Gothic Pro R" panose="020B0400000000000000" pitchFamily="34" charset="-128"/>
                <a:ea typeface="Kozuka Gothic Pro R" panose="020B0400000000000000" pitchFamily="34" charset="-128"/>
              </a:rPr>
              <a:t>.</a:t>
            </a:r>
          </a:p>
          <a:p>
            <a:pPr marR="0" lvl="0" algn="l" defTabSz="914400" rtl="0" eaLnBrk="1" fontAlgn="auto" latinLnBrk="0" hangingPunct="1">
              <a:lnSpc>
                <a:spcPct val="100000"/>
              </a:lnSpc>
              <a:spcBef>
                <a:spcPts val="0"/>
              </a:spcBef>
              <a:spcAft>
                <a:spcPts val="0"/>
              </a:spcAft>
              <a:buClrTx/>
              <a:buSzTx/>
              <a:tabLst/>
              <a:defRPr/>
            </a:pPr>
            <a:endParaRPr kumimoji="0" lang="en-GB" sz="2400" b="1"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65% of</a:t>
            </a:r>
            <a:r>
              <a:rPr kumimoji="0" lang="en-GB" sz="2400" i="0" u="none" strike="noStrike" kern="1200" cap="none" spc="0" normalizeH="0" noProof="0" dirty="0">
                <a:ln>
                  <a:noFill/>
                </a:ln>
                <a:solidFill>
                  <a:prstClr val="black"/>
                </a:solidFill>
                <a:effectLst/>
                <a:uLnTx/>
                <a:uFillTx/>
                <a:latin typeface="Kozuka Gothic Pro R" panose="020B0400000000000000" pitchFamily="34" charset="-128"/>
                <a:ea typeface="Kozuka Gothic Pro R" panose="020B0400000000000000" pitchFamily="34" charset="-128"/>
              </a:rPr>
              <a:t> visitors to Japan in 2025 were from East Asia.</a:t>
            </a:r>
            <a:endParaRPr lang="en-GB" sz="2400" dirty="0">
              <a:solidFill>
                <a:prstClr val="black"/>
              </a:solidFill>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anose="020B0400000000000000" pitchFamily="34" charset="-128"/>
                <a:ea typeface="Kozuka Gothic Pro R" panose="020B0400000000000000" pitchFamily="34" charset="-128"/>
              </a:rPr>
              <a:t>Visitors from South Korea made up 22% of the total arrivals.</a:t>
            </a:r>
          </a:p>
        </p:txBody>
      </p:sp>
      <p:sp>
        <p:nvSpPr>
          <p:cNvPr id="16" name="TextBox 15">
            <a:extLst>
              <a:ext uri="{FF2B5EF4-FFF2-40B4-BE49-F238E27FC236}">
                <a16:creationId xmlns:a16="http://schemas.microsoft.com/office/drawing/2014/main" id="{E74933A9-B5E5-40F2-9AC8-08A794A602F9}"/>
              </a:ext>
            </a:extLst>
          </p:cNvPr>
          <p:cNvSpPr txBox="1"/>
          <p:nvPr/>
        </p:nvSpPr>
        <p:spPr>
          <a:xfrm>
            <a:off x="2696448" y="5067299"/>
            <a:ext cx="3985706" cy="461665"/>
          </a:xfrm>
          <a:prstGeom prst="rect">
            <a:avLst/>
          </a:prstGeom>
          <a:noFill/>
          <a:ln w="28575">
            <a:solidFill>
              <a:srgbClr val="FF0000"/>
            </a:solidFill>
            <a:prstDash val="sysDash"/>
          </a:ln>
        </p:spPr>
        <p:txBody>
          <a:bodyPr wrap="square">
            <a:spAutoFit/>
          </a:bodyPr>
          <a:lstStyle/>
          <a:p>
            <a:pPr algn="ctr">
              <a:defRPr/>
            </a:pPr>
            <a:r>
              <a:rPr lang="en-GB" sz="2400" b="1" dirty="0">
                <a:solidFill>
                  <a:prstClr val="black"/>
                </a:solidFill>
                <a:latin typeface="Kozuka Gothic Pro B" pitchFamily="34" charset="-128"/>
                <a:ea typeface="Kozuka Gothic Pro B" pitchFamily="34" charset="-128"/>
              </a:rPr>
              <a:t>Why do you think that is?</a:t>
            </a:r>
          </a:p>
        </p:txBody>
      </p:sp>
      <p:pic>
        <p:nvPicPr>
          <p:cNvPr id="4" name="Picture 3" descr="A yellow face with a finger pointing to it&#10;&#10;Description automatically generated">
            <a:extLst>
              <a:ext uri="{FF2B5EF4-FFF2-40B4-BE49-F238E27FC236}">
                <a16:creationId xmlns:a16="http://schemas.microsoft.com/office/drawing/2014/main" id="{55E38B72-B5CD-7EEA-ED3E-871B8EF7AC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246800" y="4578131"/>
            <a:ext cx="1440000" cy="1440000"/>
          </a:xfrm>
          <a:prstGeom prst="rect">
            <a:avLst/>
          </a:prstGeom>
        </p:spPr>
      </p:pic>
    </p:spTree>
    <p:extLst>
      <p:ext uri="{BB962C8B-B14F-4D97-AF65-F5344CB8AC3E}">
        <p14:creationId xmlns:p14="http://schemas.microsoft.com/office/powerpoint/2010/main" val="3496107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2" end="2"/>
                                            </p:txEl>
                                          </p:spTgt>
                                        </p:tgtEl>
                                        <p:attrNameLst>
                                          <p:attrName>style.visibility</p:attrName>
                                        </p:attrNameLst>
                                      </p:cBhvr>
                                      <p:to>
                                        <p:strVal val="visible"/>
                                      </p:to>
                                    </p:set>
                                    <p:animEffect transition="in" filter="fade">
                                      <p:cBhvr>
                                        <p:cTn id="12" dur="500"/>
                                        <p:tgtEl>
                                          <p:spTgt spid="1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4" end="4"/>
                                            </p:txEl>
                                          </p:spTgt>
                                        </p:tgtEl>
                                        <p:attrNameLst>
                                          <p:attrName>style.visibility</p:attrName>
                                        </p:attrNameLst>
                                      </p:cBhvr>
                                      <p:to>
                                        <p:strVal val="visible"/>
                                      </p:to>
                                    </p:set>
                                    <p:animEffect transition="in" filter="fade">
                                      <p:cBhvr>
                                        <p:cTn id="17" dur="500"/>
                                        <p:tgtEl>
                                          <p:spTgt spid="15">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6">
                                            <p:bg/>
                                          </p:spTgt>
                                        </p:tgtEl>
                                        <p:attrNameLst>
                                          <p:attrName>style.visibility</p:attrName>
                                        </p:attrNameLst>
                                      </p:cBhvr>
                                      <p:to>
                                        <p:strVal val="visible"/>
                                      </p:to>
                                    </p:set>
                                    <p:animEffect transition="in" filter="fade">
                                      <p:cBhvr>
                                        <p:cTn id="22" dur="500"/>
                                        <p:tgtEl>
                                          <p:spTgt spid="16">
                                            <p:bg/>
                                          </p:spTgt>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6">
                                            <p:txEl>
                                              <p:pRg st="0" end="0"/>
                                            </p:txEl>
                                          </p:spTgt>
                                        </p:tgtEl>
                                        <p:attrNameLst>
                                          <p:attrName>style.visibility</p:attrName>
                                        </p:attrNameLst>
                                      </p:cBhvr>
                                      <p:to>
                                        <p:strVal val="visible"/>
                                      </p:to>
                                    </p:set>
                                    <p:animEffect transition="in" filter="fade">
                                      <p:cBhvr>
                                        <p:cTn id="25"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build="allAtOnce"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子供たちと吹き出しのイラスト">
            <a:extLst>
              <a:ext uri="{FF2B5EF4-FFF2-40B4-BE49-F238E27FC236}">
                <a16:creationId xmlns:a16="http://schemas.microsoft.com/office/drawing/2014/main" id="{481A8870-5BE0-4FBB-8672-93DF0CD0B98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87564" y="2402819"/>
            <a:ext cx="4768870" cy="4005851"/>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8" name="Footer Placeholder 7">
            <a:extLst>
              <a:ext uri="{FF2B5EF4-FFF2-40B4-BE49-F238E27FC236}">
                <a16:creationId xmlns:a16="http://schemas.microsoft.com/office/drawing/2014/main" id="{2B52E0A2-05AC-4EF7-82E7-2F7B4080236C}"/>
              </a:ext>
            </a:extLst>
          </p:cNvPr>
          <p:cNvSpPr>
            <a:spLocks noGrp="1"/>
          </p:cNvSpPr>
          <p:nvPr>
            <p:ph type="ftr" sz="quarter" idx="11"/>
          </p:nvPr>
        </p:nvSpPr>
        <p:spPr>
          <a:xfrm flipV="1">
            <a:off x="0" y="6212483"/>
            <a:ext cx="9143999" cy="54570"/>
          </a:xfrm>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br>
              <a:rPr kumimoji="0" lang="en-GB" sz="1200" b="0" i="0" u="none" strike="noStrike" kern="1200" cap="none" spc="0" normalizeH="0" baseline="0" noProof="0">
                <a:ln>
                  <a:noFill/>
                </a:ln>
                <a:solidFill>
                  <a:prstClr val="white"/>
                </a:solidFill>
                <a:effectLst/>
                <a:uLnTx/>
                <a:uFillTx/>
                <a:latin typeface="Calibri"/>
                <a:ea typeface="+mn-ea"/>
                <a:cs typeface="+mn-cs"/>
              </a:rPr>
            </a:br>
            <a:endParaRPr kumimoji="0" lang="en-GB" sz="12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F1C8B45A-DB53-B695-C192-7C2EE6611C13}"/>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0A02EA50-584D-432E-A77B-F639AF23EF78}"/>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7" name="TextBox 6">
            <a:extLst>
              <a:ext uri="{FF2B5EF4-FFF2-40B4-BE49-F238E27FC236}">
                <a16:creationId xmlns:a16="http://schemas.microsoft.com/office/drawing/2014/main" id="{CD336AA2-D709-4B23-9EA4-946144602BF5}"/>
              </a:ext>
            </a:extLst>
          </p:cNvPr>
          <p:cNvSpPr txBox="1"/>
          <p:nvPr/>
        </p:nvSpPr>
        <p:spPr>
          <a:xfrm>
            <a:off x="539551" y="494976"/>
            <a:ext cx="8132500" cy="92333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Tourism in Japan</a:t>
            </a:r>
          </a:p>
        </p:txBody>
      </p:sp>
      <p:sp>
        <p:nvSpPr>
          <p:cNvPr id="10" name="TextBox 9">
            <a:extLst>
              <a:ext uri="{FF2B5EF4-FFF2-40B4-BE49-F238E27FC236}">
                <a16:creationId xmlns:a16="http://schemas.microsoft.com/office/drawing/2014/main" id="{7B12D4EE-FB07-4795-B770-2BE98596A8BD}"/>
              </a:ext>
            </a:extLst>
          </p:cNvPr>
          <p:cNvSpPr txBox="1"/>
          <p:nvPr/>
        </p:nvSpPr>
        <p:spPr>
          <a:xfrm>
            <a:off x="539551" y="1547588"/>
            <a:ext cx="7848872"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Thinking back on what we have learned about Japan so far, discuss with your partner:</a:t>
            </a:r>
          </a:p>
        </p:txBody>
      </p:sp>
      <p:sp>
        <p:nvSpPr>
          <p:cNvPr id="11" name="TextBox 10">
            <a:extLst>
              <a:ext uri="{FF2B5EF4-FFF2-40B4-BE49-F238E27FC236}">
                <a16:creationId xmlns:a16="http://schemas.microsoft.com/office/drawing/2014/main" id="{D9B454DC-C538-4652-A678-1023D0E44375}"/>
              </a:ext>
            </a:extLst>
          </p:cNvPr>
          <p:cNvSpPr txBox="1"/>
          <p:nvPr/>
        </p:nvSpPr>
        <p:spPr>
          <a:xfrm>
            <a:off x="2280062" y="3122490"/>
            <a:ext cx="4583874" cy="138499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B" pitchFamily="34" charset="-128"/>
                <a:ea typeface="Kozuka Gothic Pro B" pitchFamily="34" charset="-128"/>
              </a:rPr>
              <a:t>Why do you think a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B" pitchFamily="34" charset="-128"/>
                <a:ea typeface="Kozuka Gothic Pro B" pitchFamily="34" charset="-128"/>
              </a:rPr>
              <a:t>tourist might want 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800" dirty="0">
                <a:solidFill>
                  <a:prstClr val="black"/>
                </a:solidFill>
                <a:latin typeface="Kozuka Gothic Pro B" pitchFamily="34" charset="-128"/>
                <a:ea typeface="Kozuka Gothic Pro B" pitchFamily="34" charset="-128"/>
              </a:rPr>
              <a:t>visit Japan?</a:t>
            </a:r>
          </a:p>
        </p:txBody>
      </p:sp>
    </p:spTree>
    <p:extLst>
      <p:ext uri="{BB962C8B-B14F-4D97-AF65-F5344CB8AC3E}">
        <p14:creationId xmlns:p14="http://schemas.microsoft.com/office/powerpoint/2010/main" val="29791025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pic>
        <p:nvPicPr>
          <p:cNvPr id="12" name="Picture 11" descr="A close-up of a comic book&#10;&#10;Description automatically generated">
            <a:extLst>
              <a:ext uri="{FF2B5EF4-FFF2-40B4-BE49-F238E27FC236}">
                <a16:creationId xmlns:a16="http://schemas.microsoft.com/office/drawing/2014/main" id="{C0F14CDF-6EE4-A143-F282-C5F353855F5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684" t="19604" b="29894"/>
          <a:stretch/>
        </p:blipFill>
        <p:spPr>
          <a:xfrm>
            <a:off x="-12685" y="-21581"/>
            <a:ext cx="4449250" cy="3463475"/>
          </a:xfrm>
          <a:prstGeom prst="rect">
            <a:avLst/>
          </a:prstGeom>
        </p:spPr>
      </p:pic>
      <p:pic>
        <p:nvPicPr>
          <p:cNvPr id="7" name="Picture 6" descr="A bowl of ramen soup with egg and vegetable&#10;&#10;Description automatically generated">
            <a:extLst>
              <a:ext uri="{FF2B5EF4-FFF2-40B4-BE49-F238E27FC236}">
                <a16:creationId xmlns:a16="http://schemas.microsoft.com/office/drawing/2014/main" id="{EAEB175E-6533-143D-5E2B-8E37D6EDD9B9}"/>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16291" r="1840"/>
          <a:stretch/>
        </p:blipFill>
        <p:spPr>
          <a:xfrm>
            <a:off x="4424226" y="3429000"/>
            <a:ext cx="4732459" cy="3013502"/>
          </a:xfrm>
          <a:prstGeom prst="rect">
            <a:avLst/>
          </a:prstGeom>
        </p:spPr>
      </p:pic>
      <p:pic>
        <p:nvPicPr>
          <p:cNvPr id="8" name="Picture 7" descr="Osaka Castle with a green roof&#10;&#10;Description automatically generated">
            <a:extLst>
              <a:ext uri="{FF2B5EF4-FFF2-40B4-BE49-F238E27FC236}">
                <a16:creationId xmlns:a16="http://schemas.microsoft.com/office/drawing/2014/main" id="{6B927753-89A3-093B-574A-13EA12CDE9A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23034" r="13766" b="13409"/>
          <a:stretch/>
        </p:blipFill>
        <p:spPr>
          <a:xfrm>
            <a:off x="-12685" y="3429000"/>
            <a:ext cx="4449250" cy="3429000"/>
          </a:xfrm>
          <a:prstGeom prst="rect">
            <a:avLst/>
          </a:prstGeom>
        </p:spPr>
      </p:pic>
      <p:pic>
        <p:nvPicPr>
          <p:cNvPr id="22" name="Picture 21" descr="A hot spring with a waterfall&#10;&#10;Description automatically generated">
            <a:extLst>
              <a:ext uri="{FF2B5EF4-FFF2-40B4-BE49-F238E27FC236}">
                <a16:creationId xmlns:a16="http://schemas.microsoft.com/office/drawing/2014/main" id="{F317A834-C2B0-474C-9B57-D08D892319C6}"/>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8263" t="3792" r="18183"/>
          <a:stretch/>
        </p:blipFill>
        <p:spPr>
          <a:xfrm>
            <a:off x="4424226" y="-34475"/>
            <a:ext cx="4719774" cy="3463475"/>
          </a:xfrm>
          <a:prstGeom prst="rect">
            <a:avLst/>
          </a:prstGeom>
        </p:spPr>
      </p:pic>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960030" y="348632"/>
            <a:ext cx="7494814" cy="707886"/>
          </a:xfrm>
          <a:prstGeom prst="rect">
            <a:avLst/>
          </a:prstGeom>
          <a:solidFill>
            <a:schemeClr val="bg1"/>
          </a:solidFill>
          <a:ln w="38100">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Kristen ITC"/>
                <a:ea typeface="Kozuka Gothic Pro B"/>
                <a:cs typeface="+mn-cs"/>
              </a:rPr>
              <a:t>Why do people visit Japan?</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88268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pic>
        <p:nvPicPr>
          <p:cNvPr id="12" name="Picture 11" descr="A person skiing down a mountain&#10;&#10;Description automatically generated">
            <a:extLst>
              <a:ext uri="{FF2B5EF4-FFF2-40B4-BE49-F238E27FC236}">
                <a16:creationId xmlns:a16="http://schemas.microsoft.com/office/drawing/2014/main" id="{2312DD39-B6F2-47E8-AD21-ACEE528321E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7757" r="8264" b="8884"/>
          <a:stretch/>
        </p:blipFill>
        <p:spPr>
          <a:xfrm>
            <a:off x="4463986" y="3008216"/>
            <a:ext cx="4680014" cy="3240000"/>
          </a:xfrm>
          <a:prstGeom prst="rect">
            <a:avLst/>
          </a:prstGeom>
        </p:spPr>
      </p:pic>
      <p:pic>
        <p:nvPicPr>
          <p:cNvPr id="4" name="Picture 3" descr="A person in a kimono sitting on a red surface&#10;&#10;Description automatically generated">
            <a:extLst>
              <a:ext uri="{FF2B5EF4-FFF2-40B4-BE49-F238E27FC236}">
                <a16:creationId xmlns:a16="http://schemas.microsoft.com/office/drawing/2014/main" id="{3128FC8C-28DA-63FF-B838-78C475495B6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8149" b="5211"/>
          <a:stretch/>
        </p:blipFill>
        <p:spPr>
          <a:xfrm>
            <a:off x="0" y="3199036"/>
            <a:ext cx="4463986" cy="3071135"/>
          </a:xfrm>
          <a:prstGeom prst="rect">
            <a:avLst/>
          </a:prstGeom>
        </p:spPr>
      </p:pic>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7" name="Picture 6" descr="A stone path in a forest&#10;&#10;Description automatically generated">
            <a:extLst>
              <a:ext uri="{FF2B5EF4-FFF2-40B4-BE49-F238E27FC236}">
                <a16:creationId xmlns:a16="http://schemas.microsoft.com/office/drawing/2014/main" id="{C285EEFC-C984-440F-B6E1-10805299B7EA}"/>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2362" r="8263"/>
          <a:stretch/>
        </p:blipFill>
        <p:spPr>
          <a:xfrm>
            <a:off x="0" y="0"/>
            <a:ext cx="4572000" cy="3240000"/>
          </a:xfrm>
          <a:prstGeom prst="rect">
            <a:avLst/>
          </a:prstGeom>
        </p:spPr>
      </p:pic>
      <p:pic>
        <p:nvPicPr>
          <p:cNvPr id="10" name="Picture 9" descr="A group of people walking in a city&#10;&#10;Description automatically generated">
            <a:extLst>
              <a:ext uri="{FF2B5EF4-FFF2-40B4-BE49-F238E27FC236}">
                <a16:creationId xmlns:a16="http://schemas.microsoft.com/office/drawing/2014/main" id="{771A42E5-57FB-6C90-E5B6-9ACD03B2C17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7273" r="11477"/>
          <a:stretch/>
        </p:blipFill>
        <p:spPr>
          <a:xfrm>
            <a:off x="4463986" y="0"/>
            <a:ext cx="4680014" cy="3240000"/>
          </a:xfrm>
          <a:prstGeom prst="rect">
            <a:avLst/>
          </a:prstGeom>
        </p:spPr>
      </p:pic>
      <p:sp>
        <p:nvSpPr>
          <p:cNvPr id="13" name="TextBox 12">
            <a:extLst>
              <a:ext uri="{FF2B5EF4-FFF2-40B4-BE49-F238E27FC236}">
                <a16:creationId xmlns:a16="http://schemas.microsoft.com/office/drawing/2014/main" id="{F7D75CF3-FF16-67A9-C3A2-52F2258D704E}"/>
              </a:ext>
            </a:extLst>
          </p:cNvPr>
          <p:cNvSpPr txBox="1"/>
          <p:nvPr/>
        </p:nvSpPr>
        <p:spPr>
          <a:xfrm>
            <a:off x="960030" y="348632"/>
            <a:ext cx="7494814" cy="707886"/>
          </a:xfrm>
          <a:prstGeom prst="rect">
            <a:avLst/>
          </a:prstGeom>
          <a:solidFill>
            <a:schemeClr val="bg1"/>
          </a:solidFill>
          <a:ln w="38100">
            <a:solidFill>
              <a:schemeClr val="tx1"/>
            </a:solidFill>
          </a:ln>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FF0000"/>
                </a:solidFill>
                <a:effectLst/>
                <a:uLnTx/>
                <a:uFillTx/>
                <a:latin typeface="Kristen ITC"/>
                <a:ea typeface="Kozuka Gothic Pro B"/>
                <a:cs typeface="+mn-cs"/>
              </a:rPr>
              <a:t>Why do people visit Japan?</a:t>
            </a:r>
          </a:p>
        </p:txBody>
      </p:sp>
    </p:spTree>
    <p:extLst>
      <p:ext uri="{BB962C8B-B14F-4D97-AF65-F5344CB8AC3E}">
        <p14:creationId xmlns:p14="http://schemas.microsoft.com/office/powerpoint/2010/main" val="3299439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448992" y="1547588"/>
            <a:ext cx="8237808" cy="769441"/>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Let’s think about how Japan </a:t>
            </a:r>
            <a:r>
              <a:rPr lang="en-GB" sz="2200" dirty="0">
                <a:solidFill>
                  <a:prstClr val="black"/>
                </a:solidFill>
                <a:latin typeface="Kozuka Gothic Pro B" pitchFamily="34" charset="-128"/>
                <a:ea typeface="Kozuka Gothic Pro B"/>
              </a:rPr>
              <a:t>may be impacted by this significant increase in tourism.</a:t>
            </a: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1200329"/>
          </a:xfrm>
          <a:prstGeom prst="rect">
            <a:avLst/>
          </a:prstGeom>
          <a:solidFill>
            <a:schemeClr val="bg1"/>
          </a:solidFill>
          <a:ln w="38100">
            <a:noFill/>
          </a:ln>
        </p:spPr>
        <p:txBody>
          <a:bodyPr wrap="square" lIns="91440" tIns="45720" rIns="91440" bIns="45720" rtlCol="0" anchor="t">
            <a:spAutoFit/>
          </a:bodyPr>
          <a:lstStyle/>
          <a:p>
            <a:r>
              <a:rPr lang="en-GB" sz="5400" b="1" dirty="0">
                <a:solidFill>
                  <a:srgbClr val="FF0000"/>
                </a:solidFill>
                <a:latin typeface="Kristen ITC"/>
                <a:ea typeface="Kozuka Gothic Pro B"/>
              </a:rPr>
              <a:t>Impacts of Tourism</a:t>
            </a:r>
            <a:endParaRPr lang="ja-JP" altLang="en-US" sz="5400" b="1" dirty="0">
              <a:solidFill>
                <a:srgbClr val="FF0000"/>
              </a:solidFill>
              <a:latin typeface="Kristen ITC"/>
              <a:ea typeface="Kozuka Gothic Pro B"/>
            </a:endParaRPr>
          </a:p>
          <a:p>
            <a:endParaRPr lang="en-US" dirty="0"/>
          </a:p>
        </p:txBody>
      </p:sp>
      <p:sp>
        <p:nvSpPr>
          <p:cNvPr id="13" name="TextBox 12">
            <a:extLst>
              <a:ext uri="{FF2B5EF4-FFF2-40B4-BE49-F238E27FC236}">
                <a16:creationId xmlns:a16="http://schemas.microsoft.com/office/drawing/2014/main" id="{3CAC1A8C-139A-48ED-8C96-F3D4E30BDD09}"/>
              </a:ext>
            </a:extLst>
          </p:cNvPr>
          <p:cNvSpPr txBox="1"/>
          <p:nvPr/>
        </p:nvSpPr>
        <p:spPr>
          <a:xfrm>
            <a:off x="308719" y="2406636"/>
            <a:ext cx="4263281" cy="3139321"/>
          </a:xfrm>
          <a:prstGeom prst="rect">
            <a:avLst/>
          </a:prstGeom>
          <a:noFill/>
        </p:spPr>
        <p:txBody>
          <a:bodyPr wrap="square">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solidFill>
                  <a:prstClr val="black"/>
                </a:solidFill>
                <a:latin typeface="Kozuka Gothic Pro R" panose="020B0400000000000000" pitchFamily="34" charset="-128"/>
                <a:ea typeface="Kozuka Gothic Pro R" panose="020B0400000000000000" pitchFamily="34" charset="-128"/>
              </a:rPr>
              <a:t>Read each of the cards and decide whether it is a </a:t>
            </a:r>
            <a:r>
              <a:rPr lang="en-GB" sz="2200" u="sng" dirty="0">
                <a:solidFill>
                  <a:prstClr val="black"/>
                </a:solidFill>
                <a:latin typeface="Kozuka Gothic Pro R" panose="020B0400000000000000" pitchFamily="34" charset="-128"/>
                <a:ea typeface="Kozuka Gothic Pro R" panose="020B0400000000000000" pitchFamily="34" charset="-128"/>
              </a:rPr>
              <a:t>positive</a:t>
            </a:r>
            <a:r>
              <a:rPr lang="en-GB" sz="2200" dirty="0">
                <a:solidFill>
                  <a:prstClr val="black"/>
                </a:solidFill>
                <a:latin typeface="Kozuka Gothic Pro R" panose="020B0400000000000000" pitchFamily="34" charset="-128"/>
                <a:ea typeface="Kozuka Gothic Pro R" panose="020B0400000000000000" pitchFamily="34" charset="-128"/>
              </a:rPr>
              <a:t> or </a:t>
            </a:r>
            <a:r>
              <a:rPr lang="en-GB" sz="2200" u="sng" dirty="0">
                <a:solidFill>
                  <a:prstClr val="black"/>
                </a:solidFill>
                <a:latin typeface="Kozuka Gothic Pro R" panose="020B0400000000000000" pitchFamily="34" charset="-128"/>
                <a:ea typeface="Kozuka Gothic Pro R" panose="020B0400000000000000" pitchFamily="34" charset="-128"/>
              </a:rPr>
              <a:t>negative</a:t>
            </a:r>
            <a:r>
              <a:rPr lang="en-GB" sz="2200" dirty="0">
                <a:solidFill>
                  <a:prstClr val="black"/>
                </a:solidFill>
                <a:latin typeface="Kozuka Gothic Pro R" panose="020B0400000000000000" pitchFamily="34" charset="-128"/>
                <a:ea typeface="Kozuka Gothic Pro R" panose="020B0400000000000000" pitchFamily="34" charset="-128"/>
              </a:rPr>
              <a:t> impact.</a:t>
            </a:r>
            <a:br>
              <a:rPr lang="en-GB" sz="2200" dirty="0">
                <a:solidFill>
                  <a:prstClr val="black"/>
                </a:solidFill>
                <a:latin typeface="Kozuka Gothic Pro R" panose="020B0400000000000000" pitchFamily="34" charset="-128"/>
                <a:ea typeface="Kozuka Gothic Pro R" panose="020B0400000000000000" pitchFamily="34" charset="-128"/>
              </a:rPr>
            </a:br>
            <a:endParaRPr lang="en-GB" sz="2200" dirty="0">
              <a:solidFill>
                <a:prstClr val="black"/>
              </a:solidFill>
              <a:latin typeface="Kozuka Gothic Pro R" panose="020B0400000000000000" pitchFamily="34" charset="-128"/>
              <a:ea typeface="Kozuka Gothic Pro R" panose="020B0400000000000000" pitchFamily="34" charset="-128"/>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200" dirty="0">
                <a:solidFill>
                  <a:prstClr val="black"/>
                </a:solidFill>
                <a:latin typeface="Kozuka Gothic Pro R" panose="020B0400000000000000" pitchFamily="34" charset="-128"/>
                <a:ea typeface="Kozuka Gothic Pro R" panose="020B0400000000000000" pitchFamily="34" charset="-128"/>
              </a:rPr>
              <a:t>Sort the cards into three different categories: </a:t>
            </a:r>
          </a:p>
          <a:p>
            <a:pPr marL="800100" lvl="1" indent="-342900">
              <a:buFont typeface="Arial" panose="020B0604020202020204" pitchFamily="34" charset="0"/>
              <a:buChar char="•"/>
              <a:defRPr/>
            </a:pPr>
            <a:r>
              <a:rPr lang="en-GB" sz="2200" dirty="0">
                <a:solidFill>
                  <a:srgbClr val="FFC000"/>
                </a:solidFill>
                <a:latin typeface="Kozuka Gothic Pro B" panose="020B0800000000000000" pitchFamily="34" charset="-128"/>
                <a:ea typeface="Kozuka Gothic Pro B" panose="020B0800000000000000" pitchFamily="34" charset="-128"/>
              </a:rPr>
              <a:t>social</a:t>
            </a:r>
            <a:r>
              <a:rPr lang="en-GB" sz="2200" dirty="0">
                <a:solidFill>
                  <a:prstClr val="black"/>
                </a:solidFill>
                <a:latin typeface="Kozuka Gothic Pro B" panose="020B0800000000000000" pitchFamily="34" charset="-128"/>
                <a:ea typeface="Kozuka Gothic Pro B" panose="020B0800000000000000" pitchFamily="34" charset="-128"/>
              </a:rPr>
              <a:t>	</a:t>
            </a:r>
          </a:p>
          <a:p>
            <a:pPr marL="800100" lvl="1" indent="-342900">
              <a:buFont typeface="Arial" panose="020B0604020202020204" pitchFamily="34" charset="0"/>
              <a:buChar char="•"/>
              <a:defRPr/>
            </a:pPr>
            <a:r>
              <a:rPr lang="en-GB" sz="2200" dirty="0">
                <a:solidFill>
                  <a:srgbClr val="00B050"/>
                </a:solidFill>
                <a:latin typeface="Kozuka Gothic Pro B" panose="020B0800000000000000" pitchFamily="34" charset="-128"/>
                <a:ea typeface="Kozuka Gothic Pro B" panose="020B0800000000000000" pitchFamily="34" charset="-128"/>
              </a:rPr>
              <a:t>environmental</a:t>
            </a:r>
            <a:r>
              <a:rPr lang="en-GB" sz="2200" dirty="0">
                <a:solidFill>
                  <a:prstClr val="black"/>
                </a:solidFill>
                <a:latin typeface="Kozuka Gothic Pro B" panose="020B0800000000000000" pitchFamily="34" charset="-128"/>
                <a:ea typeface="Kozuka Gothic Pro B" panose="020B0800000000000000" pitchFamily="34" charset="-128"/>
              </a:rPr>
              <a:t> </a:t>
            </a:r>
          </a:p>
          <a:p>
            <a:pPr marL="800100" lvl="1" indent="-342900">
              <a:buFont typeface="Arial" panose="020B0604020202020204" pitchFamily="34" charset="0"/>
              <a:buChar char="•"/>
              <a:defRPr/>
            </a:pPr>
            <a:r>
              <a:rPr lang="en-GB" sz="2200" dirty="0">
                <a:solidFill>
                  <a:srgbClr val="00B0F0"/>
                </a:solidFill>
                <a:latin typeface="Kozuka Gothic Pro B" panose="020B0800000000000000" pitchFamily="34" charset="-128"/>
                <a:ea typeface="Kozuka Gothic Pro B" panose="020B0800000000000000" pitchFamily="34" charset="-128"/>
              </a:rPr>
              <a:t>economic</a:t>
            </a:r>
            <a:endParaRPr kumimoji="0" lang="en-GB" sz="22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endParaRPr>
          </a:p>
        </p:txBody>
      </p:sp>
      <p:pic>
        <p:nvPicPr>
          <p:cNvPr id="4" name="Picture 3">
            <a:extLst>
              <a:ext uri="{FF2B5EF4-FFF2-40B4-BE49-F238E27FC236}">
                <a16:creationId xmlns:a16="http://schemas.microsoft.com/office/drawing/2014/main" id="{F1F6BC02-82E4-6510-16FA-4CFC90FD8601}"/>
              </a:ext>
            </a:extLst>
          </p:cNvPr>
          <p:cNvPicPr>
            <a:picLocks noChangeAspect="1"/>
          </p:cNvPicPr>
          <p:nvPr/>
        </p:nvPicPr>
        <p:blipFill>
          <a:blip r:embed="rId4"/>
          <a:stretch>
            <a:fillRect/>
          </a:stretch>
        </p:blipFill>
        <p:spPr>
          <a:xfrm rot="540000">
            <a:off x="5736871" y="2610297"/>
            <a:ext cx="2140060" cy="3054507"/>
          </a:xfrm>
          <a:prstGeom prst="rect">
            <a:avLst/>
          </a:prstGeom>
          <a:noFill/>
          <a:ln w="15875">
            <a:solidFill>
              <a:schemeClr val="tx1"/>
            </a:solidFill>
          </a:ln>
        </p:spPr>
      </p:pic>
    </p:spTree>
    <p:extLst>
      <p:ext uri="{BB962C8B-B14F-4D97-AF65-F5344CB8AC3E}">
        <p14:creationId xmlns:p14="http://schemas.microsoft.com/office/powerpoint/2010/main" val="20710955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066745E7-5C7B-9F13-6900-2CA9A6AA44E2}"/>
              </a:ext>
            </a:extLst>
          </p:cNvPr>
          <p:cNvSpPr/>
          <p:nvPr/>
        </p:nvSpPr>
        <p:spPr>
          <a:xfrm>
            <a:off x="539550" y="4378019"/>
            <a:ext cx="8147250" cy="1522821"/>
          </a:xfrm>
          <a:prstGeom prst="roundRect">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sp>
        <p:nvSpPr>
          <p:cNvPr id="14" name="TextBox 13">
            <a:extLst>
              <a:ext uri="{FF2B5EF4-FFF2-40B4-BE49-F238E27FC236}">
                <a16:creationId xmlns:a16="http://schemas.microsoft.com/office/drawing/2014/main" id="{AE681330-ABCF-32F1-584B-E00F227D4F79}"/>
              </a:ext>
            </a:extLst>
          </p:cNvPr>
          <p:cNvSpPr txBox="1"/>
          <p:nvPr/>
        </p:nvSpPr>
        <p:spPr>
          <a:xfrm>
            <a:off x="539551" y="404664"/>
            <a:ext cx="7848871" cy="923330"/>
          </a:xfrm>
          <a:prstGeom prst="rect">
            <a:avLst/>
          </a:prstGeom>
          <a:solidFill>
            <a:schemeClr val="bg1"/>
          </a:solidFill>
          <a:ln w="38100">
            <a:noFill/>
          </a:ln>
        </p:spPr>
        <p:txBody>
          <a:bodyPr wrap="square" lIns="91440" tIns="45720" rIns="91440" bIns="45720" rtlCol="0" anchor="t">
            <a:spAutoFit/>
          </a:bodyPr>
          <a:lstStyle/>
          <a:p>
            <a:pPr>
              <a:defRPr/>
            </a:pPr>
            <a:r>
              <a:rPr lang="en-GB" sz="5400" b="1" dirty="0">
                <a:solidFill>
                  <a:srgbClr val="FF0000"/>
                </a:solidFill>
                <a:latin typeface="Kristen ITC"/>
                <a:ea typeface="Kozuka Gothic Pro B"/>
              </a:rPr>
              <a:t>Reflection</a:t>
            </a: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1" name="TextBox 10">
            <a:extLst>
              <a:ext uri="{FF2B5EF4-FFF2-40B4-BE49-F238E27FC236}">
                <a16:creationId xmlns:a16="http://schemas.microsoft.com/office/drawing/2014/main" id="{913ED953-E4B9-791E-8B59-0DB10373F0D6}"/>
              </a:ext>
            </a:extLst>
          </p:cNvPr>
          <p:cNvSpPr txBox="1"/>
          <p:nvPr/>
        </p:nvSpPr>
        <p:spPr>
          <a:xfrm>
            <a:off x="3200400" y="6356350"/>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3" name="Rectangle 12">
            <a:extLst>
              <a:ext uri="{FF2B5EF4-FFF2-40B4-BE49-F238E27FC236}">
                <a16:creationId xmlns:a16="http://schemas.microsoft.com/office/drawing/2014/main" id="{E0514AE4-EFB6-4573-B29C-B1535213C235}"/>
              </a:ext>
            </a:extLst>
          </p:cNvPr>
          <p:cNvSpPr/>
          <p:nvPr/>
        </p:nvSpPr>
        <p:spPr>
          <a:xfrm>
            <a:off x="539550" y="1700363"/>
            <a:ext cx="8147250" cy="3046988"/>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anose="020B0400000000000000" pitchFamily="34" charset="-128"/>
                <a:ea typeface="Kozuka Gothic Pro R" panose="020B0400000000000000" pitchFamily="34" charset="-128"/>
              </a:rPr>
              <a:t>Tourist arrivals in Japan have been______________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anose="020B0400000000000000" pitchFamily="34" charset="-128"/>
                <a:ea typeface="Kozuka Gothic Pro R" panose="020B0400000000000000" pitchFamily="34" charset="-128"/>
              </a:rPr>
              <a:t>The majority of tourists in Japan travel from _________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dirty="0">
                <a:solidFill>
                  <a:prstClr val="black"/>
                </a:solidFill>
                <a:latin typeface="Kozuka Gothic Pro R" panose="020B0400000000000000" pitchFamily="34" charset="-128"/>
                <a:ea typeface="Kozuka Gothic Pro R" panose="020B0400000000000000" pitchFamily="34" charset="-128"/>
              </a:rPr>
              <a:t>Tourists spending money in local shops is an example of an ___________ impact of tourism.</a:t>
            </a:r>
            <a:endPar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dirty="0">
              <a:solidFill>
                <a:prstClr val="black"/>
              </a:solidFill>
              <a:latin typeface="Kozuka Gothic Pro B" pitchFamily="34" charset="-128"/>
              <a:ea typeface="Kozuka Gothic Pro B"/>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15" name="TextBox 14">
            <a:extLst>
              <a:ext uri="{FF2B5EF4-FFF2-40B4-BE49-F238E27FC236}">
                <a16:creationId xmlns:a16="http://schemas.microsoft.com/office/drawing/2014/main" id="{4E1D9A40-A489-4CB0-9824-56E397E00D2A}"/>
              </a:ext>
            </a:extLst>
          </p:cNvPr>
          <p:cNvSpPr txBox="1"/>
          <p:nvPr/>
        </p:nvSpPr>
        <p:spPr>
          <a:xfrm>
            <a:off x="1196787" y="4643308"/>
            <a:ext cx="151504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prstClr val="black"/>
                </a:solidFill>
                <a:latin typeface="Kozuka Gothic Pro B" pitchFamily="34" charset="-128"/>
                <a:ea typeface="Kozuka Gothic Pro B"/>
              </a:rPr>
              <a:t>Asia</a:t>
            </a:r>
            <a:endPar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16" name="TextBox 15">
            <a:extLst>
              <a:ext uri="{FF2B5EF4-FFF2-40B4-BE49-F238E27FC236}">
                <a16:creationId xmlns:a16="http://schemas.microsoft.com/office/drawing/2014/main" id="{E7B6F9C0-D71D-4571-87D5-9722FF427889}"/>
              </a:ext>
            </a:extLst>
          </p:cNvPr>
          <p:cNvSpPr txBox="1"/>
          <p:nvPr/>
        </p:nvSpPr>
        <p:spPr>
          <a:xfrm>
            <a:off x="3755571" y="5310413"/>
            <a:ext cx="163285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noProof="0" dirty="0">
                <a:solidFill>
                  <a:prstClr val="black"/>
                </a:solidFill>
                <a:latin typeface="Kozuka Gothic Pro B" pitchFamily="34" charset="-128"/>
                <a:ea typeface="Kozuka Gothic Pro B"/>
              </a:rPr>
              <a:t>economic</a:t>
            </a:r>
            <a:endPar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p:txBody>
      </p:sp>
      <p:sp>
        <p:nvSpPr>
          <p:cNvPr id="17" name="TextBox 16">
            <a:extLst>
              <a:ext uri="{FF2B5EF4-FFF2-40B4-BE49-F238E27FC236}">
                <a16:creationId xmlns:a16="http://schemas.microsoft.com/office/drawing/2014/main" id="{7DBE7FAE-6B3D-4856-90D1-E425059722A3}"/>
              </a:ext>
            </a:extLst>
          </p:cNvPr>
          <p:cNvSpPr txBox="1"/>
          <p:nvPr/>
        </p:nvSpPr>
        <p:spPr>
          <a:xfrm>
            <a:off x="3652282" y="4614277"/>
            <a:ext cx="1839433"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increasing</a:t>
            </a:r>
          </a:p>
        </p:txBody>
      </p:sp>
      <p:pic>
        <p:nvPicPr>
          <p:cNvPr id="1026" name="Picture 2" descr="子供たちと吹き出しのイラスト">
            <a:extLst>
              <a:ext uri="{FF2B5EF4-FFF2-40B4-BE49-F238E27FC236}">
                <a16:creationId xmlns:a16="http://schemas.microsoft.com/office/drawing/2014/main" id="{B1A45211-DC7B-45AE-89E8-926EF6F5386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45162" y="212391"/>
            <a:ext cx="1441638" cy="121097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31FBB6B-9C3A-0587-2B3B-85F287CF9B79}"/>
              </a:ext>
            </a:extLst>
          </p:cNvPr>
          <p:cNvSpPr txBox="1"/>
          <p:nvPr/>
        </p:nvSpPr>
        <p:spPr>
          <a:xfrm>
            <a:off x="1031891" y="5272074"/>
            <a:ext cx="2057400" cy="461665"/>
          </a:xfrm>
          <a:prstGeom prst="rect">
            <a:avLst/>
          </a:prstGeom>
          <a:noFill/>
        </p:spPr>
        <p:txBody>
          <a:bodyPr wrap="square" rtlCol="0">
            <a:spAutoFit/>
          </a:bodyPr>
          <a:lstStyle/>
          <a:p>
            <a:r>
              <a:rPr lang="en-GB" sz="2400" dirty="0">
                <a:latin typeface="Kozuka Gothic Pro B" panose="020B0800000000000000" pitchFamily="34" charset="-128"/>
                <a:ea typeface="Kozuka Gothic Pro B" panose="020B0800000000000000" pitchFamily="34" charset="-128"/>
              </a:rPr>
              <a:t>Europe</a:t>
            </a:r>
          </a:p>
        </p:txBody>
      </p:sp>
      <p:sp>
        <p:nvSpPr>
          <p:cNvPr id="7" name="TextBox 6">
            <a:extLst>
              <a:ext uri="{FF2B5EF4-FFF2-40B4-BE49-F238E27FC236}">
                <a16:creationId xmlns:a16="http://schemas.microsoft.com/office/drawing/2014/main" id="{F5E1C990-317F-6E36-475D-22F72DACD329}"/>
              </a:ext>
            </a:extLst>
          </p:cNvPr>
          <p:cNvSpPr txBox="1"/>
          <p:nvPr/>
        </p:nvSpPr>
        <p:spPr>
          <a:xfrm>
            <a:off x="6555921" y="5272073"/>
            <a:ext cx="2130879" cy="461665"/>
          </a:xfrm>
          <a:prstGeom prst="rect">
            <a:avLst/>
          </a:prstGeom>
          <a:noFill/>
        </p:spPr>
        <p:txBody>
          <a:bodyPr wrap="square" rtlCol="0">
            <a:spAutoFit/>
          </a:bodyPr>
          <a:lstStyle/>
          <a:p>
            <a:r>
              <a:rPr lang="en-GB" sz="2400" dirty="0">
                <a:latin typeface="Kozuka Gothic Pro B" panose="020B0800000000000000" pitchFamily="34" charset="-128"/>
                <a:ea typeface="Kozuka Gothic Pro B" panose="020B0800000000000000" pitchFamily="34" charset="-128"/>
              </a:rPr>
              <a:t>decreasing </a:t>
            </a:r>
          </a:p>
        </p:txBody>
      </p:sp>
      <p:sp>
        <p:nvSpPr>
          <p:cNvPr id="8" name="TextBox 7">
            <a:extLst>
              <a:ext uri="{FF2B5EF4-FFF2-40B4-BE49-F238E27FC236}">
                <a16:creationId xmlns:a16="http://schemas.microsoft.com/office/drawing/2014/main" id="{9273199C-4B3C-21C7-2FC9-BAA1B7DFE5FA}"/>
              </a:ext>
            </a:extLst>
          </p:cNvPr>
          <p:cNvSpPr txBox="1"/>
          <p:nvPr/>
        </p:nvSpPr>
        <p:spPr>
          <a:xfrm>
            <a:off x="6629400" y="4657000"/>
            <a:ext cx="2057400" cy="461665"/>
          </a:xfrm>
          <a:prstGeom prst="rect">
            <a:avLst/>
          </a:prstGeom>
          <a:noFill/>
        </p:spPr>
        <p:txBody>
          <a:bodyPr wrap="square" rtlCol="0">
            <a:spAutoFit/>
          </a:bodyPr>
          <a:lstStyle/>
          <a:p>
            <a:r>
              <a:rPr lang="en-GB" sz="2400" dirty="0">
                <a:latin typeface="Kozuka Gothic Pro B" panose="020B0800000000000000" pitchFamily="34" charset="-128"/>
                <a:ea typeface="Kozuka Gothic Pro B" panose="020B0800000000000000" pitchFamily="34" charset="-128"/>
              </a:rPr>
              <a:t>negative</a:t>
            </a:r>
          </a:p>
        </p:txBody>
      </p:sp>
    </p:spTree>
    <p:extLst>
      <p:ext uri="{BB962C8B-B14F-4D97-AF65-F5344CB8AC3E}">
        <p14:creationId xmlns:p14="http://schemas.microsoft.com/office/powerpoint/2010/main" val="2128751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0.09688 -0.01088 L 0.09688 -0.01065 C 0.0908 -0.01898 0.08385 -0.02616 0.0783 -0.03634 C 0.07691 -0.03889 0.07118 -0.0544 0.07049 -0.05648 C 0.06858 -0.06643 0.06545 -0.07592 0.06493 -0.0868 C 0.06441 -0.11134 0.06493 -0.09977 0.06337 -0.12222 C 0.06372 -0.14004 0.06302 -0.15764 0.06441 -0.17523 C 0.06493 -0.18148 0.06736 -0.18611 0.06858 -0.19167 C 0.06962 -0.19606 0.06979 -0.20116 0.07118 -0.20579 C 0.07344 -0.21412 0.07708 -0.22106 0.07951 -0.22963 C 0.08073 -0.23379 0.0816 -0.23842 0.08299 -0.24213 C 0.08542 -0.24792 0.09045 -0.25509 0.09323 -0.25856 C 0.09688 -0.26296 0.10035 -0.26713 0.10365 -0.27106 L 0.1066 -0.275 C 0.10885 -0.27778 0.11042 -0.28055 0.11285 -0.28264 C 0.13194 -0.30185 0.11927 -0.28958 0.1467 -0.31296 C 0.15365 -0.31921 0.15451 -0.3206 0.16215 -0.32569 C 0.18507 -0.34097 0.16024 -0.32199 0.1816 -0.34074 C 0.18368 -0.34282 0.18594 -0.34375 0.18819 -0.3456 C 0.18976 -0.34722 0.19132 -0.3493 0.19306 -0.35092 C 0.19444 -0.35231 0.19583 -0.35324 0.19722 -0.35463 C 0.19809 -0.35555 0.19878 -0.35741 0.19965 -0.35833 C 0.2092 -0.36967 0.1875 -0.33981 0.20521 -0.36366 C 0.20677 -0.36574 0.20816 -0.36898 0.2099 -0.37106 C 0.21128 -0.37292 0.21319 -0.37338 0.21476 -0.37477 C 0.21597 -0.37616 0.21892 -0.38032 0.21997 -0.38264 C 0.2217 -0.38565 0.22344 -0.38912 0.225 -0.39259 L 0.22691 -0.39606 C 0.2276 -0.39815 0.22847 -0.39954 0.22917 -0.40139 C 0.23594 -0.41852 0.23316 -0.41134 0.23767 -0.42292 C 0.23854 -0.425 0.23958 -0.42662 0.23993 -0.42917 C 0.24132 -0.43634 0.24045 -0.43403 0.24201 -0.43634 L 0.24201 -0.43171 " pathEditMode="relative" rAng="0" ptsTypes="AAAAAAAAAAAAAAAAAAAAAAAAAAAAAAAAA">
                                      <p:cBhvr>
                                        <p:cTn id="6" dur="2000" fill="hold"/>
                                        <p:tgtEl>
                                          <p:spTgt spid="17"/>
                                        </p:tgtEl>
                                        <p:attrNameLst>
                                          <p:attrName>ppt_x</p:attrName>
                                          <p:attrName>ppt_y</p:attrName>
                                        </p:attrNameLst>
                                      </p:cBhvr>
                                      <p:rCtr x="5573" y="-21273"/>
                                    </p:animMotion>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grpId="0" nodeType="clickEffect">
                                  <p:stCondLst>
                                    <p:cond delay="0"/>
                                  </p:stCondLst>
                                  <p:childTnLst>
                                    <p:animMotion origin="layout" path="M 2.5E-6 1.85185E-6 L 2.5E-6 0.00046 C 0.00399 -0.00671 0.00764 -0.01366 0.01337 -0.01968 C 0.02344 -0.02986 0.03975 -0.04167 0.05469 -0.04884 C 0.05937 -0.05093 0.06458 -0.05278 0.06996 -0.0544 C 0.09618 -0.06204 0.1059 -0.06412 0.13038 -0.06829 C 0.13871 -0.06991 0.14722 -0.0706 0.15573 -0.07269 C 0.16562 -0.07454 0.17517 -0.07778 0.18524 -0.0794 C 0.19757 -0.08148 0.21024 -0.08195 0.22291 -0.08357 C 0.2342 -0.08542 0.24583 -0.08727 0.25694 -0.08912 C 0.27361 -0.09236 0.30746 -0.09861 0.3243 -0.10324 C 0.3335 -0.10556 0.34219 -0.10903 0.35173 -0.11134 C 0.36909 -0.11574 0.3875 -0.11783 0.40469 -0.12269 C 0.41632 -0.12593 0.4276 -0.1294 0.43906 -0.13218 C 0.45034 -0.13519 0.46215 -0.13681 0.47361 -0.13912 C 0.48264 -0.14121 0.49166 -0.14398 0.50104 -0.1463 C 0.51007 -0.14815 0.51927 -0.14977 0.52864 -0.15162 C 0.56909 -0.16111 0.5526 -0.15787 0.5901 -0.16968 C 0.63455 -0.18357 0.59548 -0.17014 0.63316 -0.18357 C 0.63975 -0.19121 0.64896 -0.19746 0.65208 -0.20579 C 0.65521 -0.21482 0.65712 -0.21898 0.65903 -0.22824 C 0.65989 -0.23171 0.65955 -0.23611 0.66059 -0.23935 C 0.66232 -0.24398 0.66528 -0.24884 0.66753 -0.25347 C 0.66805 -0.25972 0.66823 -0.26644 0.66927 -0.27292 C 0.67014 -0.27778 0.67291 -0.28264 0.67291 -0.28796 C 0.67309 -0.3 0.67118 -0.32384 0.67118 -0.32384 " pathEditMode="relative" rAng="0" ptsTypes="AAAAAAAAAAAAAAAAAAAAAAAAAA">
                                      <p:cBhvr>
                                        <p:cTn id="10" dur="2000" fill="hold"/>
                                        <p:tgtEl>
                                          <p:spTgt spid="15"/>
                                        </p:tgtEl>
                                        <p:attrNameLst>
                                          <p:attrName>ppt_x</p:attrName>
                                          <p:attrName>ppt_y</p:attrName>
                                        </p:attrNameLst>
                                      </p:cBhvr>
                                      <p:rCtr x="33646" y="-16181"/>
                                    </p:animMotion>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grpId="0" nodeType="clickEffect">
                                  <p:stCondLst>
                                    <p:cond delay="0"/>
                                  </p:stCondLst>
                                  <p:childTnLst>
                                    <p:animMotion origin="layout" path="M -0.11597 0.04653 L -0.11597 0.04722 C -0.11701 0.03403 -0.11771 0.0213 -0.11875 0.00926 C -0.11962 0.00023 -0.12431 -0.02315 -0.12587 -0.02824 C -0.13229 -0.04792 -0.13941 -0.05602 -0.14705 -0.06551 C -0.15295 -0.07268 -0.15868 -0.08125 -0.16493 -0.08565 C -0.16875 -0.08866 -0.17309 -0.08727 -0.17708 -0.08935 C -0.18524 -0.09282 -0.19323 -0.09537 -0.20104 -0.10231 C -0.20694 -0.10833 -0.21267 -0.11643 -0.21875 -0.11944 C -0.23299 -0.12662 -0.23142 -0.12361 -0.24531 -0.13981 C -0.25069 -0.14583 -0.26128 -0.15995 -0.26128 -0.15949 C -0.26215 -0.16343 -0.26302 -0.16759 -0.26406 -0.1706 C -0.26562 -0.175 -0.26771 -0.1787 -0.26927 -0.1838 C -0.27066 -0.18866 -0.2717 -0.19491 -0.27274 -0.20093 C -0.27413 -0.20741 -0.27517 -0.21458 -0.27639 -0.22106 C -0.27726 -0.22569 -0.27812 -0.23009 -0.27899 -0.23472 C -0.27934 -0.23819 -0.27934 -0.24167 -0.27986 -0.24491 C -0.28021 -0.24722 -0.28125 -0.24884 -0.2816 -0.25139 C -0.28194 -0.25486 -0.2816 -0.25833 -0.2816 -0.26134 " pathEditMode="relative" rAng="0" ptsTypes="AAAAAAAAAAAAAAAAAAA">
                                      <p:cBhvr>
                                        <p:cTn id="14" dur="2000" fill="hold"/>
                                        <p:tgtEl>
                                          <p:spTgt spid="16"/>
                                        </p:tgtEl>
                                        <p:attrNameLst>
                                          <p:attrName>ppt_x</p:attrName>
                                          <p:attrName>ppt_y</p:attrName>
                                        </p:attrNameLst>
                                      </p:cBhvr>
                                      <p:rCtr x="-8299" y="-1537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large building with people walking around with Tōdai-ji in the background&#10;&#10;Description automatically generated">
            <a:extLst>
              <a:ext uri="{FF2B5EF4-FFF2-40B4-BE49-F238E27FC236}">
                <a16:creationId xmlns:a16="http://schemas.microsoft.com/office/drawing/2014/main" id="{B9113928-4B75-208B-70CE-F95E6C912DC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816" r="653"/>
          <a:stretch/>
        </p:blipFill>
        <p:spPr>
          <a:xfrm>
            <a:off x="0" y="-14946"/>
            <a:ext cx="9144000" cy="6409175"/>
          </a:xfrm>
          <a:prstGeom prst="rect">
            <a:avLst/>
          </a:prstGeom>
        </p:spPr>
      </p:pic>
      <p:sp>
        <p:nvSpPr>
          <p:cNvPr id="6" name="Slide Number Placeholder 5"/>
          <p:cNvSpPr>
            <a:spLocks noGrp="1"/>
          </p:cNvSpPr>
          <p:nvPr>
            <p:ph type="sldNum" sz="quarter" idx="12"/>
          </p:nvPr>
        </p:nvSpPr>
        <p:spPr/>
        <p:txBody>
          <a:bodyPr/>
          <a:lstStyle/>
          <a:p>
            <a:fld id="{7627D4DA-CA93-4100-9923-91CA0C97AC6D}" type="slidenum">
              <a:rPr lang="en-GB" smtClean="0"/>
              <a:t>14</a:t>
            </a:fld>
            <a:endParaRPr lang="en-GB"/>
          </a:p>
        </p:txBody>
      </p:sp>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sp>
        <p:nvSpPr>
          <p:cNvPr id="14" name="TextBox 13"/>
          <p:cNvSpPr txBox="1"/>
          <p:nvPr/>
        </p:nvSpPr>
        <p:spPr>
          <a:xfrm>
            <a:off x="193013" y="213076"/>
            <a:ext cx="4648763" cy="1323439"/>
          </a:xfrm>
          <a:prstGeom prst="rect">
            <a:avLst/>
          </a:prstGeom>
          <a:solidFill>
            <a:schemeClr val="bg1"/>
          </a:solidFill>
          <a:ln w="38100">
            <a:solidFill>
              <a:srgbClr val="FF0000"/>
            </a:solidFill>
          </a:ln>
        </p:spPr>
        <p:txBody>
          <a:bodyPr wrap="square" lIns="91440" tIns="45720" rIns="91440" bIns="45720" rtlCol="0" anchor="t">
            <a:spAutoFit/>
          </a:bodyPr>
          <a:lstStyle/>
          <a:p>
            <a:pPr algn="ctr"/>
            <a:r>
              <a:rPr lang="en-GB" sz="4000" b="1" dirty="0">
                <a:solidFill>
                  <a:srgbClr val="FF0000"/>
                </a:solidFill>
                <a:latin typeface="Kristen ITC"/>
                <a:ea typeface="Kozuka Gothic Pro B"/>
              </a:rPr>
              <a:t>Tourism in Japan</a:t>
            </a:r>
          </a:p>
          <a:p>
            <a:pPr algn="ctr"/>
            <a:r>
              <a:rPr lang="en-GB" sz="4000" b="1" dirty="0">
                <a:solidFill>
                  <a:srgbClr val="FF0000"/>
                </a:solidFill>
                <a:latin typeface="Kristen ITC"/>
                <a:ea typeface="Kozuka Gothic Pro B"/>
              </a:rPr>
              <a:t>Continued…</a:t>
            </a:r>
          </a:p>
        </p:txBody>
      </p:sp>
      <p:sp>
        <p:nvSpPr>
          <p:cNvPr id="10" name="Rectangle 9">
            <a:extLst>
              <a:ext uri="{FF2B5EF4-FFF2-40B4-BE49-F238E27FC236}">
                <a16:creationId xmlns:a16="http://schemas.microsoft.com/office/drawing/2014/main" id="{7F8BC905-8AD0-B4C0-F1E6-2B865F294D94}"/>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EC00C30D-4156-43DB-BBD3-B18471C50FA1}"/>
              </a:ext>
            </a:extLst>
          </p:cNvPr>
          <p:cNvSpPr txBox="1"/>
          <p:nvPr/>
        </p:nvSpPr>
        <p:spPr>
          <a:xfrm>
            <a:off x="3470176" y="6394229"/>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200" b="0" i="0" u="none" strike="noStrike" cap="none" normalizeH="0" baseline="0" dirty="0">
                <a:ln>
                  <a:noFill/>
                </a:ln>
                <a:solidFill>
                  <a:schemeClr val="bg1"/>
                </a:solidFill>
                <a:effectLst/>
                <a:latin typeface="Arial" panose="020B0604020202020204" pitchFamily="34" charset="0"/>
              </a:rPr>
              <a:t>Photo by </a:t>
            </a:r>
            <a:r>
              <a:rPr kumimoji="0" lang="en-US" altLang="en-US" sz="1200" b="0" i="0" u="none" strike="noStrike" cap="none" normalizeH="0" baseline="0" dirty="0">
                <a:ln>
                  <a:noFill/>
                </a:ln>
                <a:solidFill>
                  <a:schemeClr val="bg1"/>
                </a:solidFill>
                <a:effectLst/>
                <a:latin typeface="Arial" panose="020B0604020202020204" pitchFamily="34" charset="0"/>
                <a:hlinkClick r:id="rId4">
                  <a:extLst>
                    <a:ext uri="{A12FA001-AC4F-418D-AE19-62706E023703}">
                      <ahyp:hlinkClr xmlns:ahyp="http://schemas.microsoft.com/office/drawing/2018/hyperlinkcolor" val="tx"/>
                    </a:ext>
                  </a:extLst>
                </a:hlinkClick>
              </a:rPr>
              <a:t>Alex</a:t>
            </a:r>
            <a:r>
              <a:rPr kumimoji="0" lang="en-US" altLang="en-US" sz="1200" b="0" i="0" u="none" strike="noStrike" cap="none" normalizeH="0" baseline="0" dirty="0">
                <a:ln>
                  <a:noFill/>
                </a:ln>
                <a:solidFill>
                  <a:schemeClr val="bg1"/>
                </a:solidFill>
                <a:effectLst/>
                <a:latin typeface="Arial" panose="020B0604020202020204" pitchFamily="34" charset="0"/>
              </a:rPr>
              <a:t> on </a:t>
            </a:r>
            <a:r>
              <a:rPr kumimoji="0" lang="en-US" altLang="en-US" sz="1200" b="0" i="0" u="none" strike="noStrike" cap="none" normalizeH="0" baseline="0" dirty="0" err="1">
                <a:ln>
                  <a:noFill/>
                </a:ln>
                <a:solidFill>
                  <a:schemeClr val="bg1"/>
                </a:solidFill>
                <a:effectLst/>
                <a:latin typeface="Arial" panose="020B0604020202020204" pitchFamily="34" charset="0"/>
                <a:hlinkClick r:id="rId5">
                  <a:extLst>
                    <a:ext uri="{A12FA001-AC4F-418D-AE19-62706E023703}">
                      <ahyp:hlinkClr xmlns:ahyp="http://schemas.microsoft.com/office/drawing/2018/hyperlinkcolor" val="tx"/>
                    </a:ext>
                  </a:extLst>
                </a:hlinkClick>
              </a:rPr>
              <a:t>Unsplash</a:t>
            </a:r>
            <a:endParaRPr kumimoji="0" lang="en-US" altLang="en-US" sz="1200" b="0" i="0" u="none" strike="noStrike" cap="none" normalizeH="0" baseline="0" dirty="0">
              <a:ln>
                <a:noFill/>
              </a:ln>
              <a:solidFill>
                <a:schemeClr val="bg1"/>
              </a:solidFill>
              <a:effectLst/>
              <a:latin typeface="Arial" panose="020B0604020202020204" pitchFamily="34" charset="0"/>
            </a:endParaRPr>
          </a:p>
        </p:txBody>
      </p:sp>
      <p:pic>
        <p:nvPicPr>
          <p:cNvPr id="12" name="Picture 11">
            <a:extLst>
              <a:ext uri="{FF2B5EF4-FFF2-40B4-BE49-F238E27FC236}">
                <a16:creationId xmlns:a16="http://schemas.microsoft.com/office/drawing/2014/main" id="{24C88D6D-6FCD-4301-9B1F-73CA649255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Tree>
    <p:extLst>
      <p:ext uri="{BB962C8B-B14F-4D97-AF65-F5344CB8AC3E}">
        <p14:creationId xmlns:p14="http://schemas.microsoft.com/office/powerpoint/2010/main" val="539706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D0077CA9-A812-FADC-1624-5F1347276F85}"/>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Slide Number Placeholder 5"/>
          <p:cNvSpPr>
            <a:spLocks noGrp="1"/>
          </p:cNvSpPr>
          <p:nvPr>
            <p:ph type="sldNum" sz="quarter" idx="12"/>
          </p:nvPr>
        </p:nvSpPr>
        <p:spPr/>
        <p:txBody>
          <a:bodyPr/>
          <a:lstStyle/>
          <a:p>
            <a:fld id="{7627D4DA-CA93-4100-9923-91CA0C97AC6D}" type="slidenum">
              <a:rPr lang="en-GB" dirty="0" smtClean="0"/>
              <a:t>15</a:t>
            </a:fld>
            <a:endParaRPr lang="en-GB"/>
          </a:p>
        </p:txBody>
      </p:sp>
      <p:sp>
        <p:nvSpPr>
          <p:cNvPr id="2" name="Rectangle 1"/>
          <p:cNvSpPr/>
          <p:nvPr/>
        </p:nvSpPr>
        <p:spPr>
          <a:xfrm>
            <a:off x="755576" y="1547588"/>
            <a:ext cx="7848872" cy="461665"/>
          </a:xfrm>
          <a:prstGeom prst="rect">
            <a:avLst/>
          </a:prstGeom>
        </p:spPr>
        <p:txBody>
          <a:bodyPr wrap="square">
            <a:spAutoFit/>
          </a:bodyPr>
          <a:lstStyle/>
          <a:p>
            <a:pPr marL="285750" lvl="0" indent="-285750">
              <a:buFont typeface="Arial" panose="020B0604020202020204" pitchFamily="34" charset="0"/>
              <a:buChar char="•"/>
            </a:pPr>
            <a:endParaRPr lang="en-GB" sz="2400"/>
          </a:p>
        </p:txBody>
      </p:sp>
      <p:pic>
        <p:nvPicPr>
          <p:cNvPr id="8" name="Picture 7">
            <a:extLst>
              <a:ext uri="{FF2B5EF4-FFF2-40B4-BE49-F238E27FC236}">
                <a16:creationId xmlns:a16="http://schemas.microsoft.com/office/drawing/2014/main" id="{50191E37-6610-41B3-A33C-70702D85334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9" name="TextBox 8">
            <a:extLst>
              <a:ext uri="{FF2B5EF4-FFF2-40B4-BE49-F238E27FC236}">
                <a16:creationId xmlns:a16="http://schemas.microsoft.com/office/drawing/2014/main" id="{ADDFCB2F-DC5D-4C5E-885F-8D771BC9314B}"/>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r>
              <a:rPr lang="en-GB" sz="5400" b="1" dirty="0">
                <a:solidFill>
                  <a:srgbClr val="FF0000"/>
                </a:solidFill>
                <a:latin typeface="Kristen ITC"/>
                <a:ea typeface="Kozuka Gothic Pro B"/>
              </a:rPr>
              <a:t>Learning Objectives</a:t>
            </a:r>
          </a:p>
        </p:txBody>
      </p:sp>
      <p:sp>
        <p:nvSpPr>
          <p:cNvPr id="12" name="TextBox 11">
            <a:extLst>
              <a:ext uri="{FF2B5EF4-FFF2-40B4-BE49-F238E27FC236}">
                <a16:creationId xmlns:a16="http://schemas.microsoft.com/office/drawing/2014/main" id="{F410FDFB-CBB0-488A-BE83-25FA30285BCD}"/>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1200" dirty="0">
                <a:solidFill>
                  <a:srgbClr val="FFFFFF"/>
                </a:solidFill>
                <a:cs typeface="Calibri"/>
              </a:rPr>
              <a:t>© The Japan Society 2026</a:t>
            </a:r>
            <a:endParaRPr lang="en-GB" dirty="0"/>
          </a:p>
        </p:txBody>
      </p:sp>
      <p:sp>
        <p:nvSpPr>
          <p:cNvPr id="10" name="TextBox 9">
            <a:extLst>
              <a:ext uri="{FF2B5EF4-FFF2-40B4-BE49-F238E27FC236}">
                <a16:creationId xmlns:a16="http://schemas.microsoft.com/office/drawing/2014/main" id="{4AABEE20-737F-4740-BA59-F055DFC77227}"/>
              </a:ext>
            </a:extLst>
          </p:cNvPr>
          <p:cNvSpPr txBox="1"/>
          <p:nvPr/>
        </p:nvSpPr>
        <p:spPr>
          <a:xfrm>
            <a:off x="539551" y="1691023"/>
            <a:ext cx="7848872" cy="2677656"/>
          </a:xfrm>
          <a:prstGeom prst="rect">
            <a:avLst/>
          </a:prstGeom>
          <a:noFill/>
        </p:spPr>
        <p:txBody>
          <a:bodyPr wrap="square">
            <a:spAutoFit/>
          </a:bodyPr>
          <a:lstStyle/>
          <a:p>
            <a:pPr marL="285750" indent="-285750">
              <a:buFont typeface="Arial" panose="020B0604020202020204" pitchFamily="34" charset="0"/>
              <a:buChar char="•"/>
              <a:defRPr/>
            </a:pPr>
            <a:r>
              <a:rPr lang="en-GB" sz="2400" dirty="0">
                <a:solidFill>
                  <a:schemeClr val="tx1">
                    <a:lumMod val="50000"/>
                    <a:lumOff val="50000"/>
                  </a:schemeClr>
                </a:solidFill>
                <a:latin typeface="Kozuka Gothic Pro B" pitchFamily="34" charset="-128"/>
                <a:ea typeface="Kozuka Gothic Pro B" pitchFamily="34" charset="-128"/>
              </a:rPr>
              <a:t>To understand why Japan attracts tourists.</a:t>
            </a:r>
          </a:p>
          <a:p>
            <a:pPr marL="285750" indent="-285750">
              <a:buFont typeface="Arial" panose="020B0604020202020204" pitchFamily="34" charset="0"/>
              <a:buChar char="•"/>
              <a:defRPr/>
            </a:pPr>
            <a:endParaRPr lang="en-GB" sz="2400" dirty="0">
              <a:solidFill>
                <a:schemeClr val="tx1">
                  <a:lumMod val="50000"/>
                  <a:lumOff val="50000"/>
                </a:schemeClr>
              </a:solidFill>
              <a:latin typeface="Kozuka Gothic Pro B" pitchFamily="34" charset="-128"/>
              <a:ea typeface="Kozuka Gothic Pro B" pitchFamily="34" charset="-128"/>
            </a:endParaRPr>
          </a:p>
          <a:p>
            <a:pPr marL="285750" indent="-285750">
              <a:buFont typeface="Arial" panose="020B0604020202020204" pitchFamily="34" charset="0"/>
              <a:buChar char="•"/>
              <a:defRPr/>
            </a:pPr>
            <a:r>
              <a:rPr lang="en-GB" sz="2400" dirty="0">
                <a:solidFill>
                  <a:schemeClr val="tx1">
                    <a:lumMod val="50000"/>
                    <a:lumOff val="50000"/>
                  </a:schemeClr>
                </a:solidFill>
                <a:latin typeface="Kozuka Gothic Pro B" pitchFamily="34" charset="-128"/>
                <a:ea typeface="Kozuka Gothic Pro B" pitchFamily="34" charset="-128"/>
              </a:rPr>
              <a:t>To understand some of the positive and negative impacts tourism is having on Japan.</a:t>
            </a:r>
          </a:p>
          <a:p>
            <a:pPr marL="285750" indent="-285750">
              <a:buFont typeface="Arial" panose="020B0604020202020204" pitchFamily="34" charset="0"/>
              <a:buChar char="•"/>
              <a:defRPr/>
            </a:pPr>
            <a:endParaRPr lang="en-GB" sz="2400" dirty="0">
              <a:latin typeface="Kozuka Gothic Pro B" pitchFamily="34" charset="-128"/>
              <a:ea typeface="Kozuka Gothic Pro B" pitchFamily="34" charset="-128"/>
            </a:endParaRPr>
          </a:p>
          <a:p>
            <a:pPr marL="285750" indent="-285750">
              <a:buFont typeface="Arial" panose="020B0604020202020204" pitchFamily="34" charset="0"/>
              <a:buChar char="•"/>
              <a:defRPr/>
            </a:pPr>
            <a:r>
              <a:rPr lang="en-GB" sz="2400" dirty="0">
                <a:latin typeface="Kozuka Gothic Pro B" pitchFamily="34" charset="-128"/>
                <a:ea typeface="Kozuka Gothic Pro B" pitchFamily="34" charset="-128"/>
              </a:rPr>
              <a:t>To recognise how sustainable tourism can be a solution to the problem of overtourism in Japan.</a:t>
            </a:r>
          </a:p>
        </p:txBody>
      </p:sp>
    </p:spTree>
    <p:extLst>
      <p:ext uri="{BB962C8B-B14F-4D97-AF65-F5344CB8AC3E}">
        <p14:creationId xmlns:p14="http://schemas.microsoft.com/office/powerpoint/2010/main" val="552773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10">
                                            <p:txEl>
                                              <p:pRg st="4" end="4"/>
                                            </p:txEl>
                                          </p:spTgt>
                                        </p:tgtEl>
                                        <p:attrNameLst>
                                          <p:attrName>style.visibility</p:attrName>
                                        </p:attrNameLst>
                                      </p:cBhvr>
                                      <p:to>
                                        <p:strVal val="visible"/>
                                      </p:to>
                                    </p:set>
                                    <p:animEffect transition="in" filter="fade">
                                      <p:cBhvr>
                                        <p:cTn id="7" dur="1000"/>
                                        <p:tgtEl>
                                          <p:spTgt spid="10">
                                            <p:txEl>
                                              <p:pRg st="4" end="4"/>
                                            </p:txEl>
                                          </p:spTgt>
                                        </p:tgtEl>
                                      </p:cBhvr>
                                    </p:animEffect>
                                    <p:anim calcmode="lin" valueType="num">
                                      <p:cBhvr>
                                        <p:cTn id="8" dur="1000" fill="hold"/>
                                        <p:tgtEl>
                                          <p:spTgt spid="10">
                                            <p:txEl>
                                              <p:pRg st="4" end="4"/>
                                            </p:txEl>
                                          </p:spTgt>
                                        </p:tgtEl>
                                        <p:attrNameLst>
                                          <p:attrName>ppt_x</p:attrName>
                                        </p:attrNameLst>
                                      </p:cBhvr>
                                      <p:tavLst>
                                        <p:tav tm="0">
                                          <p:val>
                                            <p:strVal val="#ppt_x"/>
                                          </p:val>
                                        </p:tav>
                                        <p:tav tm="100000">
                                          <p:val>
                                            <p:strVal val="#ppt_x"/>
                                          </p:val>
                                        </p:tav>
                                      </p:tavLst>
                                    </p:anim>
                                    <p:anim calcmode="lin" valueType="num">
                                      <p:cBhvr>
                                        <p:cTn id="9" dur="1000" fill="hold"/>
                                        <p:tgtEl>
                                          <p:spTgt spid="10">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618962" y="1344910"/>
            <a:ext cx="7985486" cy="3046988"/>
          </a:xfrm>
          <a:prstGeom prst="rect">
            <a:avLst/>
          </a:prstGeom>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2400" b="1" dirty="0">
                <a:solidFill>
                  <a:prstClr val="black"/>
                </a:solidFill>
                <a:latin typeface="Kozuka Gothic Pro B" pitchFamily="34" charset="-128"/>
                <a:ea typeface="Kozuka Gothic Pro B"/>
              </a:rPr>
              <a:t>Discuss with your partner or write down: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b="1" dirty="0">
              <a:solidFill>
                <a:prstClr val="black"/>
              </a:solidFill>
              <a:latin typeface="Kozuka Gothic Pro B" pitchFamily="34" charset="-128"/>
              <a:ea typeface="Kozuka Gothic Pro B"/>
            </a:endParaRPr>
          </a:p>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anose="020B0400000000000000" pitchFamily="34" charset="-128"/>
                <a:ea typeface="Kozuka Gothic Pro R" panose="020B0400000000000000" pitchFamily="34" charset="-128"/>
              </a:rPr>
              <a:t>What do you think the term ‘</a:t>
            </a:r>
            <a:r>
              <a:rPr lang="en-GB" sz="2400" dirty="0" err="1">
                <a:solidFill>
                  <a:prstClr val="black"/>
                </a:solidFill>
                <a:latin typeface="Kozuka Gothic Pro R" panose="020B0400000000000000" pitchFamily="34" charset="-128"/>
                <a:ea typeface="Kozuka Gothic Pro R" panose="020B0400000000000000" pitchFamily="34" charset="-128"/>
              </a:rPr>
              <a:t>overtourism</a:t>
            </a:r>
            <a:r>
              <a:rPr lang="en-GB" sz="2400" dirty="0">
                <a:solidFill>
                  <a:prstClr val="black"/>
                </a:solidFill>
                <a:latin typeface="Kozuka Gothic Pro R" panose="020B0400000000000000" pitchFamily="34" charset="-128"/>
                <a:ea typeface="Kozuka Gothic Pro R" panose="020B0400000000000000" pitchFamily="34" charset="-128"/>
              </a:rPr>
              <a:t>’ means?</a:t>
            </a:r>
          </a:p>
          <a:p>
            <a:pPr marR="0" lvl="0" algn="l" defTabSz="914400" rtl="0" eaLnBrk="1" fontAlgn="auto" latinLnBrk="0" hangingPunct="1">
              <a:lnSpc>
                <a:spcPct val="100000"/>
              </a:lnSpc>
              <a:spcBef>
                <a:spcPts val="0"/>
              </a:spcBef>
              <a:spcAft>
                <a:spcPts val="0"/>
              </a:spcAft>
              <a:buClrTx/>
              <a:buSzTx/>
              <a:tabLst/>
              <a:defRPr/>
            </a:pPr>
            <a:endParaRPr lang="en-GB" sz="2400" b="1" dirty="0">
              <a:solidFill>
                <a:prstClr val="black"/>
              </a:solidFill>
              <a:latin typeface="Kozuka Gothic Pro B" pitchFamily="34" charset="-128"/>
              <a:ea typeface="Kozuka Gothic Pro B"/>
            </a:endParaRPr>
          </a:p>
          <a:p>
            <a:pPr marR="0" lvl="0" algn="l" defTabSz="914400" rtl="0" eaLnBrk="1" fontAlgn="auto" latinLnBrk="0" hangingPunct="1">
              <a:lnSpc>
                <a:spcPct val="100000"/>
              </a:lnSpc>
              <a:spcBef>
                <a:spcPts val="0"/>
              </a:spcBef>
              <a:spcAft>
                <a:spcPts val="0"/>
              </a:spcAft>
              <a:buClrTx/>
              <a:buSzTx/>
              <a:tabLst/>
              <a:defRPr/>
            </a:pPr>
            <a:endParaRPr lang="en-GB" sz="2400" b="1" dirty="0">
              <a:solidFill>
                <a:prstClr val="black"/>
              </a:solidFill>
              <a:latin typeface="Kozuka Gothic Pro B" pitchFamily="34" charset="-128"/>
              <a:ea typeface="Kozuka Gothic Pro B"/>
            </a:endParaRPr>
          </a:p>
          <a:p>
            <a:pPr marR="0" lvl="0" algn="l" defTabSz="914400" rtl="0" eaLnBrk="1" fontAlgn="auto" latinLnBrk="0" hangingPunct="1">
              <a:lnSpc>
                <a:spcPct val="100000"/>
              </a:lnSpc>
              <a:spcBef>
                <a:spcPts val="0"/>
              </a:spcBef>
              <a:spcAft>
                <a:spcPts val="0"/>
              </a:spcAft>
              <a:buClrTx/>
              <a:buSzTx/>
              <a:tabLst/>
              <a:defRPr/>
            </a:pPr>
            <a:endPar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2400" b="1" dirty="0">
              <a:solidFill>
                <a:prstClr val="black"/>
              </a:solidFill>
              <a:latin typeface="Kozuka Gothic Pro B" pitchFamily="34" charset="-128"/>
              <a:ea typeface="Kozuka Gothic Pro B"/>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618962" y="466065"/>
            <a:ext cx="7538629" cy="1200329"/>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ja-JP" sz="5400" b="1" i="0" u="none" strike="noStrike" kern="1200" cap="none" spc="0" normalizeH="0" baseline="0" noProof="0" dirty="0" err="1">
                <a:ln>
                  <a:noFill/>
                </a:ln>
                <a:solidFill>
                  <a:srgbClr val="FF0000"/>
                </a:solidFill>
                <a:effectLst/>
                <a:uLnTx/>
                <a:uFillTx/>
                <a:latin typeface="Kristen ITC"/>
                <a:ea typeface="Kozuka Gothic Pro B"/>
                <a:cs typeface="+mn-cs"/>
              </a:rPr>
              <a:t>Overtourism</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TextBox 14">
            <a:extLst>
              <a:ext uri="{FF2B5EF4-FFF2-40B4-BE49-F238E27FC236}">
                <a16:creationId xmlns:a16="http://schemas.microsoft.com/office/drawing/2014/main" id="{57E286CE-016A-1826-65CA-164D9C436E1E}"/>
              </a:ext>
            </a:extLst>
          </p:cNvPr>
          <p:cNvSpPr txBox="1"/>
          <p:nvPr/>
        </p:nvSpPr>
        <p:spPr>
          <a:xfrm>
            <a:off x="755576" y="3363469"/>
            <a:ext cx="3969487" cy="2492990"/>
          </a:xfrm>
          <a:prstGeom prst="rect">
            <a:avLst/>
          </a:prstGeom>
          <a:noFill/>
          <a:ln w="28575">
            <a:solidFill>
              <a:srgbClr val="FF0000"/>
            </a:solidFill>
            <a:prstDash val="sysDash"/>
          </a:ln>
        </p:spPr>
        <p:txBody>
          <a:bodyPr wrap="square">
            <a:spAutoFit/>
          </a:bodyPr>
          <a:lstStyle/>
          <a:p>
            <a:pPr>
              <a:defRPr/>
            </a:pPr>
            <a:r>
              <a:rPr lang="en-GB" sz="2400" b="1" dirty="0">
                <a:latin typeface="Kristen ITC" panose="03050502040202030202" pitchFamily="66" charset="0"/>
                <a:ea typeface="Kozuka Gothic Pro B" pitchFamily="34" charset="-128"/>
              </a:rPr>
              <a:t>Key Term: </a:t>
            </a:r>
            <a:br>
              <a:rPr lang="en-GB" sz="2200" b="1" dirty="0">
                <a:solidFill>
                  <a:srgbClr val="FF0000"/>
                </a:solidFill>
                <a:latin typeface="Kristen ITC" panose="03050502040202030202" pitchFamily="66" charset="0"/>
                <a:ea typeface="Kozuka Gothic Pro B" pitchFamily="34" charset="-128"/>
              </a:rPr>
            </a:br>
            <a:r>
              <a:rPr lang="en-GB" sz="2200" dirty="0" err="1">
                <a:solidFill>
                  <a:prstClr val="black"/>
                </a:solidFill>
                <a:latin typeface="Kozuka Gothic Pro R" panose="020B0400000000000000" pitchFamily="34" charset="-128"/>
                <a:ea typeface="Kozuka Gothic Pro R" panose="020B0400000000000000" pitchFamily="34" charset="-128"/>
              </a:rPr>
              <a:t>Overtourism</a:t>
            </a:r>
            <a:r>
              <a:rPr lang="en-GB" sz="2200" dirty="0">
                <a:solidFill>
                  <a:prstClr val="black"/>
                </a:solidFill>
                <a:latin typeface="Kozuka Gothic Pro R" panose="020B0400000000000000" pitchFamily="34" charset="-128"/>
                <a:ea typeface="Kozuka Gothic Pro R" panose="020B0400000000000000" pitchFamily="34" charset="-128"/>
              </a:rPr>
              <a:t> is when too many people visit a particular destination, harming the nature, economy, and quality of life for local people.</a:t>
            </a:r>
          </a:p>
          <a:p>
            <a:pPr>
              <a:defRPr/>
            </a:pPr>
            <a:endParaRPr lang="en-GB" sz="2200" dirty="0">
              <a:solidFill>
                <a:prstClr val="black"/>
              </a:solidFill>
              <a:latin typeface="Kozuka Gothic Pro B" pitchFamily="34" charset="-128"/>
              <a:ea typeface="Kozuka Gothic Pro B" pitchFamily="34" charset="-128"/>
            </a:endParaRPr>
          </a:p>
        </p:txBody>
      </p:sp>
      <p:pic>
        <p:nvPicPr>
          <p:cNvPr id="16" name="Picture 15" descr="A crowd of people walking in a busy city&#10;&#10;Description automatically generated">
            <a:extLst>
              <a:ext uri="{FF2B5EF4-FFF2-40B4-BE49-F238E27FC236}">
                <a16:creationId xmlns:a16="http://schemas.microsoft.com/office/drawing/2014/main" id="{1BDC615C-5D9F-F795-EE35-640E9055CF5B}"/>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7189" r="8263"/>
          <a:stretch/>
        </p:blipFill>
        <p:spPr>
          <a:xfrm>
            <a:off x="4998206" y="3319856"/>
            <a:ext cx="3879385" cy="2580983"/>
          </a:xfrm>
          <a:prstGeom prst="rect">
            <a:avLst/>
          </a:prstGeom>
        </p:spPr>
      </p:pic>
    </p:spTree>
    <p:extLst>
      <p:ext uri="{BB962C8B-B14F-4D97-AF65-F5344CB8AC3E}">
        <p14:creationId xmlns:p14="http://schemas.microsoft.com/office/powerpoint/2010/main" val="26288319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431539" y="1446117"/>
            <a:ext cx="8064896" cy="2123658"/>
          </a:xfrm>
          <a:prstGeom prst="rect">
            <a:avLst/>
          </a:prstGeom>
        </p:spPr>
        <p:txBody>
          <a:bodyPr wrap="square" lIns="91440" tIns="45720" rIns="91440" bIns="45720" anchor="t">
            <a:spAutoFit/>
          </a:bodyPr>
          <a:lstStyle/>
          <a:p>
            <a:pPr marL="342900" marR="0" lvl="0" indent="-342900" algn="l" defTabSz="914400" rtl="0" eaLnBrk="1" fontAlgn="auto" latinLnBrk="0" hangingPunct="1">
              <a:spcBef>
                <a:spcPts val="0"/>
              </a:spcBef>
              <a:spcAft>
                <a:spcPts val="0"/>
              </a:spcAft>
              <a:buClrTx/>
              <a:buSzTx/>
              <a:buFont typeface="Arial" panose="020B0604020202020204" pitchFamily="34" charset="0"/>
              <a:buChar char="•"/>
              <a:tabLst/>
              <a:defRPr/>
            </a:pPr>
            <a:r>
              <a:rPr lang="en-GB" sz="2200" dirty="0">
                <a:solidFill>
                  <a:prstClr val="black"/>
                </a:solidFill>
                <a:latin typeface="Kozuka Gothic Pro R" panose="020B0400000000000000" pitchFamily="34" charset="-128"/>
                <a:ea typeface="Kozuka Gothic Pro R" panose="020B0400000000000000" pitchFamily="34" charset="-128"/>
              </a:rPr>
              <a:t>In 2026, </a:t>
            </a:r>
            <a:r>
              <a:rPr lang="en-GB" sz="2200" dirty="0" err="1">
                <a:solidFill>
                  <a:prstClr val="black"/>
                </a:solidFill>
                <a:latin typeface="Kozuka Gothic Pro R" panose="020B0400000000000000" pitchFamily="34" charset="-128"/>
                <a:ea typeface="Kozuka Gothic Pro R" panose="020B0400000000000000" pitchFamily="34" charset="-128"/>
              </a:rPr>
              <a:t>Fujiyoshida</a:t>
            </a:r>
            <a:r>
              <a:rPr lang="en-GB" sz="2200" dirty="0">
                <a:solidFill>
                  <a:prstClr val="black"/>
                </a:solidFill>
                <a:latin typeface="Kozuka Gothic Pro R" panose="020B0400000000000000" pitchFamily="34" charset="-128"/>
                <a:ea typeface="Kozuka Gothic Pro R" panose="020B0400000000000000" pitchFamily="34" charset="-128"/>
              </a:rPr>
              <a:t>, a town near Mount Fuji, cancelled its annual cherry blossom festival due to overtourism.</a:t>
            </a:r>
            <a:br>
              <a:rPr lang="en-GB" sz="2200" dirty="0">
                <a:solidFill>
                  <a:prstClr val="black"/>
                </a:solidFill>
                <a:latin typeface="Kozuka Gothic Pro R" panose="020B0400000000000000" pitchFamily="34" charset="-128"/>
                <a:ea typeface="Kozuka Gothic Pro R" panose="020B0400000000000000" pitchFamily="34" charset="-128"/>
              </a:rPr>
            </a:br>
            <a:endParaRPr lang="en-GB" sz="2200" dirty="0">
              <a:solidFill>
                <a:prstClr val="black"/>
              </a:solidFill>
              <a:latin typeface="Kozuka Gothic Pro R" panose="020B0400000000000000" pitchFamily="34" charset="-128"/>
              <a:ea typeface="Kozuka Gothic Pro R" panose="020B0400000000000000" pitchFamily="34" charset="-128"/>
            </a:endParaRPr>
          </a:p>
          <a:p>
            <a:pPr marL="342900" indent="-342900">
              <a:buFont typeface="Arial" panose="020B0604020202020204" pitchFamily="34" charset="0"/>
              <a:buChar char="•"/>
              <a:defRPr/>
            </a:pPr>
            <a:r>
              <a:rPr lang="en-GB" sz="2200" dirty="0">
                <a:solidFill>
                  <a:prstClr val="black"/>
                </a:solidFill>
                <a:latin typeface="Kozuka Gothic Pro R" panose="020B0400000000000000" pitchFamily="34" charset="-128"/>
                <a:ea typeface="Kozuka Gothic Pro R" panose="020B0400000000000000" pitchFamily="34" charset="-128"/>
              </a:rPr>
              <a:t>Authorities stated that the increase of tourists has exceeded the city’s capacity and resulted in negative impacts.</a:t>
            </a:r>
            <a:endParaRPr kumimoji="0" lang="en-GB" sz="22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200" dirty="0">
              <a:solidFill>
                <a:prstClr val="black"/>
              </a:solidFill>
              <a:latin typeface="Kozuka Gothic Pro B" pitchFamily="34" charset="-128"/>
              <a:ea typeface="Kozuka Gothic Pro B"/>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1200329"/>
          </a:xfrm>
          <a:prstGeom prst="rect">
            <a:avLst/>
          </a:prstGeom>
          <a:no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Overtourism in Japan</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074" name="Picture 2">
            <a:extLst>
              <a:ext uri="{FF2B5EF4-FFF2-40B4-BE49-F238E27FC236}">
                <a16:creationId xmlns:a16="http://schemas.microsoft.com/office/drawing/2014/main" id="{7C7EE8AF-3494-47B7-A3DF-2EF416933A84}"/>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35783" y="3691270"/>
            <a:ext cx="3472434" cy="231495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84653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323526" y="1524760"/>
            <a:ext cx="8280922" cy="2677656"/>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lang="en-GB" sz="2400" b="1" dirty="0">
                <a:solidFill>
                  <a:prstClr val="black"/>
                </a:solidFill>
                <a:latin typeface="Kozuka Gothic Pro B" pitchFamily="34" charset="-128"/>
                <a:ea typeface="Kozuka Gothic Pro B"/>
              </a:rPr>
              <a:t>Discuss with your partner:</a:t>
            </a:r>
          </a:p>
          <a:p>
            <a:pPr marL="457200" marR="0" lvl="0" indent="-457200" algn="l" defTabSz="914400" rtl="0" eaLnBrk="1" fontAlgn="auto" latinLnBrk="0" hangingPunct="1">
              <a:lnSpc>
                <a:spcPct val="100000"/>
              </a:lnSpc>
              <a:spcBef>
                <a:spcPts val="0"/>
              </a:spcBef>
              <a:spcAft>
                <a:spcPts val="0"/>
              </a:spcAft>
              <a:buClrTx/>
              <a:buSzTx/>
              <a:buAutoNum type="arabicPeriod"/>
              <a:tabLst/>
              <a:defRPr/>
            </a:pPr>
            <a:endParaRPr lang="en-GB" sz="2400" dirty="0">
              <a:solidFill>
                <a:prstClr val="black"/>
              </a:solidFill>
              <a:latin typeface="Kozuka Gothic Pro B" pitchFamily="34" charset="-128"/>
              <a:ea typeface="Kozuka Gothic Pro B"/>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lang="en-GB" sz="2400" dirty="0">
                <a:solidFill>
                  <a:prstClr val="black"/>
                </a:solidFill>
                <a:latin typeface="Kozuka Gothic Pro R" panose="020B0400000000000000" pitchFamily="34" charset="-128"/>
                <a:ea typeface="Kozuka Gothic Pro R" panose="020B0400000000000000" pitchFamily="34" charset="-128"/>
              </a:rPr>
              <a:t>How do you think </a:t>
            </a:r>
            <a:r>
              <a:rPr lang="en-GB" sz="2400" dirty="0" err="1">
                <a:solidFill>
                  <a:prstClr val="black"/>
                </a:solidFill>
                <a:latin typeface="Kozuka Gothic Pro R" panose="020B0400000000000000" pitchFamily="34" charset="-128"/>
                <a:ea typeface="Kozuka Gothic Pro R" panose="020B0400000000000000" pitchFamily="34" charset="-128"/>
              </a:rPr>
              <a:t>Fujiyoshida</a:t>
            </a:r>
            <a:r>
              <a:rPr lang="en-GB" sz="2400" dirty="0">
                <a:solidFill>
                  <a:prstClr val="black"/>
                </a:solidFill>
                <a:latin typeface="Kozuka Gothic Pro R" panose="020B0400000000000000" pitchFamily="34" charset="-128"/>
                <a:ea typeface="Kozuka Gothic Pro R" panose="020B0400000000000000" pitchFamily="34" charset="-128"/>
              </a:rPr>
              <a:t> was impacted by overtourism? (economy, society, environment...)</a:t>
            </a:r>
          </a:p>
          <a:p>
            <a:pPr marL="457200" marR="0" lvl="0" indent="-457200" algn="l" defTabSz="914400" rtl="0" eaLnBrk="1" fontAlgn="auto" latinLnBrk="0" hangingPunct="1">
              <a:lnSpc>
                <a:spcPct val="100000"/>
              </a:lnSpc>
              <a:spcBef>
                <a:spcPts val="0"/>
              </a:spcBef>
              <a:spcAft>
                <a:spcPts val="0"/>
              </a:spcAft>
              <a:buClrTx/>
              <a:buSzTx/>
              <a:buAutoNum type="arabicPeriod"/>
              <a:tabLst/>
              <a:defRPr/>
            </a:pPr>
            <a:endPar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a:p>
            <a:pPr marL="457200" marR="0" lvl="0" indent="-457200" algn="l" defTabSz="914400" rtl="0" eaLnBrk="1" fontAlgn="auto" latinLnBrk="0" hangingPunct="1">
              <a:lnSpc>
                <a:spcPct val="100000"/>
              </a:lnSpc>
              <a:spcBef>
                <a:spcPts val="0"/>
              </a:spcBef>
              <a:spcAft>
                <a:spcPts val="0"/>
              </a:spcAft>
              <a:buClrTx/>
              <a:buSzTx/>
              <a:buAutoNum type="arabicPeriod"/>
              <a:tabLst/>
              <a:defRPr/>
            </a:pPr>
            <a:r>
              <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Why</a:t>
            </a:r>
            <a:r>
              <a:rPr lang="en-GB" sz="2400" dirty="0">
                <a:solidFill>
                  <a:prstClr val="black"/>
                </a:solidFill>
                <a:latin typeface="Kozuka Gothic Pro R" panose="020B0400000000000000" pitchFamily="34" charset="-128"/>
                <a:ea typeface="Kozuka Gothic Pro R" panose="020B0400000000000000" pitchFamily="34" charset="-128"/>
              </a:rPr>
              <a:t> do you think organisers decided to cancel the event?</a:t>
            </a:r>
            <a:endPar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1200329"/>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Overtourism in Japan</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Rectangle 2">
            <a:extLst>
              <a:ext uri="{FF2B5EF4-FFF2-40B4-BE49-F238E27FC236}">
                <a16:creationId xmlns:a16="http://schemas.microsoft.com/office/drawing/2014/main" id="{8B846B9D-F70B-22C7-229C-C25B3E708F22}"/>
              </a:ext>
            </a:extLst>
          </p:cNvPr>
          <p:cNvSpPr/>
          <p:nvPr/>
        </p:nvSpPr>
        <p:spPr>
          <a:xfrm>
            <a:off x="484069" y="5426838"/>
            <a:ext cx="5943625" cy="646331"/>
          </a:xfrm>
          <a:prstGeom prst="rect">
            <a:avLst/>
          </a:prstGeom>
          <a:ln w="19050">
            <a:solidFill>
              <a:srgbClr val="FF0000"/>
            </a:solidFill>
            <a:prstDash val="sysDash"/>
          </a:ln>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Challenge Task: </a:t>
            </a:r>
            <a:r>
              <a:rPr lang="en-GB" dirty="0">
                <a:solidFill>
                  <a:prstClr val="black"/>
                </a:solidFill>
                <a:latin typeface="Kozuka Gothic Pro R" panose="020B0400000000000000" pitchFamily="34" charset="-128"/>
                <a:ea typeface="Kozuka Gothic Pro R" panose="020B0400000000000000" pitchFamily="34" charset="-128"/>
              </a:rPr>
              <a:t>Can you think of specific examples for </a:t>
            </a:r>
            <a:r>
              <a:rPr lang="en-GB" dirty="0">
                <a:solidFill>
                  <a:srgbClr val="FFC000"/>
                </a:solidFill>
                <a:latin typeface="Kozuka Gothic Pro B" panose="020B0800000000000000" pitchFamily="34" charset="-128"/>
                <a:ea typeface="Kozuka Gothic Pro B" panose="020B0800000000000000" pitchFamily="34" charset="-128"/>
              </a:rPr>
              <a:t>social</a:t>
            </a:r>
            <a:r>
              <a:rPr lang="en-GB" dirty="0">
                <a:solidFill>
                  <a:prstClr val="black"/>
                </a:solidFill>
                <a:latin typeface="Kozuka Gothic Pro R" panose="020B0400000000000000" pitchFamily="34" charset="-128"/>
                <a:ea typeface="Kozuka Gothic Pro R" panose="020B0400000000000000" pitchFamily="34" charset="-128"/>
              </a:rPr>
              <a:t>, </a:t>
            </a:r>
            <a:r>
              <a:rPr lang="en-GB" dirty="0">
                <a:solidFill>
                  <a:srgbClr val="339933"/>
                </a:solidFill>
                <a:latin typeface="Kozuka Gothic Pro B" panose="020B0800000000000000" pitchFamily="34" charset="-128"/>
                <a:ea typeface="Kozuka Gothic Pro B" panose="020B0800000000000000" pitchFamily="34" charset="-128"/>
              </a:rPr>
              <a:t>environmental</a:t>
            </a:r>
            <a:r>
              <a:rPr lang="en-GB" dirty="0">
                <a:solidFill>
                  <a:prstClr val="black"/>
                </a:solidFill>
                <a:latin typeface="Kozuka Gothic Pro R" panose="020B0400000000000000" pitchFamily="34" charset="-128"/>
                <a:ea typeface="Kozuka Gothic Pro R" panose="020B0400000000000000" pitchFamily="34" charset="-128"/>
              </a:rPr>
              <a:t> and </a:t>
            </a:r>
            <a:r>
              <a:rPr lang="en-GB" dirty="0">
                <a:solidFill>
                  <a:srgbClr val="00B0F0"/>
                </a:solidFill>
                <a:latin typeface="Kozuka Gothic Pro B" panose="020B0800000000000000" pitchFamily="34" charset="-128"/>
                <a:ea typeface="Kozuka Gothic Pro B" panose="020B0800000000000000" pitchFamily="34" charset="-128"/>
              </a:rPr>
              <a:t>economic</a:t>
            </a:r>
            <a:r>
              <a:rPr lang="en-GB" dirty="0">
                <a:solidFill>
                  <a:prstClr val="black"/>
                </a:solidFill>
                <a:latin typeface="Kozuka Gothic Pro B" panose="020B0800000000000000" pitchFamily="34" charset="-128"/>
                <a:ea typeface="Kozuka Gothic Pro B" panose="020B0800000000000000" pitchFamily="34" charset="-128"/>
              </a:rPr>
              <a:t> </a:t>
            </a:r>
            <a:r>
              <a:rPr lang="en-GB" dirty="0">
                <a:solidFill>
                  <a:prstClr val="black"/>
                </a:solidFill>
                <a:latin typeface="Kozuka Gothic Pro R" panose="020B0400000000000000" pitchFamily="34" charset="-128"/>
                <a:ea typeface="Kozuka Gothic Pro R" panose="020B0400000000000000" pitchFamily="34" charset="-128"/>
              </a:rPr>
              <a:t>impacts?</a:t>
            </a:r>
          </a:p>
        </p:txBody>
      </p:sp>
      <p:pic>
        <p:nvPicPr>
          <p:cNvPr id="4" name="Picture 3" descr="A yellow face with a finger pointing to it&#10;&#10;Description automatically generated">
            <a:extLst>
              <a:ext uri="{FF2B5EF4-FFF2-40B4-BE49-F238E27FC236}">
                <a16:creationId xmlns:a16="http://schemas.microsoft.com/office/drawing/2014/main" id="{E5F67564-7AE0-5DCE-CC84-B28652A074A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26413" y="4699329"/>
            <a:ext cx="1440000" cy="1440000"/>
          </a:xfrm>
          <a:prstGeom prst="rect">
            <a:avLst/>
          </a:prstGeom>
        </p:spPr>
      </p:pic>
    </p:spTree>
    <p:extLst>
      <p:ext uri="{BB962C8B-B14F-4D97-AF65-F5344CB8AC3E}">
        <p14:creationId xmlns:p14="http://schemas.microsoft.com/office/powerpoint/2010/main" val="6354132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323526" y="1524760"/>
            <a:ext cx="8363274" cy="1785104"/>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lang="en-GB" sz="2400" b="1" dirty="0">
                <a:solidFill>
                  <a:prstClr val="black"/>
                </a:solidFill>
                <a:latin typeface="Kozuka Gothic Pro B" pitchFamily="34" charset="-128"/>
                <a:ea typeface="Kozuka Gothic Pro B"/>
              </a:rPr>
              <a:t>Sustainable</a:t>
            </a:r>
            <a:r>
              <a:rPr lang="en-GB" sz="2400" dirty="0">
                <a:solidFill>
                  <a:prstClr val="black"/>
                </a:solidFill>
                <a:latin typeface="Kozuka Gothic Pro B" pitchFamily="34" charset="-128"/>
                <a:ea typeface="Kozuka Gothic Pro B"/>
              </a:rPr>
              <a:t> </a:t>
            </a:r>
            <a:r>
              <a:rPr lang="en-GB" sz="2400" b="1" dirty="0">
                <a:solidFill>
                  <a:prstClr val="black"/>
                </a:solidFill>
                <a:latin typeface="Kozuka Gothic Pro B" pitchFamily="34" charset="-128"/>
                <a:ea typeface="Kozuka Gothic Pro B"/>
              </a:rPr>
              <a:t>tourism </a:t>
            </a:r>
            <a:r>
              <a:rPr lang="en-GB" sz="2400" dirty="0">
                <a:solidFill>
                  <a:prstClr val="black"/>
                </a:solidFill>
                <a:latin typeface="Kozuka Gothic Pro B" pitchFamily="34" charset="-128"/>
                <a:ea typeface="Kozuka Gothic Pro B"/>
              </a:rPr>
              <a:t>can help to combat the problem of overtourism. </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1400" dirty="0">
              <a:solidFill>
                <a:prstClr val="black"/>
              </a:solidFill>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anose="020B0400000000000000" pitchFamily="34" charset="-128"/>
                <a:ea typeface="Kozuka Gothic Pro R" panose="020B0400000000000000" pitchFamily="34" charset="-128"/>
              </a:rPr>
              <a:t>This means thinking about how people can travel to places responsibly and have a positive impact. Such as:</a:t>
            </a:r>
            <a:endParaRPr lang="en-GB" sz="2400" dirty="0">
              <a:solidFill>
                <a:prstClr val="black"/>
              </a:solidFill>
              <a:latin typeface="Kozuka Gothic Pro B" pitchFamily="34" charset="-128"/>
              <a:ea typeface="Kozuka Gothic Pro B"/>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1107996"/>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Kristen ITC"/>
                <a:ea typeface="Kozuka Gothic Pro B"/>
                <a:cs typeface="+mn-cs"/>
              </a:rPr>
              <a:t>Sustainable Tourism</a:t>
            </a:r>
            <a:endParaRPr kumimoji="0" lang="ja-JP" altLang="en-US" sz="48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green airplane with leaves around it&#10;&#10;Description automatically generated">
            <a:extLst>
              <a:ext uri="{FF2B5EF4-FFF2-40B4-BE49-F238E27FC236}">
                <a16:creationId xmlns:a16="http://schemas.microsoft.com/office/drawing/2014/main" id="{2F699240-E6B6-4A33-BB2F-C3380A1D5D8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2008" r="22909"/>
          <a:stretch/>
        </p:blipFill>
        <p:spPr>
          <a:xfrm>
            <a:off x="7032042" y="4000481"/>
            <a:ext cx="1910077" cy="1950521"/>
          </a:xfrm>
          <a:prstGeom prst="rect">
            <a:avLst/>
          </a:prstGeom>
        </p:spPr>
      </p:pic>
      <p:sp>
        <p:nvSpPr>
          <p:cNvPr id="13" name="Rectangle 12">
            <a:extLst>
              <a:ext uri="{FF2B5EF4-FFF2-40B4-BE49-F238E27FC236}">
                <a16:creationId xmlns:a16="http://schemas.microsoft.com/office/drawing/2014/main" id="{BD3780A0-D7F6-43B3-8710-5FF89320CD6E}"/>
              </a:ext>
            </a:extLst>
          </p:cNvPr>
          <p:cNvSpPr/>
          <p:nvPr/>
        </p:nvSpPr>
        <p:spPr>
          <a:xfrm>
            <a:off x="308719" y="3548137"/>
            <a:ext cx="8363274" cy="2308324"/>
          </a:xfrm>
          <a:prstGeom prst="rect">
            <a:avLst/>
          </a:prstGeom>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black"/>
                </a:solidFill>
                <a:latin typeface="Kozuka Gothic Pro R" panose="020B0400000000000000" pitchFamily="34" charset="-128"/>
                <a:ea typeface="Kozuka Gothic Pro R" panose="020B0400000000000000" pitchFamily="34" charset="-128"/>
              </a:rPr>
              <a:t>Travelling by public transport.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black"/>
                </a:solidFill>
                <a:latin typeface="Kozuka Gothic Pro R" panose="020B0400000000000000" pitchFamily="34" charset="-128"/>
                <a:ea typeface="Kozuka Gothic Pro R" panose="020B0400000000000000" pitchFamily="34" charset="-128"/>
              </a:rPr>
              <a:t>Supporting and spending money at </a:t>
            </a:r>
            <a:br>
              <a:rPr lang="en-GB" sz="2400" dirty="0">
                <a:solidFill>
                  <a:prstClr val="black"/>
                </a:solidFill>
                <a:latin typeface="Kozuka Gothic Pro R" panose="020B0400000000000000" pitchFamily="34" charset="-128"/>
                <a:ea typeface="Kozuka Gothic Pro R" panose="020B0400000000000000" pitchFamily="34" charset="-128"/>
              </a:rPr>
            </a:br>
            <a:r>
              <a:rPr lang="en-GB" sz="2400" dirty="0">
                <a:solidFill>
                  <a:prstClr val="black"/>
                </a:solidFill>
                <a:latin typeface="Kozuka Gothic Pro R" panose="020B0400000000000000" pitchFamily="34" charset="-128"/>
                <a:ea typeface="Kozuka Gothic Pro R" panose="020B0400000000000000" pitchFamily="34" charset="-128"/>
              </a:rPr>
              <a:t>local businesses.</a:t>
            </a:r>
          </a:p>
          <a:p>
            <a:pPr marL="342900" indent="-342900">
              <a:buFont typeface="Arial" panose="020B0604020202020204" pitchFamily="34" charset="0"/>
              <a:buChar char="•"/>
              <a:defRPr/>
            </a:pPr>
            <a:r>
              <a:rPr lang="en-GB" sz="2400" dirty="0">
                <a:solidFill>
                  <a:prstClr val="black"/>
                </a:solidFill>
                <a:latin typeface="Kozuka Gothic Pro R" panose="020B0400000000000000" pitchFamily="34" charset="-128"/>
                <a:ea typeface="Kozuka Gothic Pro R" panose="020B0400000000000000" pitchFamily="34" charset="-128"/>
              </a:rPr>
              <a:t>Respecting the natural environment.</a:t>
            </a:r>
            <a:br>
              <a:rPr lang="en-GB" sz="2400" dirty="0">
                <a:solidFill>
                  <a:prstClr val="black"/>
                </a:solidFill>
                <a:latin typeface="Kozuka Gothic Pro B" pitchFamily="34" charset="-128"/>
                <a:ea typeface="Kozuka Gothic Pro B"/>
              </a:rPr>
            </a:br>
            <a:endParaRPr lang="en-GB" sz="2400" dirty="0">
              <a:solidFill>
                <a:prstClr val="black"/>
              </a:solidFill>
              <a:latin typeface="Kozuka Gothic Pro B" pitchFamily="34" charset="-128"/>
              <a:ea typeface="Kozuka Gothic Pro B"/>
            </a:endParaRPr>
          </a:p>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B" pitchFamily="34" charset="-128"/>
                <a:ea typeface="Kozuka Gothic Pro B"/>
              </a:rPr>
              <a:t>What other ideas can you think of?</a:t>
            </a:r>
          </a:p>
        </p:txBody>
      </p:sp>
    </p:spTree>
    <p:extLst>
      <p:ext uri="{BB962C8B-B14F-4D97-AF65-F5344CB8AC3E}">
        <p14:creationId xmlns:p14="http://schemas.microsoft.com/office/powerpoint/2010/main" val="42124385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xEl>
                                              <p:pRg st="0" end="0"/>
                                            </p:txEl>
                                          </p:spTgt>
                                        </p:tgtEl>
                                        <p:attrNameLst>
                                          <p:attrName>style.visibility</p:attrName>
                                        </p:attrNameLst>
                                      </p:cBhvr>
                                      <p:to>
                                        <p:strVal val="visible"/>
                                      </p:to>
                                    </p:set>
                                    <p:animEffect transition="in" filter="fade">
                                      <p:cBhvr>
                                        <p:cTn id="7" dur="500"/>
                                        <p:tgtEl>
                                          <p:spTgt spid="1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xEl>
                                              <p:pRg st="1" end="1"/>
                                            </p:txEl>
                                          </p:spTgt>
                                        </p:tgtEl>
                                        <p:attrNameLst>
                                          <p:attrName>style.visibility</p:attrName>
                                        </p:attrNameLst>
                                      </p:cBhvr>
                                      <p:to>
                                        <p:strVal val="visible"/>
                                      </p:to>
                                    </p:set>
                                    <p:animEffect transition="in" filter="fade">
                                      <p:cBhvr>
                                        <p:cTn id="12" dur="500"/>
                                        <p:tgtEl>
                                          <p:spTgt spid="1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3">
                                            <p:txEl>
                                              <p:pRg st="2" end="2"/>
                                            </p:txEl>
                                          </p:spTgt>
                                        </p:tgtEl>
                                        <p:attrNameLst>
                                          <p:attrName>style.visibility</p:attrName>
                                        </p:attrNameLst>
                                      </p:cBhvr>
                                      <p:to>
                                        <p:strVal val="visible"/>
                                      </p:to>
                                    </p:set>
                                    <p:animEffect transition="in" filter="fade">
                                      <p:cBhvr>
                                        <p:cTn id="17" dur="500"/>
                                        <p:tgtEl>
                                          <p:spTgt spid="1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2" presetClass="entr" presetSubtype="0" fill="hold" nodeType="clickEffect">
                                  <p:stCondLst>
                                    <p:cond delay="0"/>
                                  </p:stCondLst>
                                  <p:childTnLst>
                                    <p:set>
                                      <p:cBhvr>
                                        <p:cTn id="21" dur="1" fill="hold">
                                          <p:stCondLst>
                                            <p:cond delay="0"/>
                                          </p:stCondLst>
                                        </p:cTn>
                                        <p:tgtEl>
                                          <p:spTgt spid="13">
                                            <p:txEl>
                                              <p:pRg st="3" end="3"/>
                                            </p:txEl>
                                          </p:spTgt>
                                        </p:tgtEl>
                                        <p:attrNameLst>
                                          <p:attrName>style.visibility</p:attrName>
                                        </p:attrNameLst>
                                      </p:cBhvr>
                                      <p:to>
                                        <p:strVal val="visible"/>
                                      </p:to>
                                    </p:set>
                                    <p:animEffect transition="in" filter="fade">
                                      <p:cBhvr>
                                        <p:cTn id="22" dur="1000"/>
                                        <p:tgtEl>
                                          <p:spTgt spid="13">
                                            <p:txEl>
                                              <p:pRg st="3" end="3"/>
                                            </p:txEl>
                                          </p:spTgt>
                                        </p:tgtEl>
                                      </p:cBhvr>
                                    </p:animEffect>
                                    <p:anim calcmode="lin" valueType="num">
                                      <p:cBhvr>
                                        <p:cTn id="23" dur="1000" fill="hold"/>
                                        <p:tgtEl>
                                          <p:spTgt spid="13">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13">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418525" y="1721042"/>
            <a:ext cx="4946052" cy="3785652"/>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For example, tour operators are  actively promoting </a:t>
            </a:r>
            <a:r>
              <a:rPr kumimoji="0" lang="en-GB" sz="2400" b="0" i="0" u="none" strike="noStrike" kern="1200" cap="none" spc="0" normalizeH="0" baseline="0" noProof="0" dirty="0">
                <a:ln>
                  <a:noFill/>
                </a:ln>
                <a:solidFill>
                  <a:prstClr val="black"/>
                </a:solidFill>
                <a:effectLst/>
                <a:uLnTx/>
                <a:uFillTx/>
                <a:latin typeface="Kozuka Gothic Pro B" panose="020B0800000000000000" pitchFamily="34" charset="-128"/>
                <a:ea typeface="Kozuka Gothic Pro B" panose="020B0800000000000000" pitchFamily="34" charset="-128"/>
              </a:rPr>
              <a:t>alternative travel destinations</a:t>
            </a:r>
            <a:r>
              <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 within Japan to tourists.</a:t>
            </a:r>
          </a:p>
          <a:p>
            <a:pPr marR="0" lvl="0" algn="l" defTabSz="914400" rtl="0" eaLnBrk="1" fontAlgn="auto" latinLnBrk="0" hangingPunct="1">
              <a:lnSpc>
                <a:spcPct val="100000"/>
              </a:lnSpc>
              <a:spcBef>
                <a:spcPts val="0"/>
              </a:spcBef>
              <a:spcAft>
                <a:spcPts val="0"/>
              </a:spcAft>
              <a:buClrTx/>
              <a:buSzTx/>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R="0" lvl="0" algn="l" defTabSz="914400" rtl="0" eaLnBrk="1" fontAlgn="auto" latinLnBrk="0" hangingPunct="1">
              <a:lnSpc>
                <a:spcPct val="100000"/>
              </a:lnSpc>
              <a:spcBef>
                <a:spcPts val="0"/>
              </a:spcBef>
              <a:spcAft>
                <a:spcPts val="0"/>
              </a:spcAft>
              <a:buClrTx/>
              <a:buSzTx/>
              <a:tabLst/>
              <a:defRPr/>
            </a:pPr>
            <a:r>
              <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This can help to reduce the strain in overcrowded areas, whilst boosting the </a:t>
            </a:r>
            <a:r>
              <a:rPr kumimoji="0" lang="en-GB" sz="2400" b="0" i="0" u="none" strike="noStrike" kern="1200" cap="none" spc="0" normalizeH="0" baseline="0" noProof="0" dirty="0" err="1">
                <a:ln>
                  <a:noFill/>
                </a:ln>
                <a:solidFill>
                  <a:prstClr val="black"/>
                </a:solidFill>
                <a:effectLst/>
                <a:uLnTx/>
                <a:uFillTx/>
                <a:latin typeface="Kozuka Gothic Pro R" panose="020B0400000000000000" pitchFamily="34" charset="-128"/>
                <a:ea typeface="Kozuka Gothic Pro R" panose="020B0400000000000000" pitchFamily="34" charset="-128"/>
              </a:rPr>
              <a:t>econom</a:t>
            </a:r>
            <a:r>
              <a:rPr lang="en-GB" sz="2400" dirty="0">
                <a:solidFill>
                  <a:prstClr val="black"/>
                </a:solidFill>
                <a:latin typeface="Kozuka Gothic Pro R" panose="020B0400000000000000" pitchFamily="34" charset="-128"/>
                <a:ea typeface="Kozuka Gothic Pro R" panose="020B0400000000000000" pitchFamily="34" charset="-128"/>
              </a:rPr>
              <a:t>y of under-visited towns and cities which are keen to encourage more tourists.</a:t>
            </a:r>
            <a:endParaRPr kumimoji="0" lang="en-GB" sz="24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1107996"/>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800" b="1" i="0" u="none" strike="noStrike" kern="1200" cap="none" spc="0" normalizeH="0" baseline="0" noProof="0" dirty="0">
                <a:ln>
                  <a:noFill/>
                </a:ln>
                <a:solidFill>
                  <a:srgbClr val="FF0000"/>
                </a:solidFill>
                <a:effectLst/>
                <a:uLnTx/>
                <a:uFillTx/>
                <a:latin typeface="Kristen ITC"/>
                <a:ea typeface="Kozuka Gothic Pro B"/>
                <a:cs typeface="+mn-cs"/>
              </a:rPr>
              <a:t>Sustainable Tourism</a:t>
            </a:r>
            <a:endParaRPr kumimoji="0" lang="ja-JP" altLang="en-US" sz="48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4" name="Picture 3" descr="A stone path in a forest&#10;&#10;Description automatically generated">
            <a:extLst>
              <a:ext uri="{FF2B5EF4-FFF2-40B4-BE49-F238E27FC236}">
                <a16:creationId xmlns:a16="http://schemas.microsoft.com/office/drawing/2014/main" id="{3391B286-A528-D978-DDBF-9B9D8CECC6C5}"/>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254" r="30297"/>
          <a:stretch/>
        </p:blipFill>
        <p:spPr>
          <a:xfrm>
            <a:off x="5499050" y="1594552"/>
            <a:ext cx="3334872" cy="4038631"/>
          </a:xfrm>
          <a:prstGeom prst="rect">
            <a:avLst/>
          </a:prstGeom>
        </p:spPr>
      </p:pic>
    </p:spTree>
    <p:extLst>
      <p:ext uri="{BB962C8B-B14F-4D97-AF65-F5344CB8AC3E}">
        <p14:creationId xmlns:p14="http://schemas.microsoft.com/office/powerpoint/2010/main" val="691054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2" end="2"/>
                                            </p:txEl>
                                          </p:spTgt>
                                        </p:tgtEl>
                                        <p:attrNameLst>
                                          <p:attrName>style.visibility</p:attrName>
                                        </p:attrNameLst>
                                      </p:cBhvr>
                                      <p:to>
                                        <p:strVal val="visible"/>
                                      </p:to>
                                    </p:set>
                                    <p:animEffect transition="in" filter="fade">
                                      <p:cBhvr>
                                        <p:cTn id="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539551" y="1490008"/>
            <a:ext cx="4450578" cy="1938992"/>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400" b="1" i="0" u="none" strike="noStrike" kern="1200" cap="none" spc="0" normalizeH="0" baseline="0" noProof="0" dirty="0">
                <a:ln>
                  <a:noFill/>
                </a:ln>
                <a:solidFill>
                  <a:prstClr val="black"/>
                </a:solidFill>
                <a:effectLst/>
                <a:uLnTx/>
                <a:uFillTx/>
                <a:latin typeface="Kozuka Gothic Pro B" pitchFamily="34" charset="-128"/>
                <a:ea typeface="Kozuka Gothic Pro B"/>
                <a:cs typeface="+mn-cs"/>
              </a:rPr>
              <a:t>Your Task: </a:t>
            </a:r>
            <a:r>
              <a:rPr kumimoji="0" lang="en-GB" sz="240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You are going to research an alternative travel destination in Japan, and consider why it is a great place for tourists to visit!</a:t>
            </a: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923330"/>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Activity</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p:txBody>
      </p:sp>
      <p:pic>
        <p:nvPicPr>
          <p:cNvPr id="1026" name="Picture 2" descr="地域別に色分けされた日本地図のイラスト">
            <a:extLst>
              <a:ext uri="{FF2B5EF4-FFF2-40B4-BE49-F238E27FC236}">
                <a16:creationId xmlns:a16="http://schemas.microsoft.com/office/drawing/2014/main" id="{104E9E8B-926E-C440-B364-9B8A1FD985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2283" y="775305"/>
            <a:ext cx="4946140" cy="5125534"/>
          </a:xfrm>
          <a:prstGeom prst="rect">
            <a:avLst/>
          </a:prstGeom>
          <a:noFill/>
          <a:extLst>
            <a:ext uri="{909E8E84-426E-40DD-AFC4-6F175D3DCCD1}">
              <a14:hiddenFill xmlns:a14="http://schemas.microsoft.com/office/drawing/2010/main">
                <a:solidFill>
                  <a:srgbClr val="FFFFFF"/>
                </a:solidFill>
              </a14:hiddenFill>
            </a:ext>
          </a:extLst>
        </p:spPr>
      </p:pic>
      <p:cxnSp>
        <p:nvCxnSpPr>
          <p:cNvPr id="18" name="Straight Arrow Connector 17">
            <a:extLst>
              <a:ext uri="{FF2B5EF4-FFF2-40B4-BE49-F238E27FC236}">
                <a16:creationId xmlns:a16="http://schemas.microsoft.com/office/drawing/2014/main" id="{7AF6BAB1-9F21-4D53-FD8E-B2607575A52B}"/>
              </a:ext>
            </a:extLst>
          </p:cNvPr>
          <p:cNvCxnSpPr>
            <a:cxnSpLocks/>
          </p:cNvCxnSpPr>
          <p:nvPr/>
        </p:nvCxnSpPr>
        <p:spPr>
          <a:xfrm>
            <a:off x="5943600" y="2379894"/>
            <a:ext cx="874059" cy="401642"/>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50A1D4BA-4C84-1168-70F1-840B184911B8}"/>
              </a:ext>
            </a:extLst>
          </p:cNvPr>
          <p:cNvCxnSpPr>
            <a:cxnSpLocks/>
          </p:cNvCxnSpPr>
          <p:nvPr/>
        </p:nvCxnSpPr>
        <p:spPr>
          <a:xfrm flipH="1" flipV="1">
            <a:off x="5634318" y="4486083"/>
            <a:ext cx="309282" cy="717929"/>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id="{FEB89FF0-C6C3-3AD0-B7EA-D4DF2A1DC1C4}"/>
              </a:ext>
            </a:extLst>
          </p:cNvPr>
          <p:cNvCxnSpPr>
            <a:cxnSpLocks/>
          </p:cNvCxnSpPr>
          <p:nvPr/>
        </p:nvCxnSpPr>
        <p:spPr>
          <a:xfrm>
            <a:off x="3509683" y="4860081"/>
            <a:ext cx="626641" cy="155747"/>
          </a:xfrm>
          <a:prstGeom prst="straightConnector1">
            <a:avLst/>
          </a:prstGeom>
          <a:ln>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8" name="Star: 5 Points 27">
            <a:extLst>
              <a:ext uri="{FF2B5EF4-FFF2-40B4-BE49-F238E27FC236}">
                <a16:creationId xmlns:a16="http://schemas.microsoft.com/office/drawing/2014/main" id="{F7971659-8553-41A6-C58E-F1F97CCBAEEF}"/>
              </a:ext>
            </a:extLst>
          </p:cNvPr>
          <p:cNvSpPr/>
          <p:nvPr/>
        </p:nvSpPr>
        <p:spPr>
          <a:xfrm>
            <a:off x="6723869" y="3865404"/>
            <a:ext cx="187579" cy="163371"/>
          </a:xfrm>
          <a:prstGeom prst="star5">
            <a:avLst/>
          </a:prstGeom>
          <a:solidFill>
            <a:schemeClr val="bg1">
              <a:lumMod val="50000"/>
            </a:schemeClr>
          </a:solid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n>
                <a:solidFill>
                  <a:schemeClr val="tx1"/>
                </a:solidFill>
              </a:ln>
              <a:solidFill>
                <a:schemeClr val="tx1">
                  <a:lumMod val="50000"/>
                  <a:lumOff val="50000"/>
                </a:schemeClr>
              </a:solidFill>
            </a:endParaRPr>
          </a:p>
        </p:txBody>
      </p:sp>
      <p:sp>
        <p:nvSpPr>
          <p:cNvPr id="29" name="TextBox 28">
            <a:extLst>
              <a:ext uri="{FF2B5EF4-FFF2-40B4-BE49-F238E27FC236}">
                <a16:creationId xmlns:a16="http://schemas.microsoft.com/office/drawing/2014/main" id="{66B2684E-3BCA-52D4-2A27-FD43089DCEE3}"/>
              </a:ext>
            </a:extLst>
          </p:cNvPr>
          <p:cNvSpPr txBox="1"/>
          <p:nvPr/>
        </p:nvSpPr>
        <p:spPr>
          <a:xfrm>
            <a:off x="5413076" y="2066833"/>
            <a:ext cx="1140124" cy="369332"/>
          </a:xfrm>
          <a:prstGeom prst="rect">
            <a:avLst/>
          </a:prstGeom>
          <a:noFill/>
        </p:spPr>
        <p:txBody>
          <a:bodyPr wrap="square" rtlCol="0">
            <a:spAutoFit/>
          </a:bodyPr>
          <a:lstStyle/>
          <a:p>
            <a:r>
              <a:rPr lang="en-GB" dirty="0">
                <a:latin typeface="Kozuka Gothic Pro B" panose="020B0800000000000000" pitchFamily="34" charset="-128"/>
                <a:ea typeface="Kozuka Gothic Pro B" panose="020B0800000000000000" pitchFamily="34" charset="-128"/>
              </a:rPr>
              <a:t>Akita</a:t>
            </a:r>
          </a:p>
        </p:txBody>
      </p:sp>
      <p:sp>
        <p:nvSpPr>
          <p:cNvPr id="30" name="TextBox 29">
            <a:extLst>
              <a:ext uri="{FF2B5EF4-FFF2-40B4-BE49-F238E27FC236}">
                <a16:creationId xmlns:a16="http://schemas.microsoft.com/office/drawing/2014/main" id="{9DEA32B9-63E3-492C-66C6-23111ABB331B}"/>
              </a:ext>
            </a:extLst>
          </p:cNvPr>
          <p:cNvSpPr txBox="1"/>
          <p:nvPr/>
        </p:nvSpPr>
        <p:spPr>
          <a:xfrm>
            <a:off x="5340677" y="5286462"/>
            <a:ext cx="1476641" cy="369332"/>
          </a:xfrm>
          <a:prstGeom prst="rect">
            <a:avLst/>
          </a:prstGeom>
          <a:noFill/>
        </p:spPr>
        <p:txBody>
          <a:bodyPr wrap="square" rtlCol="0">
            <a:spAutoFit/>
          </a:bodyPr>
          <a:lstStyle/>
          <a:p>
            <a:r>
              <a:rPr lang="en-GB" dirty="0">
                <a:latin typeface="Kozuka Gothic Pro B" panose="020B0800000000000000" pitchFamily="34" charset="-128"/>
                <a:ea typeface="Kozuka Gothic Pro B" panose="020B0800000000000000" pitchFamily="34" charset="-128"/>
              </a:rPr>
              <a:t>Wakayama</a:t>
            </a:r>
          </a:p>
        </p:txBody>
      </p:sp>
      <p:sp>
        <p:nvSpPr>
          <p:cNvPr id="31" name="TextBox 30">
            <a:extLst>
              <a:ext uri="{FF2B5EF4-FFF2-40B4-BE49-F238E27FC236}">
                <a16:creationId xmlns:a16="http://schemas.microsoft.com/office/drawing/2014/main" id="{3D7F2F40-B8EB-FFF1-624E-658A4972D9FB}"/>
              </a:ext>
            </a:extLst>
          </p:cNvPr>
          <p:cNvSpPr txBox="1"/>
          <p:nvPr/>
        </p:nvSpPr>
        <p:spPr>
          <a:xfrm>
            <a:off x="2102026" y="4675415"/>
            <a:ext cx="1476641" cy="369332"/>
          </a:xfrm>
          <a:prstGeom prst="rect">
            <a:avLst/>
          </a:prstGeom>
          <a:noFill/>
        </p:spPr>
        <p:txBody>
          <a:bodyPr wrap="square" rtlCol="0">
            <a:spAutoFit/>
          </a:bodyPr>
          <a:lstStyle/>
          <a:p>
            <a:r>
              <a:rPr lang="en-GB" dirty="0">
                <a:latin typeface="Kozuka Gothic Pro B" panose="020B0800000000000000" pitchFamily="34" charset="-128"/>
                <a:ea typeface="Kozuka Gothic Pro B" panose="020B0800000000000000" pitchFamily="34" charset="-128"/>
              </a:rPr>
              <a:t>Kagoshima</a:t>
            </a:r>
          </a:p>
        </p:txBody>
      </p:sp>
      <p:sp>
        <p:nvSpPr>
          <p:cNvPr id="37" name="TextBox 36">
            <a:extLst>
              <a:ext uri="{FF2B5EF4-FFF2-40B4-BE49-F238E27FC236}">
                <a16:creationId xmlns:a16="http://schemas.microsoft.com/office/drawing/2014/main" id="{FC93D9B9-0C0D-E5BE-CF8A-09C0161CF345}"/>
              </a:ext>
            </a:extLst>
          </p:cNvPr>
          <p:cNvSpPr txBox="1"/>
          <p:nvPr/>
        </p:nvSpPr>
        <p:spPr>
          <a:xfrm>
            <a:off x="7111581" y="3844109"/>
            <a:ext cx="1140124" cy="369332"/>
          </a:xfrm>
          <a:prstGeom prst="rect">
            <a:avLst/>
          </a:prstGeom>
          <a:noFill/>
        </p:spPr>
        <p:txBody>
          <a:bodyPr wrap="square" rtlCol="0">
            <a:spAutoFit/>
          </a:bodyPr>
          <a:lstStyle/>
          <a:p>
            <a:r>
              <a:rPr lang="en-GB" dirty="0">
                <a:solidFill>
                  <a:schemeClr val="tx1">
                    <a:lumMod val="50000"/>
                    <a:lumOff val="50000"/>
                  </a:schemeClr>
                </a:solidFill>
                <a:latin typeface="Kozuka Gothic Pro B" panose="020B0800000000000000" pitchFamily="34" charset="-128"/>
                <a:ea typeface="Kozuka Gothic Pro B" panose="020B0800000000000000" pitchFamily="34" charset="-128"/>
              </a:rPr>
              <a:t>Tokyo</a:t>
            </a:r>
          </a:p>
        </p:txBody>
      </p:sp>
    </p:spTree>
    <p:extLst>
      <p:ext uri="{BB962C8B-B14F-4D97-AF65-F5344CB8AC3E}">
        <p14:creationId xmlns:p14="http://schemas.microsoft.com/office/powerpoint/2010/main" val="124704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6553200" y="1300941"/>
            <a:ext cx="1801906" cy="830997"/>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endParaRPr lang="en-GB" sz="2400" b="1" dirty="0">
              <a:solidFill>
                <a:prstClr val="black"/>
              </a:solidFill>
              <a:latin typeface="Kozuka Gothic Pro B" pitchFamily="34" charset="-128"/>
              <a:ea typeface="Kozuka Gothic Pro B"/>
            </a:endParaRPr>
          </a:p>
          <a:p>
            <a:pPr>
              <a:defRPr/>
            </a:pPr>
            <a:r>
              <a:rPr lang="en-GB" sz="2400" b="1" dirty="0">
                <a:solidFill>
                  <a:prstClr val="black"/>
                </a:solidFill>
                <a:latin typeface="Kozuka Gothic Pro B" pitchFamily="34" charset="-128"/>
                <a:ea typeface="Kozuka Gothic Pro B"/>
              </a:rPr>
              <a:t>Kagoshima</a:t>
            </a: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3050814" cy="1200329"/>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5400" b="1" i="0" u="none" strike="noStrike" kern="1200" cap="none" spc="0" normalizeH="0" baseline="0" noProof="0" dirty="0">
                <a:ln>
                  <a:noFill/>
                </a:ln>
                <a:solidFill>
                  <a:srgbClr val="FF0000"/>
                </a:solidFill>
                <a:effectLst/>
                <a:uLnTx/>
                <a:uFillTx/>
                <a:latin typeface="Kristen ITC"/>
                <a:ea typeface="Kozuka Gothic Pro B"/>
                <a:cs typeface="+mn-cs"/>
              </a:rPr>
              <a:t>Activity</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dirty="0">
              <a:ln>
                <a:noFill/>
              </a:ln>
              <a:solidFill>
                <a:prstClr val="black"/>
              </a:solidFill>
              <a:effectLst/>
              <a:uLnTx/>
              <a:uFillTx/>
              <a:latin typeface="Calibri"/>
              <a:ea typeface="+mn-ea"/>
              <a:cs typeface="+mn-cs"/>
            </a:endParaRPr>
          </a:p>
        </p:txBody>
      </p:sp>
      <p:sp>
        <p:nvSpPr>
          <p:cNvPr id="3" name="TextBox 2">
            <a:extLst>
              <a:ext uri="{FF2B5EF4-FFF2-40B4-BE49-F238E27FC236}">
                <a16:creationId xmlns:a16="http://schemas.microsoft.com/office/drawing/2014/main" id="{F93A98A1-25C0-731F-CD75-B66F91033966}"/>
              </a:ext>
            </a:extLst>
          </p:cNvPr>
          <p:cNvSpPr txBox="1"/>
          <p:nvPr/>
        </p:nvSpPr>
        <p:spPr>
          <a:xfrm>
            <a:off x="464957" y="4792843"/>
            <a:ext cx="8214085" cy="1107996"/>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GB" sz="2200" b="0" i="0" u="none" strike="noStrike" kern="1200" cap="none" spc="0" normalizeH="0" baseline="0" noProof="0" dirty="0">
                <a:ln>
                  <a:noFill/>
                </a:ln>
                <a:solidFill>
                  <a:prstClr val="black"/>
                </a:solidFill>
                <a:effectLst/>
                <a:uLnTx/>
                <a:uFillTx/>
                <a:latin typeface="Kozuka Gothic Pro R" panose="020B0400000000000000" pitchFamily="34" charset="-128"/>
                <a:ea typeface="Kozuka Gothic Pro R" panose="020B0400000000000000" pitchFamily="34" charset="-128"/>
              </a:rPr>
              <a:t>Select one of the prefectures and fill in your fact file sheet. You can use the JNTO website, Google Maps, and other resources to help you with your research.</a:t>
            </a:r>
          </a:p>
        </p:txBody>
      </p:sp>
      <p:sp>
        <p:nvSpPr>
          <p:cNvPr id="13" name="Rectangle 12">
            <a:extLst>
              <a:ext uri="{FF2B5EF4-FFF2-40B4-BE49-F238E27FC236}">
                <a16:creationId xmlns:a16="http://schemas.microsoft.com/office/drawing/2014/main" id="{C37D6271-B21E-128E-8395-F523AAB6A247}"/>
              </a:ext>
            </a:extLst>
          </p:cNvPr>
          <p:cNvSpPr/>
          <p:nvPr/>
        </p:nvSpPr>
        <p:spPr>
          <a:xfrm>
            <a:off x="3751731" y="1300942"/>
            <a:ext cx="1801906" cy="830997"/>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endParaRPr lang="en-GB" sz="2400" b="1" dirty="0">
              <a:solidFill>
                <a:prstClr val="black"/>
              </a:solidFill>
              <a:latin typeface="Kozuka Gothic Pro B" pitchFamily="34" charset="-128"/>
              <a:ea typeface="Kozuka Gothic Pro B"/>
            </a:endParaRPr>
          </a:p>
          <a:p>
            <a:pPr>
              <a:defRPr/>
            </a:pPr>
            <a:r>
              <a:rPr lang="en-GB" sz="2400" b="1" dirty="0">
                <a:solidFill>
                  <a:prstClr val="black"/>
                </a:solidFill>
                <a:latin typeface="Kozuka Gothic Pro B" pitchFamily="34" charset="-128"/>
                <a:ea typeface="Kozuka Gothic Pro B"/>
              </a:rPr>
              <a:t>Wakayama</a:t>
            </a:r>
          </a:p>
        </p:txBody>
      </p:sp>
      <p:sp>
        <p:nvSpPr>
          <p:cNvPr id="14" name="Rectangle 13">
            <a:extLst>
              <a:ext uri="{FF2B5EF4-FFF2-40B4-BE49-F238E27FC236}">
                <a16:creationId xmlns:a16="http://schemas.microsoft.com/office/drawing/2014/main" id="{44255A2B-77A6-5FA1-B7CE-ED3223291E27}"/>
              </a:ext>
            </a:extLst>
          </p:cNvPr>
          <p:cNvSpPr/>
          <p:nvPr/>
        </p:nvSpPr>
        <p:spPr>
          <a:xfrm>
            <a:off x="1282371" y="1313769"/>
            <a:ext cx="1801906" cy="830997"/>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endParaRPr lang="en-GB" sz="2400" b="1" dirty="0">
              <a:solidFill>
                <a:prstClr val="black"/>
              </a:solidFill>
              <a:latin typeface="Kozuka Gothic Pro B" pitchFamily="34" charset="-128"/>
              <a:ea typeface="Kozuka Gothic Pro B"/>
            </a:endParaRPr>
          </a:p>
          <a:p>
            <a:pPr>
              <a:defRPr/>
            </a:pPr>
            <a:r>
              <a:rPr lang="en-GB" sz="2400" b="1" dirty="0">
                <a:solidFill>
                  <a:prstClr val="black"/>
                </a:solidFill>
                <a:latin typeface="Kozuka Gothic Pro B" pitchFamily="34" charset="-128"/>
                <a:ea typeface="Kozuka Gothic Pro B"/>
              </a:rPr>
              <a:t>Akita</a:t>
            </a:r>
          </a:p>
        </p:txBody>
      </p:sp>
      <p:pic>
        <p:nvPicPr>
          <p:cNvPr id="2052" name="Picture 4" descr="熊本城のイラスト">
            <a:extLst>
              <a:ext uri="{FF2B5EF4-FFF2-40B4-BE49-F238E27FC236}">
                <a16:creationId xmlns:a16="http://schemas.microsoft.com/office/drawing/2014/main" id="{2DC06865-C70F-FF30-AA7D-134F9E41175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8681" y="2460515"/>
            <a:ext cx="2524919" cy="1881065"/>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スキーのイラスト「男の子」">
            <a:extLst>
              <a:ext uri="{FF2B5EF4-FFF2-40B4-BE49-F238E27FC236}">
                <a16:creationId xmlns:a16="http://schemas.microsoft.com/office/drawing/2014/main" id="{BF5EAE34-EA42-075B-739C-79DB1B6A2D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4381" y="2583000"/>
            <a:ext cx="1847547" cy="17136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桜島のイラスト">
            <a:extLst>
              <a:ext uri="{FF2B5EF4-FFF2-40B4-BE49-F238E27FC236}">
                <a16:creationId xmlns:a16="http://schemas.microsoft.com/office/drawing/2014/main" id="{5015A99A-300D-8BD8-23C4-A18E3B20BBB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85289" y="2555048"/>
            <a:ext cx="1744330" cy="1692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10952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5A6E9B-F4AD-FCFD-86AF-FA5E9EF90818}"/>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60A6A8A-91A2-6B4D-44D4-3A2D4FEBEC91}"/>
              </a:ext>
            </a:extLst>
          </p:cNvPr>
          <p:cNvSpPr/>
          <p:nvPr/>
        </p:nvSpPr>
        <p:spPr>
          <a:xfrm>
            <a:off x="0" y="6211669"/>
            <a:ext cx="9144000" cy="646331"/>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a:ea typeface="+mn-ea"/>
              <a:cs typeface="+mn-cs"/>
            </a:endParaRPr>
          </a:p>
        </p:txBody>
      </p:sp>
      <p:sp>
        <p:nvSpPr>
          <p:cNvPr id="6" name="Slide Number Placeholder 5">
            <a:extLst>
              <a:ext uri="{FF2B5EF4-FFF2-40B4-BE49-F238E27FC236}">
                <a16:creationId xmlns:a16="http://schemas.microsoft.com/office/drawing/2014/main" id="{3CBD53F2-AB0C-9FE9-7BFE-20351E5B157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627D4DA-CA93-4100-9923-91CA0C97AC6D}" type="slidenum">
              <a:rPr kumimoji="0" lang="en-GB"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2" name="Rectangle 1">
            <a:extLst>
              <a:ext uri="{FF2B5EF4-FFF2-40B4-BE49-F238E27FC236}">
                <a16:creationId xmlns:a16="http://schemas.microsoft.com/office/drawing/2014/main" id="{0DFF2070-CA9B-320C-472B-59D48CCCE6E9}"/>
              </a:ext>
            </a:extLst>
          </p:cNvPr>
          <p:cNvSpPr/>
          <p:nvPr/>
        </p:nvSpPr>
        <p:spPr>
          <a:xfrm>
            <a:off x="755576" y="1547588"/>
            <a:ext cx="7848872" cy="461665"/>
          </a:xfrm>
          <a:prstGeom prst="rect">
            <a:avLst/>
          </a:prstGeom>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2400" b="0" i="0" u="none" strike="noStrike" kern="1200" cap="none" spc="0" normalizeH="0" baseline="0" noProof="0">
              <a:ln>
                <a:noFill/>
              </a:ln>
              <a:solidFill>
                <a:prstClr val="black"/>
              </a:solidFill>
              <a:effectLst/>
              <a:uLnTx/>
              <a:uFillTx/>
              <a:latin typeface="Calibri"/>
              <a:ea typeface="+mn-ea"/>
              <a:cs typeface="+mn-cs"/>
            </a:endParaRPr>
          </a:p>
        </p:txBody>
      </p:sp>
      <p:pic>
        <p:nvPicPr>
          <p:cNvPr id="9" name="Picture 8">
            <a:extLst>
              <a:ext uri="{FF2B5EF4-FFF2-40B4-BE49-F238E27FC236}">
                <a16:creationId xmlns:a16="http://schemas.microsoft.com/office/drawing/2014/main" id="{DBDC4A41-8E88-2319-4F61-5F9C6ECFFC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7887" y="6307042"/>
            <a:ext cx="461665" cy="461665"/>
          </a:xfrm>
          <a:prstGeom prst="rect">
            <a:avLst/>
          </a:prstGeom>
        </p:spPr>
      </p:pic>
      <p:sp>
        <p:nvSpPr>
          <p:cNvPr id="10" name="Rectangle 9">
            <a:extLst>
              <a:ext uri="{FF2B5EF4-FFF2-40B4-BE49-F238E27FC236}">
                <a16:creationId xmlns:a16="http://schemas.microsoft.com/office/drawing/2014/main" id="{BD9028FA-E94D-85E1-544C-AB6B9ACF0378}"/>
              </a:ext>
            </a:extLst>
          </p:cNvPr>
          <p:cNvSpPr/>
          <p:nvPr/>
        </p:nvSpPr>
        <p:spPr>
          <a:xfrm>
            <a:off x="457200" y="1515340"/>
            <a:ext cx="8046720" cy="3785652"/>
          </a:xfrm>
          <a:prstGeom prst="rect">
            <a:avLst/>
          </a:prstGeom>
        </p:spPr>
        <p:txBody>
          <a:bodyPr wrap="square" lIns="91440" tIns="45720" rIns="91440" bIns="45720" anchor="t">
            <a:spAutoFit/>
          </a:bodyPr>
          <a:lstStyle/>
          <a:p>
            <a:pPr marR="0" lvl="0" algn="l" defTabSz="914400" rtl="0" eaLnBrk="1" fontAlgn="auto" latinLnBrk="0" hangingPunct="1">
              <a:lnSpc>
                <a:spcPct val="100000"/>
              </a:lnSpc>
              <a:spcBef>
                <a:spcPts val="0"/>
              </a:spcBef>
              <a:spcAft>
                <a:spcPts val="0"/>
              </a:spcAft>
              <a:buClrTx/>
              <a:buSzTx/>
              <a:tabLst/>
              <a:defRPr/>
            </a:pPr>
            <a:r>
              <a:rPr lang="en-GB" sz="2400" dirty="0">
                <a:solidFill>
                  <a:prstClr val="black"/>
                </a:solidFill>
                <a:latin typeface="Kozuka Gothic Pro R" panose="020B0400000000000000" pitchFamily="34" charset="-128"/>
                <a:ea typeface="Kozuka Gothic Pro R" panose="020B0400000000000000" pitchFamily="34" charset="-128"/>
              </a:rPr>
              <a:t>Find a partner and imagine...</a:t>
            </a:r>
          </a:p>
          <a:p>
            <a:pPr marR="0" lvl="0" algn="l" defTabSz="914400" rtl="0" eaLnBrk="1" fontAlgn="auto" latinLnBrk="0" hangingPunct="1">
              <a:lnSpc>
                <a:spcPct val="100000"/>
              </a:lnSpc>
              <a:spcBef>
                <a:spcPts val="0"/>
              </a:spcBef>
              <a:spcAft>
                <a:spcPts val="0"/>
              </a:spcAft>
              <a:buClrTx/>
              <a:buSzTx/>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black"/>
                </a:solidFill>
                <a:latin typeface="Kozuka Gothic Pro R" panose="020B0400000000000000" pitchFamily="34" charset="-128"/>
                <a:ea typeface="Kozuka Gothic Pro R" panose="020B0400000000000000" pitchFamily="34" charset="-128"/>
              </a:rPr>
              <a:t>Partner A plans to visit Japan soon but only plans to go to areas which suffer from </a:t>
            </a:r>
            <a:r>
              <a:rPr lang="en-GB" sz="2400" dirty="0" err="1">
                <a:solidFill>
                  <a:prstClr val="black"/>
                </a:solidFill>
                <a:latin typeface="Kozuka Gothic Pro R" panose="020B0400000000000000" pitchFamily="34" charset="-128"/>
                <a:ea typeface="Kozuka Gothic Pro R" panose="020B0400000000000000" pitchFamily="34" charset="-128"/>
              </a:rPr>
              <a:t>overtourism</a:t>
            </a:r>
            <a:r>
              <a:rPr lang="en-GB" sz="2400" dirty="0">
                <a:solidFill>
                  <a:prstClr val="black"/>
                </a:solidFill>
                <a:latin typeface="Kozuka Gothic Pro R" panose="020B0400000000000000" pitchFamily="34" charset="-128"/>
                <a:ea typeface="Kozuka Gothic Pro R" panose="020B0400000000000000" pitchFamily="34" charset="-128"/>
              </a:rPr>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black"/>
                </a:solidFill>
                <a:latin typeface="Kozuka Gothic Pro R" panose="020B0400000000000000" pitchFamily="34" charset="-128"/>
                <a:ea typeface="Kozuka Gothic Pro R" panose="020B0400000000000000" pitchFamily="34" charset="-128"/>
              </a:rPr>
              <a:t>Partner B has 30 seconds to tell them about the benefits of visiting their alternative travel destination.</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sz="2400" dirty="0">
              <a:solidFill>
                <a:prstClr val="black"/>
              </a:solidFill>
              <a:latin typeface="Kozuka Gothic Pro R" panose="020B0400000000000000" pitchFamily="34" charset="-128"/>
              <a:ea typeface="Kozuka Gothic Pro R" panose="020B0400000000000000" pitchFamily="34" charset="-128"/>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2400" dirty="0">
                <a:solidFill>
                  <a:prstClr val="black"/>
                </a:solidFill>
                <a:latin typeface="Kozuka Gothic Pro R" panose="020B0400000000000000" pitchFamily="34" charset="-128"/>
                <a:ea typeface="Kozuka Gothic Pro R" panose="020B0400000000000000" pitchFamily="34" charset="-128"/>
              </a:rPr>
              <a:t>Was Partner A convinced? </a:t>
            </a:r>
            <a:r>
              <a:rPr lang="en-GB" sz="2400" dirty="0">
                <a:solidFill>
                  <a:prstClr val="black"/>
                </a:solidFill>
                <a:latin typeface="Kozuka Gothic Pro B" panose="020B0800000000000000" pitchFamily="34" charset="-128"/>
                <a:ea typeface="Kozuka Gothic Pro B" panose="020B0800000000000000" pitchFamily="34" charset="-128"/>
              </a:rPr>
              <a:t>Why or why not? </a:t>
            </a:r>
            <a:br>
              <a:rPr lang="en-GB" sz="2400" dirty="0">
                <a:solidFill>
                  <a:prstClr val="black"/>
                </a:solidFill>
                <a:latin typeface="Kozuka Gothic Pro B" panose="020B0800000000000000" pitchFamily="34" charset="-128"/>
                <a:ea typeface="Kozuka Gothic Pro B" panose="020B0800000000000000" pitchFamily="34" charset="-128"/>
              </a:rPr>
            </a:br>
            <a:endParaRPr lang="en-GB" sz="2400" dirty="0">
              <a:solidFill>
                <a:prstClr val="black"/>
              </a:solidFill>
              <a:latin typeface="Kozuka Gothic Pro B" panose="020B0800000000000000" pitchFamily="34" charset="-128"/>
              <a:ea typeface="Kozuka Gothic Pro B" panose="020B0800000000000000" pitchFamily="34" charset="-128"/>
            </a:endParaRPr>
          </a:p>
        </p:txBody>
      </p:sp>
      <p:sp>
        <p:nvSpPr>
          <p:cNvPr id="11" name="TextBox 10">
            <a:extLst>
              <a:ext uri="{FF2B5EF4-FFF2-40B4-BE49-F238E27FC236}">
                <a16:creationId xmlns:a16="http://schemas.microsoft.com/office/drawing/2014/main" id="{913ED953-E4B9-791E-8B59-0DB10373F0D6}"/>
              </a:ext>
            </a:extLst>
          </p:cNvPr>
          <p:cNvSpPr txBox="1"/>
          <p:nvPr/>
        </p:nvSpPr>
        <p:spPr>
          <a:xfrm>
            <a:off x="3200400" y="6270171"/>
            <a:ext cx="2743200"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alibri"/>
                <a:ea typeface="+mn-ea"/>
                <a:cs typeface="Calibri"/>
              </a:rPr>
              <a:t>© The Japan Society 2026</a:t>
            </a:r>
            <a:endParaRPr kumimoji="0" lang="en-GB" sz="1800" b="0" i="0" u="none" strike="noStrike" kern="1200" cap="none" spc="0" normalizeH="0" baseline="0" noProof="0" dirty="0">
              <a:ln>
                <a:noFill/>
              </a:ln>
              <a:solidFill>
                <a:prstClr val="black"/>
              </a:solidFill>
              <a:effectLst/>
              <a:uLnTx/>
              <a:uFillTx/>
              <a:latin typeface="Calibri"/>
              <a:ea typeface="+mn-ea"/>
              <a:cs typeface="+mn-cs"/>
            </a:endParaRPr>
          </a:p>
        </p:txBody>
      </p:sp>
      <p:sp>
        <p:nvSpPr>
          <p:cNvPr id="12" name="TextBox 11">
            <a:extLst>
              <a:ext uri="{FF2B5EF4-FFF2-40B4-BE49-F238E27FC236}">
                <a16:creationId xmlns:a16="http://schemas.microsoft.com/office/drawing/2014/main" id="{AA43B7A6-5F4B-4BB3-856D-1AF1C11AA055}"/>
              </a:ext>
            </a:extLst>
          </p:cNvPr>
          <p:cNvSpPr txBox="1"/>
          <p:nvPr/>
        </p:nvSpPr>
        <p:spPr>
          <a:xfrm>
            <a:off x="539551" y="404664"/>
            <a:ext cx="7848872" cy="1200329"/>
          </a:xfrm>
          <a:prstGeom prst="rect">
            <a:avLst/>
          </a:prstGeom>
          <a:solidFill>
            <a:schemeClr val="bg1"/>
          </a:solidFill>
          <a:ln w="38100">
            <a:noFill/>
          </a:ln>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altLang="ja-JP" sz="5400" b="1" dirty="0">
                <a:solidFill>
                  <a:srgbClr val="FF0000"/>
                </a:solidFill>
                <a:latin typeface="Kristen ITC"/>
                <a:ea typeface="Kozuka Gothic Pro B"/>
              </a:rPr>
              <a:t>Reflection</a:t>
            </a:r>
            <a:endParaRPr kumimoji="0" lang="ja-JP" altLang="en-US" sz="5400" b="1" i="0" u="none" strike="noStrike" kern="1200" cap="none" spc="0" normalizeH="0" baseline="0" noProof="0" dirty="0">
              <a:ln>
                <a:noFill/>
              </a:ln>
              <a:solidFill>
                <a:srgbClr val="FF0000"/>
              </a:solidFill>
              <a:effectLst/>
              <a:uLnTx/>
              <a:uFillTx/>
              <a:latin typeface="Kristen ITC"/>
              <a:ea typeface="Kozuka Gothic Pro B"/>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pic>
        <p:nvPicPr>
          <p:cNvPr id="3" name="Picture 2" descr="A green and blue planet&#10;&#10;Description automatically generated">
            <a:extLst>
              <a:ext uri="{FF2B5EF4-FFF2-40B4-BE49-F238E27FC236}">
                <a16:creationId xmlns:a16="http://schemas.microsoft.com/office/drawing/2014/main" id="{AA628743-D364-F377-71CA-362DF7F411A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72500" y="4827170"/>
            <a:ext cx="1247974" cy="1247974"/>
          </a:xfrm>
          <a:prstGeom prst="rect">
            <a:avLst/>
          </a:prstGeom>
        </p:spPr>
      </p:pic>
      <p:pic>
        <p:nvPicPr>
          <p:cNvPr id="4" name="Picture 3" descr="A grey airplane with black background&#10;&#10;Description automatically generated">
            <a:extLst>
              <a:ext uri="{FF2B5EF4-FFF2-40B4-BE49-F238E27FC236}">
                <a16:creationId xmlns:a16="http://schemas.microsoft.com/office/drawing/2014/main" id="{AB8F701F-5B69-E79B-F41A-741B17282C9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447380" y="5351215"/>
            <a:ext cx="534846" cy="534846"/>
          </a:xfrm>
          <a:prstGeom prst="rect">
            <a:avLst/>
          </a:prstGeom>
        </p:spPr>
      </p:pic>
    </p:spTree>
    <p:extLst>
      <p:ext uri="{BB962C8B-B14F-4D97-AF65-F5344CB8AC3E}">
        <p14:creationId xmlns:p14="http://schemas.microsoft.com/office/powerpoint/2010/main" val="4001508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p:cNvSpPr/>
          <p:nvPr/>
        </p:nvSpPr>
        <p:spPr>
          <a:xfrm>
            <a:off x="0" y="6381328"/>
            <a:ext cx="9144000" cy="476672"/>
          </a:xfrm>
          <a:prstGeom prst="rect">
            <a:avLst/>
          </a:prstGeom>
          <a:solidFill>
            <a:srgbClr val="339933"/>
          </a:solidFill>
          <a:ln>
            <a:solidFill>
              <a:srgbClr val="33993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Kozuka Gothic Pro R" pitchFamily="34" charset="-128"/>
              <a:ea typeface="Kozuka Gothic Pro R" pitchFamily="34" charset="-128"/>
            </a:endParaRPr>
          </a:p>
        </p:txBody>
      </p:sp>
      <p:pic>
        <p:nvPicPr>
          <p:cNvPr id="4" name="Picture 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15225" y="345745"/>
            <a:ext cx="1233488" cy="1233488"/>
          </a:xfrm>
          <a:prstGeom prst="rect">
            <a:avLst/>
          </a:prstGeom>
        </p:spPr>
      </p:pic>
      <p:sp>
        <p:nvSpPr>
          <p:cNvPr id="3" name="Rectangle 2"/>
          <p:cNvSpPr/>
          <p:nvPr/>
        </p:nvSpPr>
        <p:spPr>
          <a:xfrm>
            <a:off x="2741603" y="2060848"/>
            <a:ext cx="6120929" cy="2492990"/>
          </a:xfrm>
          <a:prstGeom prst="rect">
            <a:avLst/>
          </a:prstGeom>
        </p:spPr>
        <p:txBody>
          <a:bodyPr wrap="square" lIns="0" tIns="0" rIns="0" bIns="0" anchor="t">
            <a:spAutoFit/>
          </a:bodyPr>
          <a:lstStyle/>
          <a:p>
            <a:r>
              <a:rPr lang="en-GB" b="1" dirty="0">
                <a:latin typeface="Kozuka Gothic Pro B" pitchFamily="34" charset="-128"/>
                <a:ea typeface="Kozuka Gothic Pro B"/>
              </a:rPr>
              <a:t>This resource was developed and created by </a:t>
            </a:r>
          </a:p>
          <a:p>
            <a:r>
              <a:rPr lang="en-GB" b="1" dirty="0">
                <a:latin typeface="Kozuka Gothic Pro B" pitchFamily="34" charset="-128"/>
                <a:ea typeface="Kozuka Gothic Pro B"/>
              </a:rPr>
              <a:t>The Japan Society.</a:t>
            </a:r>
          </a:p>
          <a:p>
            <a:endParaRPr lang="en-GB" dirty="0">
              <a:solidFill>
                <a:srgbClr val="FF0000"/>
              </a:solidFill>
              <a:latin typeface="Kozuka Gothic Pro R" pitchFamily="34" charset="-128"/>
              <a:ea typeface="Kozuka Gothic Pro R" pitchFamily="34" charset="-128"/>
            </a:endParaRPr>
          </a:p>
          <a:p>
            <a:r>
              <a:rPr lang="en-GB" dirty="0">
                <a:solidFill>
                  <a:srgbClr val="FF0000"/>
                </a:solidFill>
                <a:latin typeface="Kozuka Gothic Pro B" pitchFamily="34" charset="-128"/>
                <a:ea typeface="Kozuka Gothic Pro B" pitchFamily="34" charset="-128"/>
              </a:rPr>
              <a:t>The Japan Society</a:t>
            </a:r>
            <a:br>
              <a:rPr lang="en-GB" dirty="0">
                <a:latin typeface="Kozuka Gothic Pro R" pitchFamily="34" charset="-128"/>
                <a:ea typeface="Kozuka Gothic Pro R" pitchFamily="34" charset="-128"/>
              </a:rPr>
            </a:br>
            <a:r>
              <a:rPr lang="en-GB" dirty="0">
                <a:latin typeface="Kozuka Gothic Pro R" pitchFamily="34" charset="-128"/>
                <a:ea typeface="Kozuka Gothic Pro R" pitchFamily="34" charset="-128"/>
              </a:rPr>
              <a:t>13/14 Cornwall Terrace, London NW1 4QP</a:t>
            </a:r>
          </a:p>
          <a:p>
            <a:r>
              <a:rPr lang="en-GB" dirty="0">
                <a:latin typeface="Kozuka Gothic Pro R" pitchFamily="34" charset="-128"/>
                <a:ea typeface="Kozuka Gothic Pro R" pitchFamily="34" charset="-128"/>
              </a:rPr>
              <a:t>Tel: 020 7935 0475   </a:t>
            </a:r>
          </a:p>
          <a:p>
            <a:r>
              <a:rPr lang="en-GB" dirty="0">
                <a:latin typeface="Kozuka Gothic Pro R" pitchFamily="34" charset="-128"/>
                <a:ea typeface="Kozuka Gothic Pro R" pitchFamily="34" charset="-128"/>
              </a:rPr>
              <a:t>Email: education@japansociety.org.uk    </a:t>
            </a:r>
          </a:p>
          <a:p>
            <a:endParaRPr lang="en-GB" dirty="0">
              <a:latin typeface="Kozuka Gothic Pro R" pitchFamily="34" charset="-128"/>
              <a:ea typeface="Kozuka Gothic Pro R" pitchFamily="34" charset="-128"/>
            </a:endParaRPr>
          </a:p>
          <a:p>
            <a:r>
              <a:rPr lang="en-GB" dirty="0">
                <a:latin typeface="Kozuka Gothic Pro B" pitchFamily="34" charset="-128"/>
                <a:ea typeface="Kozuka Gothic Pro B" pitchFamily="34" charset="-128"/>
              </a:rPr>
              <a:t>www.japansociety.org.uk</a:t>
            </a:r>
          </a:p>
        </p:txBody>
      </p:sp>
      <p:sp>
        <p:nvSpPr>
          <p:cNvPr id="2" name="Slide Number Placeholder 1"/>
          <p:cNvSpPr>
            <a:spLocks noGrp="1"/>
          </p:cNvSpPr>
          <p:nvPr>
            <p:ph type="sldNum" sz="quarter" idx="12"/>
          </p:nvPr>
        </p:nvSpPr>
        <p:spPr/>
        <p:txBody>
          <a:bodyPr/>
          <a:lstStyle/>
          <a:p>
            <a:fld id="{7627D4DA-CA93-4100-9923-91CA0C97AC6D}" type="slidenum">
              <a:rPr lang="en-GB" dirty="0" smtClean="0">
                <a:latin typeface="Kozuka Gothic Pro R" pitchFamily="34" charset="-128"/>
                <a:ea typeface="Kozuka Gothic Pro R" pitchFamily="34" charset="-128"/>
              </a:rPr>
              <a:t>24</a:t>
            </a:fld>
            <a:endParaRPr lang="en-GB">
              <a:latin typeface="Kozuka Gothic Pro R" pitchFamily="34" charset="-128"/>
              <a:ea typeface="Kozuka Gothic Pro R" pitchFamily="34" charset="-128"/>
            </a:endParaRPr>
          </a:p>
        </p:txBody>
      </p:sp>
      <p:pic>
        <p:nvPicPr>
          <p:cNvPr id="1026" name="Picture 2" descr="\\js_sql\data\former long term staff\William\Booklet design\Japan_Society_Illustration\Characters\characters_jpg\character3.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23528" y="1877043"/>
            <a:ext cx="2418075" cy="415301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894640" y="-886930"/>
            <a:ext cx="1796876" cy="3573016"/>
          </a:xfrm>
          <a:prstGeom prst="rect">
            <a:avLst/>
          </a:prstGeom>
        </p:spPr>
      </p:pic>
      <p:sp>
        <p:nvSpPr>
          <p:cNvPr id="6" name="Footer Placeholder 7">
            <a:extLst>
              <a:ext uri="{FF2B5EF4-FFF2-40B4-BE49-F238E27FC236}">
                <a16:creationId xmlns:a16="http://schemas.microsoft.com/office/drawing/2014/main" id="{8F02C875-430C-442F-BEEC-F939F19431CC}"/>
              </a:ext>
            </a:extLst>
          </p:cNvPr>
          <p:cNvSpPr txBox="1">
            <a:spLocks/>
          </p:cNvSpPr>
          <p:nvPr/>
        </p:nvSpPr>
        <p:spPr>
          <a:xfrm>
            <a:off x="0" y="6356350"/>
            <a:ext cx="9143999"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solidFill>
                <a:schemeClr val="bg1">
                  <a:lumMod val="95000"/>
                </a:schemeClr>
              </a:solidFill>
              <a:cs typeface="Calibri"/>
            </a:endParaRPr>
          </a:p>
        </p:txBody>
      </p:sp>
      <p:sp>
        <p:nvSpPr>
          <p:cNvPr id="14" name="Rectangle 13">
            <a:extLst>
              <a:ext uri="{FF2B5EF4-FFF2-40B4-BE49-F238E27FC236}">
                <a16:creationId xmlns:a16="http://schemas.microsoft.com/office/drawing/2014/main" id="{D695D6D0-3EEF-44FA-8A6E-AE2300210E30}"/>
              </a:ext>
            </a:extLst>
          </p:cNvPr>
          <p:cNvSpPr/>
          <p:nvPr/>
        </p:nvSpPr>
        <p:spPr>
          <a:xfrm>
            <a:off x="2741603" y="4802964"/>
            <a:ext cx="3160975" cy="276999"/>
          </a:xfrm>
          <a:prstGeom prst="rect">
            <a:avLst/>
          </a:prstGeom>
        </p:spPr>
        <p:txBody>
          <a:bodyPr wrap="square" lIns="0" tIns="0" rIns="0" bIns="0">
            <a:spAutoFit/>
          </a:bodyPr>
          <a:lstStyle/>
          <a:p>
            <a:r>
              <a:rPr lang="en-GB" b="1" dirty="0">
                <a:latin typeface="Kozuka Gothic Pro B" pitchFamily="34" charset="-128"/>
                <a:ea typeface="Kozuka Gothic Pro B" pitchFamily="34" charset="-128"/>
              </a:rPr>
              <a:t>Follow us on social media:</a:t>
            </a:r>
          </a:p>
        </p:txBody>
      </p:sp>
      <p:sp>
        <p:nvSpPr>
          <p:cNvPr id="15" name="Rectangle 14">
            <a:extLst>
              <a:ext uri="{FF2B5EF4-FFF2-40B4-BE49-F238E27FC236}">
                <a16:creationId xmlns:a16="http://schemas.microsoft.com/office/drawing/2014/main" id="{534D1219-214C-49AC-BE8E-1787A29DA48D}"/>
              </a:ext>
            </a:extLst>
          </p:cNvPr>
          <p:cNvSpPr/>
          <p:nvPr/>
        </p:nvSpPr>
        <p:spPr>
          <a:xfrm>
            <a:off x="2741603" y="5106382"/>
            <a:ext cx="2736900" cy="276999"/>
          </a:xfrm>
          <a:prstGeom prst="rect">
            <a:avLst/>
          </a:prstGeom>
        </p:spPr>
        <p:txBody>
          <a:bodyPr wrap="square" lIns="0" tIns="0" rIns="0" bIns="0">
            <a:spAutoFit/>
          </a:bodyPr>
          <a:lstStyle/>
          <a:p>
            <a:r>
              <a:rPr lang="en-GB" dirty="0">
                <a:latin typeface="Kozuka Gothic Pro B" pitchFamily="34" charset="-128"/>
                <a:ea typeface="Kozuka Gothic Pro B" pitchFamily="34" charset="-128"/>
              </a:rPr>
              <a:t>@TheJapanSociety</a:t>
            </a:r>
          </a:p>
        </p:txBody>
      </p:sp>
      <p:pic>
        <p:nvPicPr>
          <p:cNvPr id="16" name="Picture 15">
            <a:extLst>
              <a:ext uri="{FF2B5EF4-FFF2-40B4-BE49-F238E27FC236}">
                <a16:creationId xmlns:a16="http://schemas.microsoft.com/office/drawing/2014/main" id="{101DBAE4-A86F-4840-8350-66AE8A8A21C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103513" y="5331323"/>
            <a:ext cx="957205" cy="699209"/>
          </a:xfrm>
          <a:prstGeom prst="rect">
            <a:avLst/>
          </a:prstGeom>
        </p:spPr>
      </p:pic>
      <p:pic>
        <p:nvPicPr>
          <p:cNvPr id="17" name="Picture 16" descr="A blue square with a white letter f&#10;&#10;Description automatically generated">
            <a:extLst>
              <a:ext uri="{FF2B5EF4-FFF2-40B4-BE49-F238E27FC236}">
                <a16:creationId xmlns:a16="http://schemas.microsoft.com/office/drawing/2014/main" id="{39281964-65F9-4B0C-AEA4-AF67178C4AA6}"/>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512844" y="5430492"/>
            <a:ext cx="520264" cy="520264"/>
          </a:xfrm>
          <a:prstGeom prst="rect">
            <a:avLst/>
          </a:prstGeom>
        </p:spPr>
      </p:pic>
      <p:pic>
        <p:nvPicPr>
          <p:cNvPr id="18" name="Picture 17" descr="A logo of a camera&#10;&#10;Description automatically generated">
            <a:extLst>
              <a:ext uri="{FF2B5EF4-FFF2-40B4-BE49-F238E27FC236}">
                <a16:creationId xmlns:a16="http://schemas.microsoft.com/office/drawing/2014/main" id="{BBFA736D-57CF-46E3-AD5C-B5E5C8EB1EC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2741603" y="5435867"/>
            <a:ext cx="498678" cy="498678"/>
          </a:xfrm>
          <a:prstGeom prst="rect">
            <a:avLst/>
          </a:prstGeom>
        </p:spPr>
      </p:pic>
      <p:pic>
        <p:nvPicPr>
          <p:cNvPr id="19" name="Picture 18" descr="A red and white logo&#10;&#10;Description automatically generated">
            <a:extLst>
              <a:ext uri="{FF2B5EF4-FFF2-40B4-BE49-F238E27FC236}">
                <a16:creationId xmlns:a16="http://schemas.microsoft.com/office/drawing/2014/main" id="{CB20F98E-8A0D-4753-A8DD-B860959ACB8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876962" y="5393263"/>
            <a:ext cx="598882" cy="598882"/>
          </a:xfrm>
          <a:prstGeom prst="rect">
            <a:avLst/>
          </a:prstGeom>
        </p:spPr>
      </p:pic>
    </p:spTree>
    <p:extLst>
      <p:ext uri="{BB962C8B-B14F-4D97-AF65-F5344CB8AC3E}">
        <p14:creationId xmlns:p14="http://schemas.microsoft.com/office/powerpoint/2010/main" val="9109425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855B018323F8642A5467299A1B9FAE8" ma:contentTypeVersion="16" ma:contentTypeDescription="Create a new document." ma:contentTypeScope="" ma:versionID="e76776b8befdb293ce0babdba7fed592">
  <xsd:schema xmlns:xsd="http://www.w3.org/2001/XMLSchema" xmlns:xs="http://www.w3.org/2001/XMLSchema" xmlns:p="http://schemas.microsoft.com/office/2006/metadata/properties" xmlns:ns2="d8b6db6b-d518-46de-a133-ecec48f9032d" xmlns:ns3="22c91556-46bc-4590-bcd5-90c67e4b91fa" targetNamespace="http://schemas.microsoft.com/office/2006/metadata/properties" ma:root="true" ma:fieldsID="be4e66a3040202018373a044319c4c80" ns2:_="" ns3:_="">
    <xsd:import namespace="d8b6db6b-d518-46de-a133-ecec48f9032d"/>
    <xsd:import namespace="22c91556-46bc-4590-bcd5-90c67e4b91f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MediaServiceSearchProperties" minOccurs="0"/>
                <xsd:element ref="ns3:SharedWithUsers" minOccurs="0"/>
                <xsd:element ref="ns3:SharedWithDetail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b6db6b-d518-46de-a133-ecec48f9032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17f363ac-60c5-4dbc-b4e3-f2fa882781a4" ma:termSetId="09814cd3-568e-fe90-9814-8d621ff8fb84" ma:anchorId="fba54fb3-c3e1-fe81-a776-ca4b69148c4d" ma:open="true" ma:isKeyword="false">
      <xsd:complexType>
        <xsd:sequence>
          <xsd:element ref="pc:Terms" minOccurs="0" maxOccurs="1"/>
        </xsd:sequence>
      </xsd:complex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2c91556-46bc-4590-bcd5-90c67e4b91f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b38fdc1c-08e9-4115-8215-a2101e22a682}" ma:internalName="TaxCatchAll" ma:showField="CatchAllData" ma:web="22c91556-46bc-4590-bcd5-90c67e4b91fa">
      <xsd:complexType>
        <xsd:complexContent>
          <xsd:extension base="dms:MultiChoiceLookup">
            <xsd:sequence>
              <xsd:element name="Value" type="dms:Lookup" maxOccurs="unbounded" minOccurs="0" nillable="true"/>
            </xsd:sequence>
          </xsd:extension>
        </xsd:complexContent>
      </xsd:complexType>
    </xsd:element>
    <xsd:element name="SharedWithUsers" ma:index="2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2"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22c91556-46bc-4590-bcd5-90c67e4b91fa" xsi:nil="true"/>
    <lcf76f155ced4ddcb4097134ff3c332f xmlns="d8b6db6b-d518-46de-a133-ecec48f9032d">
      <Terms xmlns="http://schemas.microsoft.com/office/infopath/2007/PartnerControls"/>
    </lcf76f155ced4ddcb4097134ff3c332f>
    <MediaLengthInSeconds xmlns="d8b6db6b-d518-46de-a133-ecec48f9032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2BC3ED9-A467-4507-9AB5-EBF75705ED9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8b6db6b-d518-46de-a133-ecec48f9032d"/>
    <ds:schemaRef ds:uri="22c91556-46bc-4590-bcd5-90c67e4b91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7E62433-4D4E-43E1-9295-4B31A7EF5F87}">
  <ds:schemaRefs>
    <ds:schemaRef ds:uri="http://purl.org/dc/dcmitype/"/>
    <ds:schemaRef ds:uri="http://purl.org/dc/elements/1.1/"/>
    <ds:schemaRef ds:uri="http://schemas.microsoft.com/office/2006/metadata/properties"/>
    <ds:schemaRef ds:uri="22c91556-46bc-4590-bcd5-90c67e4b91fa"/>
    <ds:schemaRef ds:uri="http://schemas.microsoft.com/office/infopath/2007/PartnerControls"/>
    <ds:schemaRef ds:uri="http://www.w3.org/XML/1998/namespace"/>
    <ds:schemaRef ds:uri="http://schemas.microsoft.com/office/2006/documentManagement/types"/>
    <ds:schemaRef ds:uri="http://schemas.openxmlformats.org/package/2006/metadata/core-properties"/>
    <ds:schemaRef ds:uri="d8b6db6b-d518-46de-a133-ecec48f9032d"/>
    <ds:schemaRef ds:uri="http://purl.org/dc/terms/"/>
  </ds:schemaRefs>
</ds:datastoreItem>
</file>

<file path=customXml/itemProps3.xml><?xml version="1.0" encoding="utf-8"?>
<ds:datastoreItem xmlns:ds="http://schemas.openxmlformats.org/officeDocument/2006/customXml" ds:itemID="{23068C8B-8CBD-4AA9-B61D-64AC042C957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1161</TotalTime>
  <Words>3213</Words>
  <Application>Microsoft Office PowerPoint</Application>
  <PresentationFormat>On-screen Show (4:3)</PresentationFormat>
  <Paragraphs>367</Paragraphs>
  <Slides>24</Slides>
  <Notes>23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Kozuka Gothic Pro B</vt:lpstr>
      <vt:lpstr>Kozuka Gothic Pro R</vt:lpstr>
      <vt:lpstr>ReithSerif</vt:lpstr>
      <vt:lpstr>Tableau Book</vt:lpstr>
      <vt:lpstr>Arial</vt:lpstr>
      <vt:lpstr>Calibri</vt:lpstr>
      <vt:lpstr>Kristen ITC</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The Japan Society</dc:creator>
  <cp:lastModifiedBy>Alys Turner</cp:lastModifiedBy>
  <cp:revision>276</cp:revision>
  <dcterms:created xsi:type="dcterms:W3CDTF">2017-05-31T10:45:44Z</dcterms:created>
  <dcterms:modified xsi:type="dcterms:W3CDTF">2026-10-02T16:33:50Z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0x0101004855B018323F8642A5467299A1B9FAE8</vt:lpwstr>
  </property>
  <property fmtid="{D5CDD505-2E9C-101B-9397-08002B2CF9AE}" pid="3" name="Order">
    <vt:r8>92400</vt:r8>
  </property>
  <property fmtid="{D5CDD505-2E9C-101B-9397-08002B2CF9AE}" pid="4" name="ComplianceAssetId">
    <vt:lpwstr/>
  </property>
  <property fmtid="{D5CDD505-2E9C-101B-9397-08002B2CF9AE}" pid="5" name="_ExtendedDescription">
    <vt:lpwstr/>
  </property>
  <property fmtid="{D5CDD505-2E9C-101B-9397-08002B2CF9AE}" pid="6" name="TriggerFlowInfo">
    <vt:lpwstr/>
  </property>
  <property fmtid="{D5CDD505-2E9C-101B-9397-08002B2CF9AE}" pid="7" name="MediaServiceImageTags">
    <vt:lpwstr/>
  </property>
</Properties>
</file>