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6"/>
  </p:notesMasterIdLst>
  <p:sldIdLst>
    <p:sldId id="290" r:id="rId5"/>
    <p:sldId id="271" r:id="rId6"/>
    <p:sldId id="281" r:id="rId7"/>
    <p:sldId id="292" r:id="rId8"/>
    <p:sldId id="293" r:id="rId9"/>
    <p:sldId id="294" r:id="rId10"/>
    <p:sldId id="295" r:id="rId11"/>
    <p:sldId id="296" r:id="rId12"/>
    <p:sldId id="297" r:id="rId13"/>
    <p:sldId id="298" r:id="rId14"/>
    <p:sldId id="285" r:id="rId15"/>
    <p:sldId id="299" r:id="rId16"/>
    <p:sldId id="312" r:id="rId17"/>
    <p:sldId id="300" r:id="rId18"/>
    <p:sldId id="313" r:id="rId19"/>
    <p:sldId id="301" r:id="rId20"/>
    <p:sldId id="314" r:id="rId21"/>
    <p:sldId id="315" r:id="rId22"/>
    <p:sldId id="316" r:id="rId23"/>
    <p:sldId id="302" r:id="rId24"/>
    <p:sldId id="317" r:id="rId25"/>
    <p:sldId id="303" r:id="rId26"/>
    <p:sldId id="304" r:id="rId27"/>
    <p:sldId id="308" r:id="rId28"/>
    <p:sldId id="305" r:id="rId29"/>
    <p:sldId id="307" r:id="rId30"/>
    <p:sldId id="306" r:id="rId31"/>
    <p:sldId id="309" r:id="rId32"/>
    <p:sldId id="310" r:id="rId33"/>
    <p:sldId id="311" r:id="rId34"/>
    <p:sldId id="29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JHWi2eIBzkRqUgGWJUbuw==" hashData="wE6dCUi0y+7BLmRNMiTM0r1HLtstdPDtDuESElsXVwyjfRLyBOaSFD6/f9/xOxj8cejvSAa3HjdZ1YBqO2+kFA=="/>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339933"/>
    <a:srgbClr val="2E3092"/>
    <a:srgbClr val="808080"/>
    <a:srgbClr val="993399"/>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9338B-061B-4421-8B8A-63C6E1E2DD3F}" v="298" dt="2025-08-19T11:55:57.274"/>
    <p1510:client id="{8CC5BDD6-5DC1-45A3-8F3A-51B0D3BC0A3B}" v="202" dt="2025-08-20T10:21:07.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02" autoAdjust="0"/>
  </p:normalViewPr>
  <p:slideViewPr>
    <p:cSldViewPr snapToGrid="0">
      <p:cViewPr>
        <p:scale>
          <a:sx n="80" d="100"/>
          <a:sy n="80" d="100"/>
        </p:scale>
        <p:origin x="2514" y="378"/>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20/08/2025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Batsu</a:t>
            </a:r>
            <a:r>
              <a:rPr lang="en-GB" dirty="0"/>
              <a:t>-Maru quizzes are popular in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Batsu</a:t>
            </a:r>
            <a:r>
              <a:rPr lang="en-GB" dirty="0"/>
              <a:t> meaning false, and </a:t>
            </a:r>
            <a:r>
              <a:rPr lang="en-GB" dirty="0" err="1"/>
              <a:t>maru</a:t>
            </a:r>
            <a:r>
              <a:rPr lang="en-GB" dirty="0"/>
              <a:t> meaning true.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also ask teams to make a cross or circle shape using their hands/arms to indicate their answers, too.</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484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True.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Mount Fuji is the tallest mountain in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will be another question later on that reveals the exact height of Mount Fuji, so do not let pupils know this information for now.</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Mount Fuji - ©mantaphoto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11</a:t>
            </a:fld>
            <a:endParaRPr lang="en-GB"/>
          </a:p>
        </p:txBody>
      </p:sp>
    </p:spTree>
    <p:extLst>
      <p:ext uri="{BB962C8B-B14F-4D97-AF65-F5344CB8AC3E}">
        <p14:creationId xmlns:p14="http://schemas.microsoft.com/office/powerpoint/2010/main" val="2369155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False.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Judo is a martial art that originates from Japan. See next slide to reveal what the actual national sport of Japan 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Judo - ©Aflo Images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281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Sumo is considered to be Japan’s national sport. As a sport, it has existed for over a thousand years, and many of its historical and ancient rituals and traditions can still be witnessed in modern sumo bouts and tournaments today.</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ea typeface="Calibri"/>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©Sumo_img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05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True.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See next slide for a further explanation.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8880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Historically, the capital city of Japan moved to wherever the imperial court was based. For many hundreds of years throughout Japanese history, Kyoto was actually considered to be the capital city.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Kyoto actually means “capital city”</a:t>
            </a:r>
            <a:r>
              <a:rPr lang="ja-JP" altLang="en-US" dirty="0"/>
              <a:t> </a:t>
            </a:r>
            <a:r>
              <a:rPr lang="en-GB" altLang="ja-JP" dirty="0"/>
              <a:t>-</a:t>
            </a:r>
            <a:r>
              <a:rPr lang="en-GB" dirty="0"/>
              <a:t> </a:t>
            </a:r>
            <a:r>
              <a:rPr lang="ja-JP" altLang="en-US" dirty="0"/>
              <a:t>京都 </a:t>
            </a:r>
            <a:r>
              <a:rPr lang="en-GB" altLang="ja-JP" dirty="0"/>
              <a:t>and Tokyo means “eastern capital” </a:t>
            </a:r>
            <a:r>
              <a:rPr lang="ja-JP" altLang="en-US" dirty="0"/>
              <a:t>東京</a:t>
            </a:r>
            <a:endParaRPr lang="en-GB"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Yasaka Pagoda and City Streets - ©Gagliardi Photography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630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False.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Japanese language actually uses 3 different writing systems (or, you can refer to these as alphabets if it is easier for pupils to understand), that are all used simultaneously when writing. Hiragana and katakana are arguably the simplest of the writing systems to learn – there are 46 hiragana and 46 katakana respectively. However, there are thousands of kanji in existence! By the time a student graduates high school in Japan, they will be expected to know around 2000 kanji, but there are actually many more than this.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See slides 17 and 18 to show pupils what hiragana and katakana look like, and slide 19 for a further explanation on kanji.</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172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Hiragana chart - ©Gwengoat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887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Katakana chart - ©Gwengoat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250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Kanji calligraphy ©flyingv43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36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rgbClr val="FF0000"/>
                </a:solidFill>
                <a:latin typeface="Kristen ITC"/>
                <a:ea typeface="Kozuka Gothic Pro B"/>
              </a:rPr>
              <a:t>Teacher’s Notes </a:t>
            </a:r>
          </a:p>
          <a:p>
            <a:pPr marL="0" indent="0">
              <a:buFont typeface="Arial" panose="020B0604020202020204" pitchFamily="34" charset="0"/>
              <a:buNone/>
            </a:pPr>
            <a:r>
              <a:rPr lang="en-US" dirty="0">
                <a:cs typeface="Calibri"/>
              </a:rPr>
              <a:t>You can </a:t>
            </a:r>
            <a:r>
              <a:rPr lang="en-US" dirty="0" err="1">
                <a:cs typeface="Calibri"/>
              </a:rPr>
              <a:t>organise</a:t>
            </a:r>
            <a:r>
              <a:rPr lang="en-US" dirty="0">
                <a:cs typeface="Calibri"/>
              </a:rPr>
              <a:t> pupils into groups, pairs, or ask them to participate in the quiz individually – however works best for your class.</a:t>
            </a:r>
          </a:p>
          <a:p>
            <a:pPr marL="0" indent="0">
              <a:buFont typeface="Arial" panose="020B0604020202020204" pitchFamily="34" charset="0"/>
              <a:buNone/>
            </a:pPr>
            <a:r>
              <a:rPr lang="en-US" dirty="0">
                <a:cs typeface="Calibri"/>
              </a:rPr>
              <a:t>You could give each team a Japan-related team name, for example “Aka” (red) and “Shiro” (white) are commonly used team names for school sports festivals in Japan.</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Illustrations from </a:t>
            </a:r>
            <a:r>
              <a:rPr lang="en-US" dirty="0" err="1">
                <a:cs typeface="Calibri"/>
              </a:rPr>
              <a:t>Irasutoya</a:t>
            </a:r>
            <a:r>
              <a:rPr lang="en-US" dirty="0">
                <a:cs typeface="Calibri"/>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False.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Japan is made up of four main islands – Hokkaido, Honshu, Shikoku, and Kyushu. Honshu is the largest of all of the islands, with Tokyo located in the east.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086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575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Tally up the points and see which team is in the lead.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77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Pupils need to guess an amount or number to answer the following questions. The team that guesses closest to the correct answer will be awarded a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20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guess in miles.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Whoever guesses closest to 6,000 miles, wins the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Map of the World- ©Stockbyte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317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Mount Fuji is 3,776 metres tall. Whoever answers closest to this, wins a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Mount Fuji - ©mantaphoto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632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pupils answers 8 or 9 hours, they win a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656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Prefectures are administrative divisions located across Japan – you could say that prefectures are sort of similar to counties in the UK, to help pupils understand. There are 47 prefectures in total across Japan.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220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give pupils a hint – the population of the UK in 2024 was estimated to be approximately 69 million. Ask pupils if they think whether or not Japan is a bigger or smaller country than the UK – this could help them to think of an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Shibuya, Tokyo - ©Mlenny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533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819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Each slide will reveal the answer when you click on it again, using an animation effect.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Kristen ITC"/>
              <a:ea typeface="Kozuka Gothic Pro B"/>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Illustration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discuss in pairs or with their team something interesting or new they learned about Japan through this quiz. You could ask them to feedback with the rest of the class after discussing with their partner or their group.</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51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Japan is located in east Asia. Its neighbouring countries are China, Korea, and Russia.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Map of the World- ©Stockbyte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15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Pacific Ocean is located to the east of Japan - the largest ocean on our planet.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219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cherry blossom, or </a:t>
            </a:r>
            <a:r>
              <a:rPr lang="en-GB" dirty="0" err="1"/>
              <a:t>sakura</a:t>
            </a:r>
            <a:r>
              <a:rPr lang="en-GB" dirty="0"/>
              <a:t> as it is known in Japanese, is considered to be Japan’s national flower.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Cherry blossoms are synonymous with Japan, and they usually bloom around March/April time. As such, Japan becomes a very popular place for tourists to visit during this time. You can also usually find many different cherry blossom flavoured sweets and dishes during this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Blooming Pink Cherry Blossoms - ©shell_ghostcage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850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 Japan, the currency that is used is the Japanese Yen.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Won is used in South Korea, which neighbours Japan.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Japanese Yen Money - ©shisuka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586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Osaka is the third largest city in Japan, located in the Kansai region of Honshu, close to Kyoto.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Taipei is the capital of Taiwan, and Seoul is the capital of South Korea.</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Dotonbori Canal, Osaka, Japan - ©Nikada via Canva.com</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601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Tally up the points so far and see which team is in the lead.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373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20/08/2025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20/08/2025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20/08/2025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20/08/2025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20/08/2025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20/08/2025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20/08/2025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20/08/2025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20/08/2025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20/08/2025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20/08/2025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20/08/2025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goda on a hill&#10;&#10;Description automatically generated">
            <a:extLst>
              <a:ext uri="{FF2B5EF4-FFF2-40B4-BE49-F238E27FC236}">
                <a16:creationId xmlns:a16="http://schemas.microsoft.com/office/drawing/2014/main" id="{762CEE68-4225-4E8D-BEA8-9EC6D7AC98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63" r="9454"/>
          <a:stretch/>
        </p:blipFill>
        <p:spPr>
          <a:xfrm>
            <a:off x="-1" y="0"/>
            <a:ext cx="9144001" cy="625099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75374" y="518902"/>
            <a:ext cx="4032449" cy="923330"/>
          </a:xfrm>
          <a:prstGeom prst="rect">
            <a:avLst/>
          </a:prstGeom>
          <a:solidFill>
            <a:schemeClr val="bg1"/>
          </a:solidFill>
          <a:ln w="38100">
            <a:solidFill>
              <a:srgbClr val="FF0000"/>
            </a:solidFill>
            <a:prstDash val="solid"/>
          </a:ln>
        </p:spPr>
        <p:txBody>
          <a:bodyPr wrap="square" lIns="91440" tIns="45720" rIns="91440" bIns="45720" rtlCol="0" anchor="t">
            <a:spAutoFit/>
          </a:bodyPr>
          <a:lstStyle/>
          <a:p>
            <a:r>
              <a:rPr lang="en-GB" sz="5400" b="1" dirty="0">
                <a:solidFill>
                  <a:srgbClr val="FF0000"/>
                </a:solidFill>
                <a:latin typeface="Kristen ITC"/>
                <a:ea typeface="Kozuka Gothic Pro B"/>
              </a:rPr>
              <a:t>Japan Quiz</a:t>
            </a: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6B02E4F-7913-3ACD-AB8D-5AD00EB0B6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a:t>
            </a:r>
            <a:endParaRPr lang="en-GB" dirty="0"/>
          </a:p>
        </p:txBody>
      </p:sp>
    </p:spTree>
    <p:extLst>
      <p:ext uri="{BB962C8B-B14F-4D97-AF65-F5344CB8AC3E}">
        <p14:creationId xmlns:p14="http://schemas.microsoft.com/office/powerpoint/2010/main" val="458265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Round </a:t>
            </a:r>
            <a:r>
              <a:rPr lang="en-GB" sz="5400" b="1" dirty="0">
                <a:solidFill>
                  <a:srgbClr val="FF0000"/>
                </a:solidFill>
                <a:latin typeface="Kristen ITC"/>
                <a:ea typeface="Kozuka Gothic Pro B"/>
              </a:rPr>
              <a:t>2</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3B0E91A-200B-4805-93F9-9B8E8606F842}"/>
              </a:ext>
            </a:extLst>
          </p:cNvPr>
          <p:cNvSpPr/>
          <p:nvPr/>
        </p:nvSpPr>
        <p:spPr>
          <a:xfrm>
            <a:off x="539552" y="1597552"/>
            <a:ext cx="7836352" cy="615553"/>
          </a:xfrm>
          <a:prstGeom prst="rect">
            <a:avLst/>
          </a:prstGeom>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FF0000"/>
                </a:solidFill>
                <a:effectLst/>
                <a:uLnTx/>
                <a:uFillTx/>
                <a:latin typeface="Kozuka Gothic Pro B" pitchFamily="34" charset="-128"/>
                <a:ea typeface="Kozuka Gothic Pro B"/>
                <a:cs typeface="+mn-cs"/>
              </a:rPr>
              <a:t>Batsu</a:t>
            </a:r>
            <a:r>
              <a:rPr lang="en-GB" sz="4000" b="1" dirty="0">
                <a:solidFill>
                  <a:prstClr val="black"/>
                </a:solidFill>
                <a:latin typeface="Kozuka Gothic Pro B" pitchFamily="34" charset="-128"/>
                <a:ea typeface="Kozuka Gothic Pro B"/>
              </a:rPr>
              <a:t>-</a:t>
            </a:r>
            <a:r>
              <a:rPr lang="en-GB" sz="4000" b="1" dirty="0">
                <a:solidFill>
                  <a:srgbClr val="0099FF"/>
                </a:solidFill>
                <a:latin typeface="Kozuka Gothic Pro B" pitchFamily="34" charset="-128"/>
                <a:ea typeface="Kozuka Gothic Pro B"/>
              </a:rPr>
              <a:t>Maru</a:t>
            </a:r>
            <a:r>
              <a:rPr kumimoji="0" lang="en-GB" sz="4000" b="1"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a:t>
            </a:r>
            <a:endParaRPr kumimoji="0" lang="en-GB" sz="40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3" name="Rectangle 12">
            <a:extLst>
              <a:ext uri="{FF2B5EF4-FFF2-40B4-BE49-F238E27FC236}">
                <a16:creationId xmlns:a16="http://schemas.microsoft.com/office/drawing/2014/main" id="{37603649-4DFA-46BF-8B6F-3EE1BCAC7DDD}"/>
              </a:ext>
            </a:extLst>
          </p:cNvPr>
          <p:cNvSpPr/>
          <p:nvPr/>
        </p:nvSpPr>
        <p:spPr>
          <a:xfrm>
            <a:off x="653824" y="2365727"/>
            <a:ext cx="7836352" cy="3016210"/>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True or false!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If you think the answer is </a:t>
            </a:r>
            <a:r>
              <a:rPr kumimoji="0" lang="en-GB" sz="2800" b="1" i="0" u="none" strike="noStrike" kern="1200" cap="none" spc="0" normalizeH="0" baseline="0" noProof="0" dirty="0">
                <a:ln>
                  <a:noFill/>
                </a:ln>
                <a:solidFill>
                  <a:srgbClr val="FF0000"/>
                </a:solidFill>
                <a:effectLst/>
                <a:uLnTx/>
                <a:uFillTx/>
                <a:latin typeface="Kozuka Gothic Pro B" pitchFamily="34" charset="-128"/>
                <a:ea typeface="Kozuka Gothic Pro B"/>
                <a:cs typeface="+mn-cs"/>
              </a:rPr>
              <a:t>false</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 </a:t>
            </a:r>
            <a:b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b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write a </a:t>
            </a:r>
            <a:r>
              <a:rPr kumimoji="0" lang="en-GB" sz="2800" b="1" i="0" u="none" strike="noStrike" kern="1200" cap="none" spc="0" normalizeH="0" baseline="0" noProof="0" dirty="0" err="1">
                <a:ln>
                  <a:noFill/>
                </a:ln>
                <a:solidFill>
                  <a:srgbClr val="FF0000"/>
                </a:solidFill>
                <a:effectLst/>
                <a:uLnTx/>
                <a:uFillTx/>
                <a:latin typeface="Kozuka Gothic Pro B" pitchFamily="34" charset="-128"/>
                <a:ea typeface="Kozuka Gothic Pro B"/>
                <a:cs typeface="+mn-cs"/>
              </a:rPr>
              <a:t>batsu</a:t>
            </a:r>
            <a:r>
              <a:rPr lang="en-GB" sz="2800" dirty="0">
                <a:solidFill>
                  <a:srgbClr val="FF0000"/>
                </a:solidFill>
                <a:latin typeface="Kozuka Gothic Pro B" pitchFamily="34" charset="-128"/>
                <a:ea typeface="Kozuka Gothic Pro B"/>
              </a:rPr>
              <a:t> </a:t>
            </a:r>
            <a:r>
              <a:rPr lang="en-GB" sz="2800" dirty="0">
                <a:solidFill>
                  <a:prstClr val="black"/>
                </a:solidFill>
                <a:latin typeface="Kozuka Gothic Pro B" pitchFamily="34" charset="-128"/>
                <a:ea typeface="Kozuka Gothic Pro B"/>
              </a:rPr>
              <a:t>(</a:t>
            </a:r>
            <a:r>
              <a:rPr lang="en-GB" sz="2800" dirty="0">
                <a:solidFill>
                  <a:srgbClr val="FF0000"/>
                </a:solidFill>
                <a:latin typeface="Kozuka Gothic Pro B" pitchFamily="34" charset="-128"/>
                <a:ea typeface="Kozuka Gothic Pro B"/>
              </a:rPr>
              <a:t>X</a:t>
            </a:r>
            <a:r>
              <a:rPr lang="en-GB" sz="2800" dirty="0">
                <a:solidFill>
                  <a:prstClr val="black"/>
                </a:solidFill>
                <a:latin typeface="Kozuka Gothic Pro B" pitchFamily="34" charset="-128"/>
                <a:ea typeface="Kozuka Gothic Pro B"/>
              </a:rPr>
              <a:t>).</a:t>
            </a:r>
            <a:br>
              <a:rPr lang="en-GB" sz="2800" dirty="0">
                <a:solidFill>
                  <a:prstClr val="black"/>
                </a:solidFill>
                <a:latin typeface="Kozuka Gothic Pro B" pitchFamily="34" charset="-128"/>
                <a:ea typeface="Kozuka Gothic Pro B"/>
              </a:rPr>
            </a:br>
            <a:endParaRPr lang="en-GB" sz="2800" dirty="0">
              <a:solidFill>
                <a:prstClr val="black"/>
              </a:solidFill>
              <a:latin typeface="Kozuka Gothic Pro B" pitchFamily="34" charset="-128"/>
              <a:ea typeface="Kozuka Gothic Pro B"/>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a:rPr>
              <a:t>If you think the answer is </a:t>
            </a:r>
            <a:r>
              <a:rPr lang="en-GB" sz="2800" b="1" dirty="0">
                <a:solidFill>
                  <a:srgbClr val="0099FF"/>
                </a:solidFill>
                <a:latin typeface="Kozuka Gothic Pro B" pitchFamily="34" charset="-128"/>
                <a:ea typeface="Kozuka Gothic Pro B"/>
              </a:rPr>
              <a:t>true</a:t>
            </a:r>
            <a:r>
              <a:rPr lang="en-GB" sz="2800" dirty="0">
                <a:solidFill>
                  <a:prstClr val="black"/>
                </a:solidFill>
                <a:latin typeface="Kozuka Gothic Pro B" pitchFamily="34" charset="-128"/>
                <a:ea typeface="Kozuka Gothic Pro B"/>
              </a:rPr>
              <a:t>, </a:t>
            </a:r>
            <a:br>
              <a:rPr lang="en-GB" sz="2800" dirty="0">
                <a:solidFill>
                  <a:prstClr val="black"/>
                </a:solidFill>
                <a:latin typeface="Kozuka Gothic Pro B" pitchFamily="34" charset="-128"/>
                <a:ea typeface="Kozuka Gothic Pro B"/>
              </a:rPr>
            </a:br>
            <a:r>
              <a:rPr lang="en-GB" sz="2800" dirty="0">
                <a:solidFill>
                  <a:prstClr val="black"/>
                </a:solidFill>
                <a:latin typeface="Kozuka Gothic Pro B" pitchFamily="34" charset="-128"/>
                <a:ea typeface="Kozuka Gothic Pro B"/>
              </a:rPr>
              <a:t>write a </a:t>
            </a:r>
            <a:r>
              <a:rPr lang="en-GB" sz="2800" b="1" dirty="0" err="1">
                <a:solidFill>
                  <a:srgbClr val="0099FF"/>
                </a:solidFill>
                <a:latin typeface="Kozuka Gothic Pro B" pitchFamily="34" charset="-128"/>
                <a:ea typeface="Kozuka Gothic Pro B"/>
              </a:rPr>
              <a:t>maru</a:t>
            </a:r>
            <a:r>
              <a:rPr lang="en-GB" sz="2800" dirty="0">
                <a:solidFill>
                  <a:prstClr val="black"/>
                </a:solidFill>
                <a:latin typeface="Kozuka Gothic Pro B" pitchFamily="34" charset="-128"/>
                <a:ea typeface="Kozuka Gothic Pro B"/>
              </a:rPr>
              <a:t> (</a:t>
            </a:r>
            <a:r>
              <a:rPr lang="en-GB" sz="2800" dirty="0">
                <a:solidFill>
                  <a:srgbClr val="0099FF"/>
                </a:solidFill>
                <a:latin typeface="Kozuka Gothic Pro B" pitchFamily="34" charset="-128"/>
                <a:ea typeface="Kozuka Gothic Pro B"/>
              </a:rPr>
              <a:t>O</a:t>
            </a:r>
            <a:r>
              <a:rPr lang="en-GB" sz="2800" dirty="0">
                <a:solidFill>
                  <a:prstClr val="black"/>
                </a:solidFill>
                <a:latin typeface="Kozuka Gothic Pro B" pitchFamily="34" charset="-128"/>
                <a:ea typeface="Kozuka Gothic Pro B"/>
              </a:rPr>
              <a:t>)!</a:t>
            </a:r>
            <a:endPar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1" name="Picture 2" descr="マルを出すうさぎのキャラクター">
            <a:extLst>
              <a:ext uri="{FF2B5EF4-FFF2-40B4-BE49-F238E27FC236}">
                <a16:creationId xmlns:a16="http://schemas.microsoft.com/office/drawing/2014/main" id="{F0837588-7337-4E5E-86D6-51E855DC3B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64166" y="713177"/>
            <a:ext cx="1727762" cy="22648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8B14F90C-1656-4D47-A807-9024F75C40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51137" y="713177"/>
            <a:ext cx="1727762" cy="226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8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11</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Question 6</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a:t>
            </a:r>
            <a:endParaRPr lang="en-GB" dirty="0"/>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110799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Mount Fuji is the tallest </a:t>
            </a:r>
            <a:r>
              <a:rPr kumimoji="0" lang="en-GB" sz="3600" b="1"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moun</a:t>
            </a:r>
            <a:r>
              <a:rPr lang="en-GB" sz="3600" b="1" dirty="0" err="1">
                <a:solidFill>
                  <a:prstClr val="black"/>
                </a:solidFill>
                <a:latin typeface="Kozuka Gothic Pro B" pitchFamily="34" charset="-128"/>
                <a:ea typeface="Kozuka Gothic Pro B" pitchFamily="34" charset="-128"/>
              </a:rPr>
              <a:t>tain</a:t>
            </a:r>
            <a:r>
              <a:rPr lang="en-GB" sz="3600" b="1" dirty="0">
                <a:solidFill>
                  <a:prstClr val="black"/>
                </a:solidFill>
                <a:latin typeface="Kozuka Gothic Pro B" pitchFamily="34" charset="-128"/>
                <a:ea typeface="Kozuka Gothic Pro B" pitchFamily="34" charset="-128"/>
              </a:rPr>
              <a:t> in Japan.</a:t>
            </a:r>
            <a:endParaRPr kumimoji="0" lang="en-GB" sz="36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3" name="Rectangle 12">
            <a:extLst>
              <a:ext uri="{FF2B5EF4-FFF2-40B4-BE49-F238E27FC236}">
                <a16:creationId xmlns:a16="http://schemas.microsoft.com/office/drawing/2014/main" id="{A1395E6E-8306-407B-B7CD-6C634CE1884B}"/>
              </a:ext>
            </a:extLst>
          </p:cNvPr>
          <p:cNvSpPr/>
          <p:nvPr/>
        </p:nvSpPr>
        <p:spPr>
          <a:xfrm>
            <a:off x="928219" y="2846502"/>
            <a:ext cx="1936258"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B0F0"/>
                </a:solidFill>
                <a:latin typeface="Kozuka Gothic Pro B" pitchFamily="34" charset="-128"/>
                <a:ea typeface="Kozuka Gothic Pro B"/>
              </a:rPr>
              <a:t>Maru</a:t>
            </a:r>
            <a:r>
              <a:rPr kumimoji="0" lang="en-GB" sz="4000" b="1" i="0" u="none" strike="noStrike" kern="1200" cap="none" spc="0" normalizeH="0" baseline="0" noProof="0" dirty="0">
                <a:ln>
                  <a:noFill/>
                </a:ln>
                <a:solidFill>
                  <a:srgbClr val="00B0F0"/>
                </a:solidFill>
                <a:effectLst/>
                <a:uLnTx/>
                <a:uFillTx/>
                <a:latin typeface="Kozuka Gothic Pro B" pitchFamily="34" charset="-128"/>
                <a:ea typeface="Kozuka Gothic Pro B"/>
                <a:cs typeface="+mn-cs"/>
              </a:rPr>
              <a:t>!</a:t>
            </a:r>
            <a:endParaRPr kumimoji="0" lang="en-GB" sz="4000" b="1" i="0" u="none" strike="noStrike" kern="1200" cap="none" spc="0" normalizeH="0" baseline="0" noProof="0" dirty="0">
              <a:ln>
                <a:noFill/>
              </a:ln>
              <a:solidFill>
                <a:srgbClr val="00B0F0"/>
              </a:solidFill>
              <a:effectLst/>
              <a:uLnTx/>
              <a:uFillTx/>
              <a:latin typeface="Kozuka Gothic Pro B" pitchFamily="34" charset="-128"/>
              <a:ea typeface="Kozuka Gothic Pro B" pitchFamily="34" charset="-128"/>
              <a:cs typeface="+mn-cs"/>
            </a:endParaRPr>
          </a:p>
        </p:txBody>
      </p:sp>
      <p:pic>
        <p:nvPicPr>
          <p:cNvPr id="4" name="Picture 3" descr="A mountain with snow on top and water with trees and buildings&#10;&#10;Description automatically generated with medium confidence">
            <a:extLst>
              <a:ext uri="{FF2B5EF4-FFF2-40B4-BE49-F238E27FC236}">
                <a16:creationId xmlns:a16="http://schemas.microsoft.com/office/drawing/2014/main" id="{C05DB938-C879-4FF7-9489-42181A5663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43388" y="2769401"/>
            <a:ext cx="3073248" cy="3289122"/>
          </a:xfrm>
          <a:prstGeom prst="rect">
            <a:avLst/>
          </a:prstGeom>
        </p:spPr>
      </p:pic>
      <p:pic>
        <p:nvPicPr>
          <p:cNvPr id="15" name="Picture 2" descr="マルを出すうさぎのキャラクター">
            <a:extLst>
              <a:ext uri="{FF2B5EF4-FFF2-40B4-BE49-F238E27FC236}">
                <a16:creationId xmlns:a16="http://schemas.microsoft.com/office/drawing/2014/main" id="{48C87BDF-36D1-4083-B9FE-2A404507B6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95547" y="3793667"/>
            <a:ext cx="1727762" cy="226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7</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110799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Judo is considered to be Japan’s national sport.</a:t>
            </a:r>
          </a:p>
        </p:txBody>
      </p:sp>
      <p:sp>
        <p:nvSpPr>
          <p:cNvPr id="13" name="Rectangle 12">
            <a:extLst>
              <a:ext uri="{FF2B5EF4-FFF2-40B4-BE49-F238E27FC236}">
                <a16:creationId xmlns:a16="http://schemas.microsoft.com/office/drawing/2014/main" id="{29D70D46-0257-48D9-9062-299E3C6929D5}"/>
              </a:ext>
            </a:extLst>
          </p:cNvPr>
          <p:cNvSpPr/>
          <p:nvPr/>
        </p:nvSpPr>
        <p:spPr>
          <a:xfrm>
            <a:off x="1051491" y="2846502"/>
            <a:ext cx="1936258"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FF0000"/>
                </a:solidFill>
                <a:latin typeface="Kozuka Gothic Pro B" pitchFamily="34" charset="-128"/>
                <a:ea typeface="Kozuka Gothic Pro B"/>
              </a:rPr>
              <a:t>Batsu</a:t>
            </a:r>
            <a:r>
              <a:rPr kumimoji="0" lang="en-GB" sz="4000" b="1" i="0" u="none" strike="noStrike" kern="1200" cap="none" spc="0" normalizeH="0" baseline="0" noProof="0" dirty="0">
                <a:ln>
                  <a:noFill/>
                </a:ln>
                <a:solidFill>
                  <a:srgbClr val="FF0000"/>
                </a:solidFill>
                <a:effectLst/>
                <a:uLnTx/>
                <a:uFillTx/>
                <a:latin typeface="Kozuka Gothic Pro B" pitchFamily="34" charset="-128"/>
                <a:ea typeface="Kozuka Gothic Pro B"/>
                <a:cs typeface="+mn-cs"/>
              </a:rPr>
              <a:t>!</a:t>
            </a:r>
            <a:endParaRPr kumimoji="0" lang="en-GB" sz="4000" b="1" i="0" u="none" strike="noStrike" kern="1200" cap="none" spc="0" normalizeH="0" baseline="0" noProof="0" dirty="0">
              <a:ln>
                <a:noFill/>
              </a:ln>
              <a:solidFill>
                <a:srgbClr val="FF0000"/>
              </a:solidFill>
              <a:effectLst/>
              <a:uLnTx/>
              <a:uFillTx/>
              <a:latin typeface="Kozuka Gothic Pro B" pitchFamily="34" charset="-128"/>
              <a:ea typeface="Kozuka Gothic Pro B" pitchFamily="34" charset="-128"/>
              <a:cs typeface="+mn-cs"/>
            </a:endParaRPr>
          </a:p>
        </p:txBody>
      </p:sp>
      <p:pic>
        <p:nvPicPr>
          <p:cNvPr id="4" name="Picture 3" descr="A person in a blue and white uniform&#10;&#10;Description automatically generated">
            <a:extLst>
              <a:ext uri="{FF2B5EF4-FFF2-40B4-BE49-F238E27FC236}">
                <a16:creationId xmlns:a16="http://schemas.microsoft.com/office/drawing/2014/main" id="{B3A0868C-5B7C-4A93-B2F5-6E2F97B65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5442" y="2739048"/>
            <a:ext cx="2213116" cy="3335187"/>
          </a:xfrm>
          <a:prstGeom prst="rect">
            <a:avLst/>
          </a:prstGeom>
        </p:spPr>
      </p:pic>
      <p:pic>
        <p:nvPicPr>
          <p:cNvPr id="15" name="Picture 4">
            <a:extLst>
              <a:ext uri="{FF2B5EF4-FFF2-40B4-BE49-F238E27FC236}">
                <a16:creationId xmlns:a16="http://schemas.microsoft.com/office/drawing/2014/main" id="{99105F35-5625-4179-A14C-F03F0FB7B09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3881" y="3813122"/>
            <a:ext cx="1727762" cy="226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64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National sport</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984885"/>
          </a:xfrm>
          <a:prstGeom prst="rect">
            <a:avLst/>
          </a:prstGeom>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is considered to be Japan’s national sport.</a:t>
            </a:r>
          </a:p>
        </p:txBody>
      </p:sp>
      <p:pic>
        <p:nvPicPr>
          <p:cNvPr id="7" name="Picture 6" descr="Two men wrestling in a circle&#10;&#10;Description automatically generated">
            <a:extLst>
              <a:ext uri="{FF2B5EF4-FFF2-40B4-BE49-F238E27FC236}">
                <a16:creationId xmlns:a16="http://schemas.microsoft.com/office/drawing/2014/main" id="{E32D5826-5C64-425B-9A2A-07E2AFAAAA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05247" y="2637825"/>
            <a:ext cx="4912241" cy="3300831"/>
          </a:xfrm>
          <a:prstGeom prst="rect">
            <a:avLst/>
          </a:prstGeom>
        </p:spPr>
      </p:pic>
    </p:spTree>
    <p:extLst>
      <p:ext uri="{BB962C8B-B14F-4D97-AF65-F5344CB8AC3E}">
        <p14:creationId xmlns:p14="http://schemas.microsoft.com/office/powerpoint/2010/main" val="307278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a:t>
            </a:r>
            <a:r>
              <a:rPr lang="en-GB" sz="5400" b="1" dirty="0">
                <a:solidFill>
                  <a:srgbClr val="FF0000"/>
                </a:solidFill>
                <a:latin typeface="Kristen ITC"/>
                <a:ea typeface="Kozuka Gothic Pro B"/>
              </a:rPr>
              <a:t>8</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110799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Tokyo was NOT always the capital city of Japan.</a:t>
            </a:r>
          </a:p>
        </p:txBody>
      </p:sp>
      <p:pic>
        <p:nvPicPr>
          <p:cNvPr id="12" name="Picture 2" descr="マルを出すうさぎのキャラクター">
            <a:extLst>
              <a:ext uri="{FF2B5EF4-FFF2-40B4-BE49-F238E27FC236}">
                <a16:creationId xmlns:a16="http://schemas.microsoft.com/office/drawing/2014/main" id="{30C7901F-3D0A-4D63-9B43-CFF2543F36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0411" y="2948638"/>
            <a:ext cx="2543175" cy="33337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221176A-BDEA-4969-A0B3-914C2FC0FD25}"/>
              </a:ext>
            </a:extLst>
          </p:cNvPr>
          <p:cNvSpPr/>
          <p:nvPr/>
        </p:nvSpPr>
        <p:spPr>
          <a:xfrm>
            <a:off x="1364153" y="3494907"/>
            <a:ext cx="1936258"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B0F0"/>
                </a:solidFill>
                <a:latin typeface="Kozuka Gothic Pro B" pitchFamily="34" charset="-128"/>
                <a:ea typeface="Kozuka Gothic Pro B"/>
              </a:rPr>
              <a:t>Maru</a:t>
            </a:r>
            <a:r>
              <a:rPr kumimoji="0" lang="en-GB" sz="4000" b="1" i="0" u="none" strike="noStrike" kern="1200" cap="none" spc="0" normalizeH="0" baseline="0" noProof="0" dirty="0">
                <a:ln>
                  <a:noFill/>
                </a:ln>
                <a:solidFill>
                  <a:srgbClr val="00B0F0"/>
                </a:solidFill>
                <a:effectLst/>
                <a:uLnTx/>
                <a:uFillTx/>
                <a:latin typeface="Kozuka Gothic Pro B" pitchFamily="34" charset="-128"/>
                <a:ea typeface="Kozuka Gothic Pro B"/>
                <a:cs typeface="+mn-cs"/>
              </a:rPr>
              <a:t>!</a:t>
            </a:r>
            <a:endParaRPr kumimoji="0" lang="en-GB" sz="4000" b="1" i="0" u="none" strike="noStrike" kern="1200" cap="none" spc="0" normalizeH="0" baseline="0" noProof="0" dirty="0">
              <a:ln>
                <a:noFill/>
              </a:ln>
              <a:solidFill>
                <a:srgbClr val="00B0F0"/>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316958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1" y="404664"/>
            <a:ext cx="7647519"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Japan’s capital cities</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07653" y="1588879"/>
            <a:ext cx="4393954" cy="4308872"/>
          </a:xfrm>
          <a:prstGeom prst="rect">
            <a:avLst/>
          </a:prstGeom>
        </p:spPr>
        <p:txBody>
          <a:bodyPr wrap="square" lIns="0" tIns="0" rIns="0" bIns="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Historically, Japan’s capital city would move to wherever the imperial court was based.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So, for many hundreds of years, </a:t>
            </a:r>
            <a:r>
              <a:rPr lang="en-GB" sz="2800" b="1" dirty="0">
                <a:solidFill>
                  <a:prstClr val="black"/>
                </a:solidFill>
                <a:latin typeface="Kozuka Gothic Pro B" pitchFamily="34" charset="-128"/>
                <a:ea typeface="Kozuka Gothic Pro B" pitchFamily="34" charset="-128"/>
              </a:rPr>
              <a:t>Kyoto </a:t>
            </a:r>
            <a:r>
              <a:rPr lang="en-GB" sz="2800" dirty="0">
                <a:solidFill>
                  <a:prstClr val="black"/>
                </a:solidFill>
                <a:latin typeface="Kozuka Gothic Pro B" pitchFamily="34" charset="-128"/>
                <a:ea typeface="Kozuka Gothic Pro B" pitchFamily="34" charset="-128"/>
              </a:rPr>
              <a:t>was actually considered Japan’s capital city. </a:t>
            </a:r>
          </a:p>
        </p:txBody>
      </p:sp>
      <p:pic>
        <p:nvPicPr>
          <p:cNvPr id="4" name="Picture 3" descr="A street with buildings and a pagoda&#10;&#10;Description automatically generated">
            <a:extLst>
              <a:ext uri="{FF2B5EF4-FFF2-40B4-BE49-F238E27FC236}">
                <a16:creationId xmlns:a16="http://schemas.microsoft.com/office/drawing/2014/main" id="{C6B68745-11D1-4CFA-9C1A-818C69A5A8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9530" y="1928400"/>
            <a:ext cx="3659551" cy="3471849"/>
          </a:xfrm>
          <a:prstGeom prst="rect">
            <a:avLst/>
          </a:prstGeom>
        </p:spPr>
      </p:pic>
    </p:spTree>
    <p:extLst>
      <p:ext uri="{BB962C8B-B14F-4D97-AF65-F5344CB8AC3E}">
        <p14:creationId xmlns:p14="http://schemas.microsoft.com/office/powerpoint/2010/main" val="1735500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9</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1477328"/>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Kozuka Gothic Pro B" pitchFamily="34" charset="-128"/>
                <a:ea typeface="Kozuka Gothic Pro B" pitchFamily="34" charset="-128"/>
              </a:rPr>
              <a:t>The Japanese language uses 2 different writing systems – hiragana and katakana</a:t>
            </a:r>
            <a:r>
              <a:rPr kumimoji="0" lang="en-GB" sz="3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pic>
        <p:nvPicPr>
          <p:cNvPr id="13" name="Picture 4">
            <a:extLst>
              <a:ext uri="{FF2B5EF4-FFF2-40B4-BE49-F238E27FC236}">
                <a16:creationId xmlns:a16="http://schemas.microsoft.com/office/drawing/2014/main" id="{6C68BAB8-01C8-4931-82F6-DDB511FC13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7095" y="2896262"/>
            <a:ext cx="2569808" cy="33630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F946210-6E46-4D0D-9259-4B951F6D7AD9}"/>
              </a:ext>
            </a:extLst>
          </p:cNvPr>
          <p:cNvSpPr/>
          <p:nvPr/>
        </p:nvSpPr>
        <p:spPr>
          <a:xfrm>
            <a:off x="5585071" y="3429000"/>
            <a:ext cx="1936258"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FF0000"/>
                </a:solidFill>
                <a:latin typeface="Kozuka Gothic Pro B" pitchFamily="34" charset="-128"/>
                <a:ea typeface="Kozuka Gothic Pro B"/>
              </a:rPr>
              <a:t>Batsu</a:t>
            </a:r>
            <a:r>
              <a:rPr kumimoji="0" lang="en-GB" sz="4000" b="1" i="0" u="none" strike="noStrike" kern="1200" cap="none" spc="0" normalizeH="0" baseline="0" noProof="0" dirty="0">
                <a:ln>
                  <a:noFill/>
                </a:ln>
                <a:solidFill>
                  <a:srgbClr val="FF0000"/>
                </a:solidFill>
                <a:effectLst/>
                <a:uLnTx/>
                <a:uFillTx/>
                <a:latin typeface="Kozuka Gothic Pro B" pitchFamily="34" charset="-128"/>
                <a:ea typeface="Kozuka Gothic Pro B"/>
                <a:cs typeface="+mn-cs"/>
              </a:rPr>
              <a:t>!</a:t>
            </a:r>
            <a:endParaRPr kumimoji="0" lang="en-GB" sz="4000" b="1" i="0" u="none" strike="noStrike" kern="1200" cap="none" spc="0" normalizeH="0" baseline="0" noProof="0" dirty="0">
              <a:ln>
                <a:noFill/>
              </a:ln>
              <a:solidFill>
                <a:srgbClr val="FF0000"/>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10185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1" y="404664"/>
            <a:ext cx="7647519"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Hiragana</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A blackboard with white letters&#10;&#10;Description automatically generated">
            <a:extLst>
              <a:ext uri="{FF2B5EF4-FFF2-40B4-BE49-F238E27FC236}">
                <a16:creationId xmlns:a16="http://schemas.microsoft.com/office/drawing/2014/main" id="{63316D3B-2F15-446D-B208-E2B9514469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1447" y="1423367"/>
            <a:ext cx="6621103" cy="4453162"/>
          </a:xfrm>
          <a:prstGeom prst="rect">
            <a:avLst/>
          </a:prstGeom>
        </p:spPr>
      </p:pic>
    </p:spTree>
    <p:extLst>
      <p:ext uri="{BB962C8B-B14F-4D97-AF65-F5344CB8AC3E}">
        <p14:creationId xmlns:p14="http://schemas.microsoft.com/office/powerpoint/2010/main" val="2868828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1" y="404664"/>
            <a:ext cx="7647519"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Katakana</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descr="A blackboard with white and blue letters&#10;&#10;Description automatically generated">
            <a:extLst>
              <a:ext uri="{FF2B5EF4-FFF2-40B4-BE49-F238E27FC236}">
                <a16:creationId xmlns:a16="http://schemas.microsoft.com/office/drawing/2014/main" id="{B181AD5A-73FB-4D64-B3B6-29AA4051FC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1447" y="1423368"/>
            <a:ext cx="6621103" cy="4537170"/>
          </a:xfrm>
          <a:prstGeom prst="rect">
            <a:avLst/>
          </a:prstGeom>
        </p:spPr>
      </p:pic>
    </p:spTree>
    <p:extLst>
      <p:ext uri="{BB962C8B-B14F-4D97-AF65-F5344CB8AC3E}">
        <p14:creationId xmlns:p14="http://schemas.microsoft.com/office/powerpoint/2010/main" val="1387191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1" y="404664"/>
            <a:ext cx="7647519"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Kanji</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person writing on a white paper&#10;&#10;Description automatically generated">
            <a:extLst>
              <a:ext uri="{FF2B5EF4-FFF2-40B4-BE49-F238E27FC236}">
                <a16:creationId xmlns:a16="http://schemas.microsoft.com/office/drawing/2014/main" id="{6BBB76E9-1FC7-4EFA-918E-1B55C4860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33301" y="2716029"/>
            <a:ext cx="4893419" cy="3297498"/>
          </a:xfrm>
          <a:prstGeom prst="rect">
            <a:avLst/>
          </a:prstGeom>
        </p:spPr>
      </p:pic>
      <p:sp>
        <p:nvSpPr>
          <p:cNvPr id="13" name="Rectangle 12">
            <a:extLst>
              <a:ext uri="{FF2B5EF4-FFF2-40B4-BE49-F238E27FC236}">
                <a16:creationId xmlns:a16="http://schemas.microsoft.com/office/drawing/2014/main" id="{4983F3A8-FA14-4C7F-8D0E-CDC2A50A15DE}"/>
              </a:ext>
            </a:extLst>
          </p:cNvPr>
          <p:cNvSpPr/>
          <p:nvPr/>
        </p:nvSpPr>
        <p:spPr>
          <a:xfrm>
            <a:off x="563247" y="1327994"/>
            <a:ext cx="8233528" cy="1292662"/>
          </a:xfrm>
          <a:prstGeom prst="rect">
            <a:avLst/>
          </a:prstGeom>
        </p:spPr>
        <p:txBody>
          <a:bodyPr wrap="square" lIns="0" tIns="0" rIns="0" bIns="0" anchor="t">
            <a:spAutoFit/>
          </a:bodyPr>
          <a:lstStyle/>
          <a:p>
            <a:pPr marR="0" lvl="0" defTabSz="914400" rtl="0" eaLnBrk="1" fontAlgn="auto" latinLnBrk="0" hangingPunct="1">
              <a:lnSpc>
                <a:spcPct val="100000"/>
              </a:lnSpc>
              <a:spcBef>
                <a:spcPts val="0"/>
              </a:spcBef>
              <a:spcAft>
                <a:spcPts val="0"/>
              </a:spcAft>
              <a:buClrTx/>
              <a:buSzTx/>
              <a:tabLst/>
              <a:defRPr/>
            </a:pPr>
            <a:r>
              <a:rPr lang="en-GB" sz="2800" dirty="0">
                <a:solidFill>
                  <a:prstClr val="black"/>
                </a:solidFill>
                <a:latin typeface="Kozuka Gothic Pro B" pitchFamily="34" charset="-128"/>
                <a:ea typeface="Kozuka Gothic Pro B" pitchFamily="34" charset="-128"/>
              </a:rPr>
              <a:t>Kanji were brought over to Japan from China in the 5</a:t>
            </a:r>
            <a:r>
              <a:rPr lang="en-GB" sz="2800" baseline="30000" dirty="0">
                <a:solidFill>
                  <a:prstClr val="black"/>
                </a:solidFill>
                <a:latin typeface="Kozuka Gothic Pro B" pitchFamily="34" charset="-128"/>
                <a:ea typeface="Kozuka Gothic Pro B" pitchFamily="34" charset="-128"/>
              </a:rPr>
              <a:t>th</a:t>
            </a:r>
            <a:r>
              <a:rPr lang="en-GB" sz="2800" dirty="0">
                <a:solidFill>
                  <a:prstClr val="black"/>
                </a:solidFill>
                <a:latin typeface="Kozuka Gothic Pro B" pitchFamily="34" charset="-128"/>
                <a:ea typeface="Kozuka Gothic Pro B" pitchFamily="34" charset="-128"/>
              </a:rPr>
              <a:t> century, and are used alongside hiragana and katakana when writing.</a:t>
            </a:r>
          </a:p>
        </p:txBody>
      </p:sp>
      <p:sp>
        <p:nvSpPr>
          <p:cNvPr id="7" name="TextBox 6">
            <a:extLst>
              <a:ext uri="{FF2B5EF4-FFF2-40B4-BE49-F238E27FC236}">
                <a16:creationId xmlns:a16="http://schemas.microsoft.com/office/drawing/2014/main" id="{8BACFC5F-75D4-41F5-A2BB-6ABA854CAD03}"/>
              </a:ext>
            </a:extLst>
          </p:cNvPr>
          <p:cNvSpPr txBox="1"/>
          <p:nvPr/>
        </p:nvSpPr>
        <p:spPr>
          <a:xfrm>
            <a:off x="4821401" y="5090284"/>
            <a:ext cx="4178595" cy="923330"/>
          </a:xfrm>
          <a:prstGeom prst="rect">
            <a:avLst/>
          </a:prstGeom>
          <a:solidFill>
            <a:schemeClr val="bg1"/>
          </a:solidFill>
          <a:ln w="28575">
            <a:solidFill>
              <a:srgbClr val="FF0000"/>
            </a:solidFill>
            <a:prstDash val="dash"/>
          </a:ln>
        </p:spPr>
        <p:txBody>
          <a:bodyPr wrap="square" rtlCol="0">
            <a:spAutoFit/>
          </a:bodyPr>
          <a:lstStyle/>
          <a:p>
            <a:r>
              <a:rPr lang="en-GB" sz="1800" b="1" dirty="0">
                <a:solidFill>
                  <a:prstClr val="black"/>
                </a:solidFill>
                <a:latin typeface="Kozuka Gothic Pro B" pitchFamily="34" charset="-128"/>
                <a:ea typeface="Kozuka Gothic Pro B" pitchFamily="34" charset="-128"/>
              </a:rPr>
              <a:t>By the time students graduate high school in Japan, they are expected to know around 2,000 kanji!</a:t>
            </a:r>
            <a:endParaRPr lang="en-GB" b="1" dirty="0"/>
          </a:p>
        </p:txBody>
      </p:sp>
    </p:spTree>
    <p:extLst>
      <p:ext uri="{BB962C8B-B14F-4D97-AF65-F5344CB8AC3E}">
        <p14:creationId xmlns:p14="http://schemas.microsoft.com/office/powerpoint/2010/main" val="38429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pic>
        <p:nvPicPr>
          <p:cNvPr id="9" name="Picture 8">
            <a:extLst>
              <a:ext uri="{FF2B5EF4-FFF2-40B4-BE49-F238E27FC236}">
                <a16:creationId xmlns:a16="http://schemas.microsoft.com/office/drawing/2014/main" id="{0A02EA50-584D-432E-A77B-F639AF23E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7" name="TextBox 6">
            <a:extLst>
              <a:ext uri="{FF2B5EF4-FFF2-40B4-BE49-F238E27FC236}">
                <a16:creationId xmlns:a16="http://schemas.microsoft.com/office/drawing/2014/main" id="{4FE06D27-4F56-493A-B475-483E1ABC57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a:t>
            </a:r>
            <a:endParaRPr lang="en-GB" dirty="0"/>
          </a:p>
        </p:txBody>
      </p:sp>
      <p:sp>
        <p:nvSpPr>
          <p:cNvPr id="10" name="TextBox 9">
            <a:extLst>
              <a:ext uri="{FF2B5EF4-FFF2-40B4-BE49-F238E27FC236}">
                <a16:creationId xmlns:a16="http://schemas.microsoft.com/office/drawing/2014/main" id="{4E872BC4-AB0E-42D9-9448-035F4EBE9FB3}"/>
              </a:ext>
            </a:extLst>
          </p:cNvPr>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Japan Quiz</a:t>
            </a:r>
          </a:p>
        </p:txBody>
      </p:sp>
      <p:sp>
        <p:nvSpPr>
          <p:cNvPr id="11" name="Rectangle 10">
            <a:extLst>
              <a:ext uri="{FF2B5EF4-FFF2-40B4-BE49-F238E27FC236}">
                <a16:creationId xmlns:a16="http://schemas.microsoft.com/office/drawing/2014/main" id="{F85CAD69-631E-42EE-B524-EAA9E1D15C66}"/>
              </a:ext>
            </a:extLst>
          </p:cNvPr>
          <p:cNvSpPr/>
          <p:nvPr/>
        </p:nvSpPr>
        <p:spPr>
          <a:xfrm>
            <a:off x="539552" y="1597552"/>
            <a:ext cx="7836352" cy="2585323"/>
          </a:xfrm>
          <a:prstGeom prst="rect">
            <a:avLst/>
          </a:prstGeom>
        </p:spPr>
        <p:txBody>
          <a:bodyPr wrap="square" lIns="0" tIns="0" rIns="0" bIns="0" anchor="t">
            <a:spAutoFit/>
          </a:bodyPr>
          <a:lstStyle/>
          <a:p>
            <a:r>
              <a:rPr lang="en-GB" sz="2800" dirty="0">
                <a:latin typeface="Kozuka Gothic Pro B" pitchFamily="34" charset="-128"/>
                <a:ea typeface="Kozuka Gothic Pro B"/>
              </a:rPr>
              <a:t>This quiz will test your knowledge of all things relating to Japan.</a:t>
            </a:r>
          </a:p>
          <a:p>
            <a:endParaRPr lang="en-GB" sz="2800" dirty="0">
              <a:latin typeface="Kozuka Gothic Pro B" pitchFamily="34" charset="-128"/>
              <a:ea typeface="Kozuka Gothic Pro B"/>
            </a:endParaRPr>
          </a:p>
          <a:p>
            <a:r>
              <a:rPr lang="en-GB" sz="2800" dirty="0">
                <a:latin typeface="Kozuka Gothic Pro B" pitchFamily="34" charset="-128"/>
                <a:ea typeface="Kozuka Gothic Pro B"/>
              </a:rPr>
              <a:t>Work together with your team/partner, or individually, to see how much you know about Japan!  </a:t>
            </a:r>
            <a:endParaRPr lang="en-GB" sz="2800" dirty="0">
              <a:latin typeface="Kozuka Gothic Pro B" pitchFamily="34" charset="-128"/>
              <a:ea typeface="Kozuka Gothic Pro B" pitchFamily="34" charset="-128"/>
            </a:endParaRPr>
          </a:p>
        </p:txBody>
      </p:sp>
      <p:pic>
        <p:nvPicPr>
          <p:cNvPr id="3" name="Picture 2">
            <a:extLst>
              <a:ext uri="{FF2B5EF4-FFF2-40B4-BE49-F238E27FC236}">
                <a16:creationId xmlns:a16="http://schemas.microsoft.com/office/drawing/2014/main" id="{85A2EA3B-E9F7-47DE-A0CA-FB24A8BDFC4C}"/>
              </a:ext>
            </a:extLst>
          </p:cNvPr>
          <p:cNvPicPr>
            <a:picLocks noChangeAspect="1"/>
          </p:cNvPicPr>
          <p:nvPr/>
        </p:nvPicPr>
        <p:blipFill>
          <a:blip r:embed="rId4"/>
          <a:stretch>
            <a:fillRect/>
          </a:stretch>
        </p:blipFill>
        <p:spPr>
          <a:xfrm>
            <a:off x="4709737" y="3900009"/>
            <a:ext cx="2185571" cy="2367044"/>
          </a:xfrm>
          <a:prstGeom prst="rect">
            <a:avLst/>
          </a:prstGeom>
        </p:spPr>
      </p:pic>
      <p:pic>
        <p:nvPicPr>
          <p:cNvPr id="4" name="Picture 3">
            <a:extLst>
              <a:ext uri="{FF2B5EF4-FFF2-40B4-BE49-F238E27FC236}">
                <a16:creationId xmlns:a16="http://schemas.microsoft.com/office/drawing/2014/main" id="{A8A478DF-56CB-4B9A-9750-A5B52E96136C}"/>
              </a:ext>
            </a:extLst>
          </p:cNvPr>
          <p:cNvPicPr>
            <a:picLocks noChangeAspect="1"/>
          </p:cNvPicPr>
          <p:nvPr/>
        </p:nvPicPr>
        <p:blipFill>
          <a:blip r:embed="rId5"/>
          <a:stretch>
            <a:fillRect/>
          </a:stretch>
        </p:blipFill>
        <p:spPr>
          <a:xfrm flipH="1">
            <a:off x="2323308" y="3900009"/>
            <a:ext cx="2248692" cy="2367044"/>
          </a:xfrm>
          <a:prstGeom prst="rect">
            <a:avLst/>
          </a:prstGeom>
        </p:spPr>
      </p:pic>
      <p:pic>
        <p:nvPicPr>
          <p:cNvPr id="12" name="Picture 11">
            <a:extLst>
              <a:ext uri="{FF2B5EF4-FFF2-40B4-BE49-F238E27FC236}">
                <a16:creationId xmlns:a16="http://schemas.microsoft.com/office/drawing/2014/main" id="{D15F6F00-F289-49DF-8D42-7FBD95E303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09383">
            <a:off x="4983127" y="229767"/>
            <a:ext cx="845633" cy="1006707"/>
          </a:xfrm>
          <a:prstGeom prst="rect">
            <a:avLst/>
          </a:prstGeom>
        </p:spPr>
      </p:pic>
    </p:spTree>
    <p:extLst>
      <p:ext uri="{BB962C8B-B14F-4D97-AF65-F5344CB8AC3E}">
        <p14:creationId xmlns:p14="http://schemas.microsoft.com/office/powerpoint/2010/main" val="53277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a:t>
            </a:r>
            <a:r>
              <a:rPr lang="en-GB" sz="5400" b="1" dirty="0">
                <a:solidFill>
                  <a:srgbClr val="FF0000"/>
                </a:solidFill>
                <a:latin typeface="Kristen ITC"/>
                <a:ea typeface="Kozuka Gothic Pro B"/>
              </a:rPr>
              <a:t>10</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110799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Japan is an archipelago, made up of </a:t>
            </a:r>
            <a:r>
              <a:rPr kumimoji="0" lang="en-GB" sz="3600" b="1" i="0" u="sng"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three</a:t>
            </a:r>
            <a:r>
              <a:rPr kumimoji="0" lang="en-GB" sz="36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main islands.</a:t>
            </a:r>
          </a:p>
        </p:txBody>
      </p:sp>
      <p:pic>
        <p:nvPicPr>
          <p:cNvPr id="12" name="Picture 4">
            <a:extLst>
              <a:ext uri="{FF2B5EF4-FFF2-40B4-BE49-F238E27FC236}">
                <a16:creationId xmlns:a16="http://schemas.microsoft.com/office/drawing/2014/main" id="{1A545293-98C2-44FB-81F5-28A35F56BF4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7095" y="2896262"/>
            <a:ext cx="2569808" cy="33630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219646F-84CF-41E9-9A36-E03098A90AFD}"/>
              </a:ext>
            </a:extLst>
          </p:cNvPr>
          <p:cNvSpPr/>
          <p:nvPr/>
        </p:nvSpPr>
        <p:spPr>
          <a:xfrm>
            <a:off x="5585071" y="3429000"/>
            <a:ext cx="1936258"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FF0000"/>
                </a:solidFill>
                <a:latin typeface="Kozuka Gothic Pro B" pitchFamily="34" charset="-128"/>
                <a:ea typeface="Kozuka Gothic Pro B"/>
              </a:rPr>
              <a:t>Batsu</a:t>
            </a:r>
            <a:r>
              <a:rPr kumimoji="0" lang="en-GB" sz="4000" b="1" i="0" u="none" strike="noStrike" kern="1200" cap="none" spc="0" normalizeH="0" baseline="0" noProof="0" dirty="0">
                <a:ln>
                  <a:noFill/>
                </a:ln>
                <a:solidFill>
                  <a:srgbClr val="FF0000"/>
                </a:solidFill>
                <a:effectLst/>
                <a:uLnTx/>
                <a:uFillTx/>
                <a:latin typeface="Kozuka Gothic Pro B" pitchFamily="34" charset="-128"/>
                <a:ea typeface="Kozuka Gothic Pro B"/>
                <a:cs typeface="+mn-cs"/>
              </a:rPr>
              <a:t>!</a:t>
            </a:r>
            <a:endParaRPr kumimoji="0" lang="en-GB" sz="4000" b="1" i="0" u="none" strike="noStrike" kern="1200" cap="none" spc="0" normalizeH="0" baseline="0" noProof="0" dirty="0">
              <a:ln>
                <a:noFill/>
              </a:ln>
              <a:solidFill>
                <a:srgbClr val="FF0000"/>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17747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1" y="404664"/>
            <a:ext cx="7647519"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Japan’s islands</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4983F3A8-FA14-4C7F-8D0E-CDC2A50A15DE}"/>
              </a:ext>
            </a:extLst>
          </p:cNvPr>
          <p:cNvSpPr/>
          <p:nvPr/>
        </p:nvSpPr>
        <p:spPr>
          <a:xfrm>
            <a:off x="563247" y="1327994"/>
            <a:ext cx="8233528" cy="430887"/>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Japan consists of </a:t>
            </a:r>
            <a:r>
              <a:rPr kumimoji="0" lang="en-GB" sz="2800" b="1" i="0" u="sng"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four</a:t>
            </a:r>
            <a:r>
              <a:rPr kumimoji="0" lang="en-GB" sz="2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main islands</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pic>
        <p:nvPicPr>
          <p:cNvPr id="12" name="Picture 2" descr="日本地図のイラスト">
            <a:extLst>
              <a:ext uri="{FF2B5EF4-FFF2-40B4-BE49-F238E27FC236}">
                <a16:creationId xmlns:a16="http://schemas.microsoft.com/office/drawing/2014/main" id="{1EE70AE8-6AB3-4976-A303-44A2B0C6FA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0852" y="1837035"/>
            <a:ext cx="4302294" cy="430229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54BE8062-86C7-454E-A2A8-B84829685C9A}"/>
              </a:ext>
            </a:extLst>
          </p:cNvPr>
          <p:cNvCxnSpPr>
            <a:cxnSpLocks/>
          </p:cNvCxnSpPr>
          <p:nvPr/>
        </p:nvCxnSpPr>
        <p:spPr>
          <a:xfrm flipH="1">
            <a:off x="6428178" y="2486303"/>
            <a:ext cx="589935"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C4169B1-A33B-4ABC-B889-BEB204244A3A}"/>
              </a:ext>
            </a:extLst>
          </p:cNvPr>
          <p:cNvCxnSpPr>
            <a:cxnSpLocks/>
          </p:cNvCxnSpPr>
          <p:nvPr/>
        </p:nvCxnSpPr>
        <p:spPr>
          <a:xfrm flipH="1">
            <a:off x="5669722" y="4328424"/>
            <a:ext cx="75845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2347E3D-EC0E-4CDB-9A05-97B95C9DF386}"/>
              </a:ext>
            </a:extLst>
          </p:cNvPr>
          <p:cNvCxnSpPr>
            <a:cxnSpLocks/>
          </p:cNvCxnSpPr>
          <p:nvPr/>
        </p:nvCxnSpPr>
        <p:spPr>
          <a:xfrm flipH="1" flipV="1">
            <a:off x="4003331" y="5277047"/>
            <a:ext cx="568668" cy="41439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62FB16B-C0B6-488C-800C-1B89466671AE}"/>
              </a:ext>
            </a:extLst>
          </p:cNvPr>
          <p:cNvCxnSpPr>
            <a:cxnSpLocks/>
          </p:cNvCxnSpPr>
          <p:nvPr/>
        </p:nvCxnSpPr>
        <p:spPr>
          <a:xfrm>
            <a:off x="2420852" y="4432143"/>
            <a:ext cx="484582" cy="3431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E714D28A-37A8-47EF-A67C-A94E8D0FF6D3}"/>
              </a:ext>
            </a:extLst>
          </p:cNvPr>
          <p:cNvSpPr/>
          <p:nvPr/>
        </p:nvSpPr>
        <p:spPr>
          <a:xfrm>
            <a:off x="7211853" y="2272136"/>
            <a:ext cx="1687600" cy="430887"/>
          </a:xfrm>
          <a:prstGeom prst="rect">
            <a:avLst/>
          </a:prstGeom>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latin typeface="Kozuka Gothic Pro B" pitchFamily="34" charset="-128"/>
                <a:ea typeface="Kozuka Gothic Pro B"/>
              </a:rPr>
              <a:t>Hokkaido</a:t>
            </a:r>
            <a:endParaRPr kumimoji="0" lang="en-GB" sz="2800" b="1" i="0" u="none" strike="noStrike" kern="1200" cap="none" spc="0" normalizeH="0" baseline="0" noProof="0" dirty="0">
              <a:ln>
                <a:noFill/>
              </a:ln>
              <a:effectLst/>
              <a:uLnTx/>
              <a:uFillTx/>
              <a:latin typeface="Kozuka Gothic Pro B" pitchFamily="34" charset="-128"/>
              <a:ea typeface="Kozuka Gothic Pro B" pitchFamily="34" charset="-128"/>
            </a:endParaRPr>
          </a:p>
        </p:txBody>
      </p:sp>
      <p:sp>
        <p:nvSpPr>
          <p:cNvPr id="22" name="Rectangle 21">
            <a:extLst>
              <a:ext uri="{FF2B5EF4-FFF2-40B4-BE49-F238E27FC236}">
                <a16:creationId xmlns:a16="http://schemas.microsoft.com/office/drawing/2014/main" id="{646DABD7-6084-42BB-8E28-914C749B1F81}"/>
              </a:ext>
            </a:extLst>
          </p:cNvPr>
          <p:cNvSpPr/>
          <p:nvPr/>
        </p:nvSpPr>
        <p:spPr>
          <a:xfrm>
            <a:off x="6553200" y="4112980"/>
            <a:ext cx="1687600" cy="430887"/>
          </a:xfrm>
          <a:prstGeom prst="rect">
            <a:avLst/>
          </a:prstGeom>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latin typeface="Kozuka Gothic Pro B" pitchFamily="34" charset="-128"/>
                <a:ea typeface="Kozuka Gothic Pro B"/>
              </a:rPr>
              <a:t>Honshu</a:t>
            </a:r>
            <a:endParaRPr kumimoji="0" lang="en-GB" sz="2800" b="1" i="0" u="none" strike="noStrike" kern="1200" cap="none" spc="0" normalizeH="0" baseline="0" noProof="0" dirty="0">
              <a:ln>
                <a:noFill/>
              </a:ln>
              <a:effectLst/>
              <a:uLnTx/>
              <a:uFillTx/>
              <a:latin typeface="Kozuka Gothic Pro B" pitchFamily="34" charset="-128"/>
              <a:ea typeface="Kozuka Gothic Pro B" pitchFamily="34" charset="-128"/>
            </a:endParaRPr>
          </a:p>
        </p:txBody>
      </p:sp>
      <p:sp>
        <p:nvSpPr>
          <p:cNvPr id="23" name="Rectangle 22">
            <a:extLst>
              <a:ext uri="{FF2B5EF4-FFF2-40B4-BE49-F238E27FC236}">
                <a16:creationId xmlns:a16="http://schemas.microsoft.com/office/drawing/2014/main" id="{9810C4FC-1E64-4C08-A81C-A16F23B93031}"/>
              </a:ext>
            </a:extLst>
          </p:cNvPr>
          <p:cNvSpPr/>
          <p:nvPr/>
        </p:nvSpPr>
        <p:spPr>
          <a:xfrm>
            <a:off x="4680011" y="5550063"/>
            <a:ext cx="1687600" cy="430887"/>
          </a:xfrm>
          <a:prstGeom prst="rect">
            <a:avLst/>
          </a:prstGeom>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latin typeface="Kozuka Gothic Pro B" pitchFamily="34" charset="-128"/>
                <a:ea typeface="Kozuka Gothic Pro B"/>
              </a:rPr>
              <a:t>Shikoku</a:t>
            </a:r>
            <a:endParaRPr kumimoji="0" lang="en-GB" sz="2800" b="1" i="0" u="none" strike="noStrike" kern="1200" cap="none" spc="0" normalizeH="0" baseline="0" noProof="0" dirty="0">
              <a:ln>
                <a:noFill/>
              </a:ln>
              <a:effectLst/>
              <a:uLnTx/>
              <a:uFillTx/>
              <a:latin typeface="Kozuka Gothic Pro B" pitchFamily="34" charset="-128"/>
              <a:ea typeface="Kozuka Gothic Pro B" pitchFamily="34" charset="-128"/>
            </a:endParaRPr>
          </a:p>
        </p:txBody>
      </p:sp>
      <p:sp>
        <p:nvSpPr>
          <p:cNvPr id="24" name="Rectangle 23">
            <a:extLst>
              <a:ext uri="{FF2B5EF4-FFF2-40B4-BE49-F238E27FC236}">
                <a16:creationId xmlns:a16="http://schemas.microsoft.com/office/drawing/2014/main" id="{EB7F2995-21ED-4424-8DFB-3D3431C4D684}"/>
              </a:ext>
            </a:extLst>
          </p:cNvPr>
          <p:cNvSpPr/>
          <p:nvPr/>
        </p:nvSpPr>
        <p:spPr>
          <a:xfrm>
            <a:off x="1013917" y="4112979"/>
            <a:ext cx="1332507" cy="430887"/>
          </a:xfrm>
          <a:prstGeom prst="rect">
            <a:avLst/>
          </a:prstGeom>
        </p:spPr>
        <p:txBody>
          <a:bodyPr wrap="squar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latin typeface="Kozuka Gothic Pro B" pitchFamily="34" charset="-128"/>
                <a:ea typeface="Kozuka Gothic Pro B"/>
              </a:rPr>
              <a:t>Kyushu</a:t>
            </a:r>
            <a:endParaRPr kumimoji="0" lang="en-GB" sz="2800" b="1" i="0" u="none" strike="noStrike" kern="1200" cap="none" spc="0" normalizeH="0" baseline="0" noProof="0" dirty="0">
              <a:ln>
                <a:noFill/>
              </a:ln>
              <a:effectLst/>
              <a:uLnTx/>
              <a:uFillTx/>
              <a:latin typeface="Kozuka Gothic Pro B" pitchFamily="34" charset="-128"/>
              <a:ea typeface="Kozuka Gothic Pro B" pitchFamily="34" charset="-128"/>
            </a:endParaRPr>
          </a:p>
        </p:txBody>
      </p:sp>
    </p:spTree>
    <p:extLst>
      <p:ext uri="{BB962C8B-B14F-4D97-AF65-F5344CB8AC3E}">
        <p14:creationId xmlns:p14="http://schemas.microsoft.com/office/powerpoint/2010/main" val="9522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End of round</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7603649-4DFA-46BF-8B6F-3EE1BCAC7DDD}"/>
              </a:ext>
            </a:extLst>
          </p:cNvPr>
          <p:cNvSpPr/>
          <p:nvPr/>
        </p:nvSpPr>
        <p:spPr>
          <a:xfrm>
            <a:off x="653824" y="1547588"/>
            <a:ext cx="7836352" cy="1969770"/>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Check your points - who is in the lead right 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Get ready for the final round!</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1" name="Picture 10">
            <a:extLst>
              <a:ext uri="{FF2B5EF4-FFF2-40B4-BE49-F238E27FC236}">
                <a16:creationId xmlns:a16="http://schemas.microsoft.com/office/drawing/2014/main" id="{10B8F7F1-08C6-46FD-9B19-ECBAF416B7BE}"/>
              </a:ext>
            </a:extLst>
          </p:cNvPr>
          <p:cNvPicPr>
            <a:picLocks noChangeAspect="1"/>
          </p:cNvPicPr>
          <p:nvPr/>
        </p:nvPicPr>
        <p:blipFill>
          <a:blip r:embed="rId4"/>
          <a:stretch>
            <a:fillRect/>
          </a:stretch>
        </p:blipFill>
        <p:spPr>
          <a:xfrm>
            <a:off x="4709737" y="3900009"/>
            <a:ext cx="2185571" cy="2367044"/>
          </a:xfrm>
          <a:prstGeom prst="rect">
            <a:avLst/>
          </a:prstGeom>
        </p:spPr>
      </p:pic>
      <p:pic>
        <p:nvPicPr>
          <p:cNvPr id="12" name="Picture 11">
            <a:extLst>
              <a:ext uri="{FF2B5EF4-FFF2-40B4-BE49-F238E27FC236}">
                <a16:creationId xmlns:a16="http://schemas.microsoft.com/office/drawing/2014/main" id="{A7B39162-3086-4E43-96EC-BA39569DF295}"/>
              </a:ext>
            </a:extLst>
          </p:cNvPr>
          <p:cNvPicPr>
            <a:picLocks noChangeAspect="1"/>
          </p:cNvPicPr>
          <p:nvPr/>
        </p:nvPicPr>
        <p:blipFill>
          <a:blip r:embed="rId5"/>
          <a:stretch>
            <a:fillRect/>
          </a:stretch>
        </p:blipFill>
        <p:spPr>
          <a:xfrm flipH="1">
            <a:off x="2323308" y="3900009"/>
            <a:ext cx="2248692" cy="2367044"/>
          </a:xfrm>
          <a:prstGeom prst="rect">
            <a:avLst/>
          </a:prstGeom>
        </p:spPr>
      </p:pic>
      <p:pic>
        <p:nvPicPr>
          <p:cNvPr id="15" name="Picture 14">
            <a:extLst>
              <a:ext uri="{FF2B5EF4-FFF2-40B4-BE49-F238E27FC236}">
                <a16:creationId xmlns:a16="http://schemas.microsoft.com/office/drawing/2014/main" id="{18783FA6-C7E4-4B6D-9F46-FC4267FA15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0865" y="159288"/>
            <a:ext cx="974558" cy="1124490"/>
          </a:xfrm>
          <a:prstGeom prst="rect">
            <a:avLst/>
          </a:prstGeom>
        </p:spPr>
      </p:pic>
    </p:spTree>
    <p:extLst>
      <p:ext uri="{BB962C8B-B14F-4D97-AF65-F5344CB8AC3E}">
        <p14:creationId xmlns:p14="http://schemas.microsoft.com/office/powerpoint/2010/main" val="438078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Round 3 -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3B0E91A-200B-4805-93F9-9B8E8606F842}"/>
              </a:ext>
            </a:extLst>
          </p:cNvPr>
          <p:cNvSpPr/>
          <p:nvPr/>
        </p:nvSpPr>
        <p:spPr>
          <a:xfrm>
            <a:off x="539552" y="1412661"/>
            <a:ext cx="7836352"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Closest answer wins!</a:t>
            </a:r>
          </a:p>
        </p:txBody>
      </p:sp>
      <p:sp>
        <p:nvSpPr>
          <p:cNvPr id="13" name="Rectangle 12">
            <a:extLst>
              <a:ext uri="{FF2B5EF4-FFF2-40B4-BE49-F238E27FC236}">
                <a16:creationId xmlns:a16="http://schemas.microsoft.com/office/drawing/2014/main" id="{37603649-4DFA-46BF-8B6F-3EE1BCAC7DDD}"/>
              </a:ext>
            </a:extLst>
          </p:cNvPr>
          <p:cNvSpPr/>
          <p:nvPr/>
        </p:nvSpPr>
        <p:spPr>
          <a:xfrm>
            <a:off x="653824" y="2132872"/>
            <a:ext cx="7836352" cy="2154436"/>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Read the question carefully, and answer with a number.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Kozuka Gothic Pro B" pitchFamily="34" charset="-128"/>
              <a:ea typeface="Kozuka Gothic Pro 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The team that guesses the number closest to the correct number wins the point!</a:t>
            </a:r>
          </a:p>
        </p:txBody>
      </p:sp>
      <p:pic>
        <p:nvPicPr>
          <p:cNvPr id="2050" name="Picture 2" descr="子供たちと吹き出しのイラスト">
            <a:extLst>
              <a:ext uri="{FF2B5EF4-FFF2-40B4-BE49-F238E27FC236}">
                <a16:creationId xmlns:a16="http://schemas.microsoft.com/office/drawing/2014/main" id="{ABC42B87-BC4C-4F2E-89A0-EFDA26D99F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4038" y="4287308"/>
            <a:ext cx="2335924" cy="19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831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11</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984885"/>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Kozuka Gothic Pro B" pitchFamily="34" charset="-128"/>
                <a:ea typeface="Kozuka Gothic Pro B" pitchFamily="34" charset="-128"/>
              </a:rPr>
              <a:t>What is the distance from London to Tokyo?</a:t>
            </a:r>
            <a:endParaRPr kumimoji="0" lang="en-GB" sz="3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Rectangle 11">
            <a:extLst>
              <a:ext uri="{FF2B5EF4-FFF2-40B4-BE49-F238E27FC236}">
                <a16:creationId xmlns:a16="http://schemas.microsoft.com/office/drawing/2014/main" id="{D5F15CE8-184D-4710-A71D-0D9E243C9EC5}"/>
              </a:ext>
            </a:extLst>
          </p:cNvPr>
          <p:cNvSpPr/>
          <p:nvPr/>
        </p:nvSpPr>
        <p:spPr>
          <a:xfrm>
            <a:off x="539552" y="2490263"/>
            <a:ext cx="7836352" cy="430887"/>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a:cs typeface="+mn-cs"/>
              </a:rPr>
              <a:t>Approximately </a:t>
            </a:r>
            <a:r>
              <a:rPr kumimoji="0" lang="en-GB" sz="2800" b="1" i="0" u="none" strike="noStrike" kern="1200" cap="none" spc="0" normalizeH="0" baseline="0" noProof="0" dirty="0">
                <a:ln>
                  <a:noFill/>
                </a:ln>
                <a:solidFill>
                  <a:srgbClr val="00B050"/>
                </a:solidFill>
                <a:effectLst/>
                <a:uLnTx/>
                <a:uFillTx/>
                <a:latin typeface="Kozuka Gothic Pro B" pitchFamily="34" charset="-128"/>
                <a:ea typeface="Kozuka Gothic Pro B"/>
                <a:cs typeface="+mn-cs"/>
              </a:rPr>
              <a:t>6,000</a:t>
            </a:r>
            <a:r>
              <a:rPr kumimoji="0" lang="en-GB" sz="2800" b="1" i="0" u="none" strike="noStrike" kern="1200" cap="none" spc="0" normalizeH="0" noProof="0" dirty="0">
                <a:ln>
                  <a:noFill/>
                </a:ln>
                <a:solidFill>
                  <a:srgbClr val="00B050"/>
                </a:solidFill>
                <a:effectLst/>
                <a:uLnTx/>
                <a:uFillTx/>
                <a:latin typeface="Kozuka Gothic Pro B" pitchFamily="34" charset="-128"/>
                <a:ea typeface="Kozuka Gothic Pro B"/>
                <a:cs typeface="+mn-cs"/>
              </a:rPr>
              <a:t> miles</a:t>
            </a:r>
            <a:r>
              <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a:cs typeface="+mn-cs"/>
              </a:rPr>
              <a:t>!</a:t>
            </a:r>
            <a:endPar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pitchFamily="34" charset="-128"/>
              <a:cs typeface="+mn-cs"/>
            </a:endParaRPr>
          </a:p>
        </p:txBody>
      </p:sp>
      <p:pic>
        <p:nvPicPr>
          <p:cNvPr id="4" name="Picture 3" descr="A map of the world&#10;&#10;Description automatically generated">
            <a:extLst>
              <a:ext uri="{FF2B5EF4-FFF2-40B4-BE49-F238E27FC236}">
                <a16:creationId xmlns:a16="http://schemas.microsoft.com/office/drawing/2014/main" id="{805884FA-7CDC-4C8E-B394-4BDA51B0C6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8252" y="3030022"/>
            <a:ext cx="4058951" cy="3044213"/>
          </a:xfrm>
          <a:prstGeom prst="rect">
            <a:avLst/>
          </a:prstGeom>
        </p:spPr>
      </p:pic>
      <p:cxnSp>
        <p:nvCxnSpPr>
          <p:cNvPr id="13" name="Straight Arrow Connector 12">
            <a:extLst>
              <a:ext uri="{FF2B5EF4-FFF2-40B4-BE49-F238E27FC236}">
                <a16:creationId xmlns:a16="http://schemas.microsoft.com/office/drawing/2014/main" id="{D61BC99B-BEC6-456D-B125-DF825FE4F92B}"/>
              </a:ext>
            </a:extLst>
          </p:cNvPr>
          <p:cNvCxnSpPr>
            <a:cxnSpLocks/>
          </p:cNvCxnSpPr>
          <p:nvPr/>
        </p:nvCxnSpPr>
        <p:spPr>
          <a:xfrm>
            <a:off x="4395019" y="3849329"/>
            <a:ext cx="1600200" cy="25809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552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12</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49244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How tall is Mount Fuji?</a:t>
            </a:r>
          </a:p>
        </p:txBody>
      </p:sp>
      <p:sp>
        <p:nvSpPr>
          <p:cNvPr id="12" name="Rectangle 11">
            <a:extLst>
              <a:ext uri="{FF2B5EF4-FFF2-40B4-BE49-F238E27FC236}">
                <a16:creationId xmlns:a16="http://schemas.microsoft.com/office/drawing/2014/main" id="{9CEE5C16-7682-4BF1-BCF3-F7108799E5E5}"/>
              </a:ext>
            </a:extLst>
          </p:cNvPr>
          <p:cNvSpPr/>
          <p:nvPr/>
        </p:nvSpPr>
        <p:spPr>
          <a:xfrm>
            <a:off x="653823" y="2040031"/>
            <a:ext cx="7836352" cy="430887"/>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Kozuka Gothic Pro B" pitchFamily="34" charset="-128"/>
                <a:ea typeface="Kozuka Gothic Pro B"/>
                <a:cs typeface="+mn-cs"/>
              </a:rPr>
              <a:t>3,776 metres!</a:t>
            </a:r>
            <a:endParaRPr kumimoji="0" lang="en-GB" sz="2800" b="1" i="0" u="none" strike="noStrike" kern="1200" cap="none" spc="0" normalizeH="0" baseline="0" noProof="0" dirty="0">
              <a:ln>
                <a:noFill/>
              </a:ln>
              <a:solidFill>
                <a:srgbClr val="00B050"/>
              </a:solidFill>
              <a:effectLst/>
              <a:uLnTx/>
              <a:uFillTx/>
              <a:latin typeface="Kozuka Gothic Pro B" pitchFamily="34" charset="-128"/>
              <a:ea typeface="Kozuka Gothic Pro B" pitchFamily="34" charset="-128"/>
              <a:cs typeface="+mn-cs"/>
            </a:endParaRPr>
          </a:p>
        </p:txBody>
      </p:sp>
      <p:pic>
        <p:nvPicPr>
          <p:cNvPr id="13" name="Picture 12" descr="A mountain with snow on top and water with trees and buildings&#10;&#10;Description automatically generated with medium confidence">
            <a:extLst>
              <a:ext uri="{FF2B5EF4-FFF2-40B4-BE49-F238E27FC236}">
                <a16:creationId xmlns:a16="http://schemas.microsoft.com/office/drawing/2014/main" id="{D8F74E94-FEE1-4ECE-8AAF-1739BE33B9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5375" y="2615599"/>
            <a:ext cx="3073248" cy="3289122"/>
          </a:xfrm>
          <a:prstGeom prst="rect">
            <a:avLst/>
          </a:prstGeom>
        </p:spPr>
      </p:pic>
    </p:spTree>
    <p:extLst>
      <p:ext uri="{BB962C8B-B14F-4D97-AF65-F5344CB8AC3E}">
        <p14:creationId xmlns:p14="http://schemas.microsoft.com/office/powerpoint/2010/main" val="12538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13</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984885"/>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What is the time difference between Japan and the UK?</a:t>
            </a:r>
          </a:p>
        </p:txBody>
      </p:sp>
      <p:sp>
        <p:nvSpPr>
          <p:cNvPr id="12" name="Rectangle 11">
            <a:extLst>
              <a:ext uri="{FF2B5EF4-FFF2-40B4-BE49-F238E27FC236}">
                <a16:creationId xmlns:a16="http://schemas.microsoft.com/office/drawing/2014/main" id="{70CDE5BF-E722-401E-AE55-98A5F4CA3CE6}"/>
              </a:ext>
            </a:extLst>
          </p:cNvPr>
          <p:cNvSpPr/>
          <p:nvPr/>
        </p:nvSpPr>
        <p:spPr>
          <a:xfrm>
            <a:off x="653823" y="2540892"/>
            <a:ext cx="7836352" cy="861774"/>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a:cs typeface="+mn-cs"/>
              </a:rPr>
              <a:t>Depending on the time of year, Japan is either </a:t>
            </a:r>
            <a:r>
              <a:rPr kumimoji="0" lang="en-GB" sz="2800" b="1" i="0" u="none" strike="noStrike" kern="1200" cap="none" spc="0" normalizeH="0" baseline="0" noProof="0" dirty="0">
                <a:ln>
                  <a:noFill/>
                </a:ln>
                <a:solidFill>
                  <a:srgbClr val="00B050"/>
                </a:solidFill>
                <a:effectLst/>
                <a:uLnTx/>
                <a:uFillTx/>
                <a:latin typeface="Kozuka Gothic Pro B" pitchFamily="34" charset="-128"/>
                <a:ea typeface="Kozuka Gothic Pro B"/>
                <a:cs typeface="+mn-cs"/>
              </a:rPr>
              <a:t>8 or 9 hours ahead </a:t>
            </a:r>
            <a:r>
              <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a:cs typeface="+mn-cs"/>
              </a:rPr>
              <a:t>of the UK.</a:t>
            </a:r>
            <a:endPar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pitchFamily="34" charset="-128"/>
              <a:cs typeface="+mn-cs"/>
            </a:endParaRPr>
          </a:p>
        </p:txBody>
      </p:sp>
      <p:pic>
        <p:nvPicPr>
          <p:cNvPr id="3074" name="Picture 2" descr="朝のイラスト">
            <a:extLst>
              <a:ext uri="{FF2B5EF4-FFF2-40B4-BE49-F238E27FC236}">
                <a16:creationId xmlns:a16="http://schemas.microsoft.com/office/drawing/2014/main" id="{1325A889-E322-4982-A290-5BA3111C3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4020" y="3629041"/>
            <a:ext cx="2277979" cy="21071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夜のイラスト">
            <a:extLst>
              <a:ext uri="{FF2B5EF4-FFF2-40B4-BE49-F238E27FC236}">
                <a16:creationId xmlns:a16="http://schemas.microsoft.com/office/drawing/2014/main" id="{EDE3DEA2-17DD-4E3F-9F79-BA44360490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1999" y="3629042"/>
            <a:ext cx="2277979" cy="21071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078C9AC-B2FF-40A2-B846-7492C263552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62422" y="4954767"/>
            <a:ext cx="1019154" cy="101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6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14</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1477328"/>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Kozuka Gothic Pro B" pitchFamily="34" charset="-128"/>
                <a:ea typeface="Kozuka Gothic Pro B" pitchFamily="34" charset="-128"/>
              </a:rPr>
              <a:t>Japan is made up of different prefectures. How many prefectures are there in total?</a:t>
            </a:r>
            <a:endParaRPr kumimoji="0" lang="en-GB" sz="3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p:txBody>
      </p:sp>
      <p:sp>
        <p:nvSpPr>
          <p:cNvPr id="12" name="Rectangle 11">
            <a:extLst>
              <a:ext uri="{FF2B5EF4-FFF2-40B4-BE49-F238E27FC236}">
                <a16:creationId xmlns:a16="http://schemas.microsoft.com/office/drawing/2014/main" id="{67969FE2-0522-4A02-BC9E-FF83F1A15E59}"/>
              </a:ext>
            </a:extLst>
          </p:cNvPr>
          <p:cNvSpPr/>
          <p:nvPr/>
        </p:nvSpPr>
        <p:spPr>
          <a:xfrm>
            <a:off x="653823" y="2998113"/>
            <a:ext cx="7836352" cy="430887"/>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B050"/>
                </a:solidFill>
                <a:latin typeface="Kozuka Gothic Pro B" pitchFamily="34" charset="-128"/>
                <a:ea typeface="Kozuka Gothic Pro B"/>
              </a:rPr>
              <a:t>There are </a:t>
            </a:r>
            <a:r>
              <a:rPr lang="en-GB" sz="2800" b="1" dirty="0">
                <a:solidFill>
                  <a:srgbClr val="00B050"/>
                </a:solidFill>
                <a:latin typeface="Kozuka Gothic Pro B" pitchFamily="34" charset="-128"/>
                <a:ea typeface="Kozuka Gothic Pro B"/>
              </a:rPr>
              <a:t>47 prefectures </a:t>
            </a:r>
            <a:r>
              <a:rPr lang="en-GB" sz="2800" dirty="0">
                <a:solidFill>
                  <a:srgbClr val="00B050"/>
                </a:solidFill>
                <a:latin typeface="Kozuka Gothic Pro B" pitchFamily="34" charset="-128"/>
                <a:ea typeface="Kozuka Gothic Pro B"/>
              </a:rPr>
              <a:t>in total across Japan</a:t>
            </a:r>
            <a:r>
              <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a:rPr>
              <a:t>.</a:t>
            </a:r>
            <a:endPar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pitchFamily="34" charset="-128"/>
            </a:endParaRPr>
          </a:p>
        </p:txBody>
      </p:sp>
      <p:pic>
        <p:nvPicPr>
          <p:cNvPr id="13" name="Picture 2" descr="日本地図のイラスト">
            <a:extLst>
              <a:ext uri="{FF2B5EF4-FFF2-40B4-BE49-F238E27FC236}">
                <a16:creationId xmlns:a16="http://schemas.microsoft.com/office/drawing/2014/main" id="{C85E6326-2EE4-419D-970F-CFC498257D5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16771" y="3550965"/>
            <a:ext cx="2481913" cy="248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6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15</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53771356-A5EE-424D-AA5C-211E5119D98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5C256C9-A448-4FA1-A77B-5AD06C0CD504}"/>
              </a:ext>
            </a:extLst>
          </p:cNvPr>
          <p:cNvSpPr/>
          <p:nvPr/>
        </p:nvSpPr>
        <p:spPr>
          <a:xfrm>
            <a:off x="539552" y="1508259"/>
            <a:ext cx="7836352" cy="49244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Kozuka Gothic Pro B" pitchFamily="34" charset="-128"/>
                <a:ea typeface="Kozuka Gothic Pro B" pitchFamily="34" charset="-128"/>
              </a:rPr>
              <a:t>What is the total population of Japan?</a:t>
            </a:r>
            <a:endParaRPr kumimoji="0" lang="en-GB" sz="3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p:txBody>
      </p:sp>
      <p:sp>
        <p:nvSpPr>
          <p:cNvPr id="12" name="Rectangle 11">
            <a:extLst>
              <a:ext uri="{FF2B5EF4-FFF2-40B4-BE49-F238E27FC236}">
                <a16:creationId xmlns:a16="http://schemas.microsoft.com/office/drawing/2014/main" id="{9E72D98F-D992-46BD-BE35-1FBE6028CF03}"/>
              </a:ext>
            </a:extLst>
          </p:cNvPr>
          <p:cNvSpPr/>
          <p:nvPr/>
        </p:nvSpPr>
        <p:spPr>
          <a:xfrm>
            <a:off x="653823" y="2063999"/>
            <a:ext cx="7836352" cy="861774"/>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a:rPr>
              <a:t>In 2024,</a:t>
            </a:r>
            <a:r>
              <a:rPr kumimoji="0" lang="en-GB" sz="2800" i="0" u="none" strike="noStrike" kern="1200" cap="none" spc="0" normalizeH="0" noProof="0" dirty="0">
                <a:ln>
                  <a:noFill/>
                </a:ln>
                <a:solidFill>
                  <a:srgbClr val="00B050"/>
                </a:solidFill>
                <a:effectLst/>
                <a:uLnTx/>
                <a:uFillTx/>
                <a:latin typeface="Kozuka Gothic Pro B" pitchFamily="34" charset="-128"/>
                <a:ea typeface="Kozuka Gothic Pro B"/>
              </a:rPr>
              <a:t> the population of Japan was approximately </a:t>
            </a:r>
            <a:r>
              <a:rPr kumimoji="0" lang="en-GB" sz="2800" b="1" i="0" u="none" strike="noStrike" kern="1200" cap="none" spc="0" normalizeH="0" noProof="0" dirty="0">
                <a:ln>
                  <a:noFill/>
                </a:ln>
                <a:solidFill>
                  <a:srgbClr val="00B050"/>
                </a:solidFill>
                <a:effectLst/>
                <a:uLnTx/>
                <a:uFillTx/>
                <a:latin typeface="Kozuka Gothic Pro B" pitchFamily="34" charset="-128"/>
                <a:ea typeface="Kozuka Gothic Pro B"/>
              </a:rPr>
              <a:t>124 million</a:t>
            </a:r>
            <a:r>
              <a:rPr lang="en-GB" sz="2800" dirty="0">
                <a:solidFill>
                  <a:srgbClr val="00B050"/>
                </a:solidFill>
                <a:latin typeface="Kozuka Gothic Pro B" pitchFamily="34" charset="-128"/>
                <a:ea typeface="Kozuka Gothic Pro B"/>
              </a:rPr>
              <a:t>.</a:t>
            </a:r>
            <a:endParaRPr kumimoji="0" lang="en-GB" sz="2800" i="0" u="none" strike="noStrike" kern="1200" cap="none" spc="0" normalizeH="0" baseline="0" noProof="0" dirty="0">
              <a:ln>
                <a:noFill/>
              </a:ln>
              <a:solidFill>
                <a:srgbClr val="00B050"/>
              </a:solidFill>
              <a:effectLst/>
              <a:uLnTx/>
              <a:uFillTx/>
              <a:latin typeface="Kozuka Gothic Pro B" pitchFamily="34" charset="-128"/>
              <a:ea typeface="Kozuka Gothic Pro B" pitchFamily="34" charset="-128"/>
            </a:endParaRPr>
          </a:p>
        </p:txBody>
      </p:sp>
      <p:pic>
        <p:nvPicPr>
          <p:cNvPr id="4" name="Picture 3" descr="A crowd of people walking in a busy city&#10;&#10;Description automatically generated">
            <a:extLst>
              <a:ext uri="{FF2B5EF4-FFF2-40B4-BE49-F238E27FC236}">
                <a16:creationId xmlns:a16="http://schemas.microsoft.com/office/drawing/2014/main" id="{2D5BBC8C-7692-4758-B01F-7723020718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07846" y="3021146"/>
            <a:ext cx="4728307" cy="2958616"/>
          </a:xfrm>
          <a:prstGeom prst="rect">
            <a:avLst/>
          </a:prstGeom>
        </p:spPr>
      </p:pic>
    </p:spTree>
    <p:extLst>
      <p:ext uri="{BB962C8B-B14F-4D97-AF65-F5344CB8AC3E}">
        <p14:creationId xmlns:p14="http://schemas.microsoft.com/office/powerpoint/2010/main" val="418555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BCDCA-0DCD-494C-8482-B08783F534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09383">
            <a:off x="4983127" y="229767"/>
            <a:ext cx="845633" cy="1006707"/>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no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End of quiz</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7603649-4DFA-46BF-8B6F-3EE1BCAC7DDD}"/>
              </a:ext>
            </a:extLst>
          </p:cNvPr>
          <p:cNvSpPr/>
          <p:nvPr/>
        </p:nvSpPr>
        <p:spPr>
          <a:xfrm>
            <a:off x="653824" y="1547588"/>
            <a:ext cx="7836352" cy="1477328"/>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Time to tally up the final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prstClr val="black"/>
              </a:solidFill>
              <a:latin typeface="Kozuka Gothic Pro B" pitchFamily="34" charset="-128"/>
              <a:ea typeface="Kozuka Gothic Pro 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Who is the winner of the quiz...?</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3" name="Picture 2">
            <a:extLst>
              <a:ext uri="{FF2B5EF4-FFF2-40B4-BE49-F238E27FC236}">
                <a16:creationId xmlns:a16="http://schemas.microsoft.com/office/drawing/2014/main" id="{C2D16797-35C2-473A-9EA7-D7467B2412BF}"/>
              </a:ext>
            </a:extLst>
          </p:cNvPr>
          <p:cNvPicPr>
            <a:picLocks noChangeAspect="1"/>
          </p:cNvPicPr>
          <p:nvPr/>
        </p:nvPicPr>
        <p:blipFill>
          <a:blip r:embed="rId5"/>
          <a:stretch>
            <a:fillRect/>
          </a:stretch>
        </p:blipFill>
        <p:spPr>
          <a:xfrm>
            <a:off x="3200400" y="3354169"/>
            <a:ext cx="2476500" cy="2857500"/>
          </a:xfrm>
          <a:prstGeom prst="rect">
            <a:avLst/>
          </a:prstGeom>
        </p:spPr>
      </p:pic>
    </p:spTree>
    <p:extLst>
      <p:ext uri="{BB962C8B-B14F-4D97-AF65-F5344CB8AC3E}">
        <p14:creationId xmlns:p14="http://schemas.microsoft.com/office/powerpoint/2010/main" val="352300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Round 1 -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a:t>
            </a:r>
            <a:endParaRPr lang="en-GB" dirty="0"/>
          </a:p>
        </p:txBody>
      </p:sp>
      <p:sp>
        <p:nvSpPr>
          <p:cNvPr id="12" name="Rectangle 11">
            <a:extLst>
              <a:ext uri="{FF2B5EF4-FFF2-40B4-BE49-F238E27FC236}">
                <a16:creationId xmlns:a16="http://schemas.microsoft.com/office/drawing/2014/main" id="{B3B0E91A-200B-4805-93F9-9B8E8606F842}"/>
              </a:ext>
            </a:extLst>
          </p:cNvPr>
          <p:cNvSpPr/>
          <p:nvPr/>
        </p:nvSpPr>
        <p:spPr>
          <a:xfrm>
            <a:off x="539552" y="1597552"/>
            <a:ext cx="7836352" cy="615553"/>
          </a:xfrm>
          <a:prstGeom prst="rect">
            <a:avLst/>
          </a:prstGeom>
        </p:spPr>
        <p:txBody>
          <a:bodyPr wrap="square" lIns="0" tIns="0" rIns="0" bIns="0" anchor="t">
            <a:spAutoFit/>
          </a:bodyPr>
          <a:lstStyle/>
          <a:p>
            <a:pPr algn="ctr"/>
            <a:r>
              <a:rPr lang="en-GB" sz="4000" b="1" dirty="0">
                <a:latin typeface="Kozuka Gothic Pro B" pitchFamily="34" charset="-128"/>
                <a:ea typeface="Kozuka Gothic Pro B"/>
              </a:rPr>
              <a:t>Multiple choice!</a:t>
            </a:r>
            <a:endParaRPr lang="en-GB" sz="4000" b="1" dirty="0">
              <a:latin typeface="Kozuka Gothic Pro B" pitchFamily="34" charset="-128"/>
              <a:ea typeface="Kozuka Gothic Pro B" pitchFamily="34" charset="-128"/>
            </a:endParaRPr>
          </a:p>
        </p:txBody>
      </p:sp>
      <p:sp>
        <p:nvSpPr>
          <p:cNvPr id="13" name="Rectangle 12">
            <a:extLst>
              <a:ext uri="{FF2B5EF4-FFF2-40B4-BE49-F238E27FC236}">
                <a16:creationId xmlns:a16="http://schemas.microsoft.com/office/drawing/2014/main" id="{37603649-4DFA-46BF-8B6F-3EE1BCAC7DDD}"/>
              </a:ext>
            </a:extLst>
          </p:cNvPr>
          <p:cNvSpPr/>
          <p:nvPr/>
        </p:nvSpPr>
        <p:spPr>
          <a:xfrm>
            <a:off x="653824" y="2365727"/>
            <a:ext cx="7836352" cy="861774"/>
          </a:xfrm>
          <a:prstGeom prst="rect">
            <a:avLst/>
          </a:prstGeom>
        </p:spPr>
        <p:txBody>
          <a:bodyPr wrap="square" lIns="0" tIns="0" rIns="0" bIns="0" anchor="t">
            <a:spAutoFit/>
          </a:bodyPr>
          <a:lstStyle/>
          <a:p>
            <a:r>
              <a:rPr lang="en-GB" sz="2800" dirty="0">
                <a:latin typeface="Kozuka Gothic Pro B" pitchFamily="34" charset="-128"/>
                <a:ea typeface="Kozuka Gothic Pro B"/>
              </a:rPr>
              <a:t>Read each option carefully, and select the correct answer to win a point.</a:t>
            </a:r>
            <a:endParaRPr lang="en-GB" sz="2800" dirty="0">
              <a:latin typeface="Kozuka Gothic Pro B" pitchFamily="34" charset="-128"/>
              <a:ea typeface="Kozuka Gothic Pro B" pitchFamily="34" charset="-128"/>
            </a:endParaRPr>
          </a:p>
        </p:txBody>
      </p:sp>
      <p:pic>
        <p:nvPicPr>
          <p:cNvPr id="4" name="Picture 3">
            <a:extLst>
              <a:ext uri="{FF2B5EF4-FFF2-40B4-BE49-F238E27FC236}">
                <a16:creationId xmlns:a16="http://schemas.microsoft.com/office/drawing/2014/main" id="{FBF5DDFD-BD1B-44F2-B7DD-E5A3C4272932}"/>
              </a:ext>
            </a:extLst>
          </p:cNvPr>
          <p:cNvPicPr>
            <a:picLocks noChangeAspect="1"/>
          </p:cNvPicPr>
          <p:nvPr/>
        </p:nvPicPr>
        <p:blipFill>
          <a:blip r:embed="rId4"/>
          <a:stretch>
            <a:fillRect/>
          </a:stretch>
        </p:blipFill>
        <p:spPr>
          <a:xfrm>
            <a:off x="2795061" y="3189633"/>
            <a:ext cx="3769901" cy="3166717"/>
          </a:xfrm>
          <a:prstGeom prst="rect">
            <a:avLst/>
          </a:prstGeom>
        </p:spPr>
      </p:pic>
      <p:sp>
        <p:nvSpPr>
          <p:cNvPr id="15" name="Rectangle 14">
            <a:extLst>
              <a:ext uri="{FF2B5EF4-FFF2-40B4-BE49-F238E27FC236}">
                <a16:creationId xmlns:a16="http://schemas.microsoft.com/office/drawing/2014/main" id="{007B4E63-125C-4BDA-8AAA-8D67B38E0785}"/>
              </a:ext>
            </a:extLst>
          </p:cNvPr>
          <p:cNvSpPr/>
          <p:nvPr/>
        </p:nvSpPr>
        <p:spPr>
          <a:xfrm rot="20664991">
            <a:off x="3367408" y="3845101"/>
            <a:ext cx="601394" cy="492443"/>
          </a:xfrm>
          <a:prstGeom prst="rect">
            <a:avLst/>
          </a:prstGeom>
        </p:spPr>
        <p:txBody>
          <a:bodyPr wrap="square" lIns="0" tIns="0" rIns="0" bIns="0" anchor="t">
            <a:spAutoFit/>
          </a:bodyPr>
          <a:lstStyle/>
          <a:p>
            <a:r>
              <a:rPr lang="en-GB" sz="3200" dirty="0">
                <a:latin typeface="Kozuka Gothic Pro B" pitchFamily="34" charset="-128"/>
                <a:ea typeface="Kozuka Gothic Pro B"/>
              </a:rPr>
              <a:t>A?</a:t>
            </a:r>
            <a:endParaRPr lang="en-GB" sz="3200" dirty="0">
              <a:latin typeface="Kozuka Gothic Pro B" pitchFamily="34" charset="-128"/>
              <a:ea typeface="Kozuka Gothic Pro B" pitchFamily="34" charset="-128"/>
            </a:endParaRPr>
          </a:p>
        </p:txBody>
      </p:sp>
      <p:sp>
        <p:nvSpPr>
          <p:cNvPr id="16" name="Rectangle 15">
            <a:extLst>
              <a:ext uri="{FF2B5EF4-FFF2-40B4-BE49-F238E27FC236}">
                <a16:creationId xmlns:a16="http://schemas.microsoft.com/office/drawing/2014/main" id="{02BBD8DD-E87D-478B-A3FD-975E7D06B8AB}"/>
              </a:ext>
            </a:extLst>
          </p:cNvPr>
          <p:cNvSpPr/>
          <p:nvPr/>
        </p:nvSpPr>
        <p:spPr>
          <a:xfrm rot="899972">
            <a:off x="4379315" y="4252392"/>
            <a:ext cx="601394" cy="492443"/>
          </a:xfrm>
          <a:prstGeom prst="rect">
            <a:avLst/>
          </a:prstGeom>
        </p:spPr>
        <p:txBody>
          <a:bodyPr wrap="square" lIns="0" tIns="0" rIns="0" bIns="0" anchor="t">
            <a:spAutoFit/>
          </a:bodyPr>
          <a:lstStyle/>
          <a:p>
            <a:r>
              <a:rPr lang="en-GB" sz="3200" dirty="0">
                <a:latin typeface="Kozuka Gothic Pro B" pitchFamily="34" charset="-128"/>
                <a:ea typeface="Kozuka Gothic Pro B"/>
              </a:rPr>
              <a:t>B?</a:t>
            </a:r>
            <a:endParaRPr lang="en-GB" sz="3200" dirty="0">
              <a:latin typeface="Kozuka Gothic Pro B" pitchFamily="34" charset="-128"/>
              <a:ea typeface="Kozuka Gothic Pro B" pitchFamily="34" charset="-128"/>
            </a:endParaRPr>
          </a:p>
        </p:txBody>
      </p:sp>
      <p:sp>
        <p:nvSpPr>
          <p:cNvPr id="18" name="Rectangle 17">
            <a:extLst>
              <a:ext uri="{FF2B5EF4-FFF2-40B4-BE49-F238E27FC236}">
                <a16:creationId xmlns:a16="http://schemas.microsoft.com/office/drawing/2014/main" id="{941696A8-5D0C-4BE8-B212-89759C08CB94}"/>
              </a:ext>
            </a:extLst>
          </p:cNvPr>
          <p:cNvSpPr/>
          <p:nvPr/>
        </p:nvSpPr>
        <p:spPr>
          <a:xfrm rot="20664991">
            <a:off x="5391223" y="3850724"/>
            <a:ext cx="601394" cy="492443"/>
          </a:xfrm>
          <a:prstGeom prst="rect">
            <a:avLst/>
          </a:prstGeom>
        </p:spPr>
        <p:txBody>
          <a:bodyPr wrap="square" lIns="0" tIns="0" rIns="0" bIns="0" anchor="t">
            <a:spAutoFit/>
          </a:bodyPr>
          <a:lstStyle/>
          <a:p>
            <a:r>
              <a:rPr lang="en-GB" sz="3200" dirty="0">
                <a:latin typeface="Kozuka Gothic Pro B" pitchFamily="34" charset="-128"/>
                <a:ea typeface="Kozuka Gothic Pro B"/>
              </a:rPr>
              <a:t>C?</a:t>
            </a:r>
            <a:endParaRPr lang="en-GB" sz="3200" dirty="0">
              <a:latin typeface="Kozuka Gothic Pro B" pitchFamily="34" charset="-128"/>
              <a:ea typeface="Kozuka Gothic Pro B" pitchFamily="34" charset="-128"/>
            </a:endParaRPr>
          </a:p>
        </p:txBody>
      </p:sp>
    </p:spTree>
    <p:extLst>
      <p:ext uri="{BB962C8B-B14F-4D97-AF65-F5344CB8AC3E}">
        <p14:creationId xmlns:p14="http://schemas.microsoft.com/office/powerpoint/2010/main" val="2148646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Reflection</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7603649-4DFA-46BF-8B6F-3EE1BCAC7DDD}"/>
              </a:ext>
            </a:extLst>
          </p:cNvPr>
          <p:cNvSpPr/>
          <p:nvPr/>
        </p:nvSpPr>
        <p:spPr>
          <a:xfrm>
            <a:off x="653823" y="1423367"/>
            <a:ext cx="7836352" cy="1600438"/>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Did you learn anything new during today’s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solidFill>
                <a:prstClr val="black"/>
              </a:solidFill>
              <a:latin typeface="Kozuka Gothic Pro B" pitchFamily="34" charset="-128"/>
              <a:ea typeface="Kozuka Gothic Pro B"/>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dirty="0">
                <a:solidFill>
                  <a:prstClr val="black"/>
                </a:solidFill>
                <a:latin typeface="Kozuka Gothic Pro B" pitchFamily="34" charset="-128"/>
                <a:ea typeface="Kozuka Gothic Pro B"/>
              </a:rPr>
              <a:t>Discuss and share with a partner something new that you learned about Japan.</a:t>
            </a: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026" name="Picture 2">
            <a:extLst>
              <a:ext uri="{FF2B5EF4-FFF2-40B4-BE49-F238E27FC236}">
                <a16:creationId xmlns:a16="http://schemas.microsoft.com/office/drawing/2014/main" id="{CBC9CD21-E827-4DF0-81C0-16AB2E6AF0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96444" y="3212871"/>
            <a:ext cx="2951111" cy="295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14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060848"/>
            <a:ext cx="6120929" cy="2215991"/>
          </a:xfrm>
          <a:prstGeom prst="rect">
            <a:avLst/>
          </a:prstGeom>
        </p:spPr>
        <p:txBody>
          <a:bodyPr wrap="square" lIns="0" tIns="0" rIns="0" bIns="0" anchor="t">
            <a:spAutoFit/>
          </a:bodyPr>
          <a:lstStyle/>
          <a:p>
            <a:r>
              <a:rPr lang="en-GB" dirty="0">
                <a:latin typeface="Kozuka Gothic Pro B" pitchFamily="34" charset="-128"/>
                <a:ea typeface="Kozuka Gothic Pro B"/>
              </a:rPr>
              <a:t>This resource was created by 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a:solidFill>
                  <a:srgbClr val="808080"/>
                </a:solidFill>
                <a:latin typeface="Kozuka Gothic Pro B" pitchFamily="34" charset="-128"/>
                <a:ea typeface="Kozuka Gothic Pro B" pitchFamily="34" charset="-128"/>
              </a:rPr>
              <a:t>Follow us on:</a:t>
            </a:r>
            <a:endParaRPr lang="en-GB">
              <a:latin typeface="Kozuka Gothic Pro B" pitchFamily="34" charset="-128"/>
              <a:ea typeface="Kozuka Gothic Pro B" pitchFamily="34" charset="-128"/>
            </a:endParaRPr>
          </a:p>
        </p:txBody>
      </p:sp>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 name="Picture 9"/>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 Japan Society</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31</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pic>
        <p:nvPicPr>
          <p:cNvPr id="7" name="Picture 2">
            <a:extLst>
              <a:ext uri="{FF2B5EF4-FFF2-40B4-BE49-F238E27FC236}">
                <a16:creationId xmlns:a16="http://schemas.microsoft.com/office/drawing/2014/main" id="{AEC34453-BF82-F707-1D7B-5008B4817A0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24662" y="5445143"/>
            <a:ext cx="360898"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4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1</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3B0E91A-200B-4805-93F9-9B8E8606F842}"/>
              </a:ext>
            </a:extLst>
          </p:cNvPr>
          <p:cNvSpPr/>
          <p:nvPr/>
        </p:nvSpPr>
        <p:spPr>
          <a:xfrm>
            <a:off x="539552" y="1597552"/>
            <a:ext cx="7836352" cy="123110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Which continent is Japan located on?</a:t>
            </a:r>
          </a:p>
        </p:txBody>
      </p:sp>
      <p:sp>
        <p:nvSpPr>
          <p:cNvPr id="13" name="Rectangle 12">
            <a:extLst>
              <a:ext uri="{FF2B5EF4-FFF2-40B4-BE49-F238E27FC236}">
                <a16:creationId xmlns:a16="http://schemas.microsoft.com/office/drawing/2014/main" id="{37603649-4DFA-46BF-8B6F-3EE1BCAC7DDD}"/>
              </a:ext>
            </a:extLst>
          </p:cNvPr>
          <p:cNvSpPr/>
          <p:nvPr/>
        </p:nvSpPr>
        <p:spPr>
          <a:xfrm>
            <a:off x="653824" y="3006982"/>
            <a:ext cx="7836352" cy="2462213"/>
          </a:xfrm>
          <a:prstGeom prst="rect">
            <a:avLst/>
          </a:prstGeom>
        </p:spPr>
        <p:txBody>
          <a:bodyPr wrap="square" lIns="0" tIns="0" rIns="0" bIns="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Europe</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North America</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lang="en-GB" sz="3200" dirty="0">
              <a:solidFill>
                <a:prstClr val="black"/>
              </a:solidFill>
              <a:latin typeface="Kozuka Gothic Pro B" pitchFamily="34" charset="-128"/>
              <a:ea typeface="Kozuka Gothic Pro B" pitchFamily="34" charset="-128"/>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Asia</a:t>
            </a:r>
          </a:p>
        </p:txBody>
      </p:sp>
      <p:sp>
        <p:nvSpPr>
          <p:cNvPr id="3" name="Oval 2">
            <a:extLst>
              <a:ext uri="{FF2B5EF4-FFF2-40B4-BE49-F238E27FC236}">
                <a16:creationId xmlns:a16="http://schemas.microsoft.com/office/drawing/2014/main" id="{887AAD6B-A3E5-463B-B3F0-C1E0E8A2EDF6}"/>
              </a:ext>
            </a:extLst>
          </p:cNvPr>
          <p:cNvSpPr/>
          <p:nvPr/>
        </p:nvSpPr>
        <p:spPr>
          <a:xfrm>
            <a:off x="400692" y="4736387"/>
            <a:ext cx="1828800" cy="923330"/>
          </a:xfrm>
          <a:prstGeom prst="ellipse">
            <a:avLst/>
          </a:prstGeom>
          <a:noFill/>
          <a:ln w="5715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map of the world&#10;&#10;Description automatically generated">
            <a:extLst>
              <a:ext uri="{FF2B5EF4-FFF2-40B4-BE49-F238E27FC236}">
                <a16:creationId xmlns:a16="http://schemas.microsoft.com/office/drawing/2014/main" id="{00A34B05-D637-4618-AFBE-5E47DCBC5A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98344" y="2924031"/>
            <a:ext cx="4330662" cy="3245565"/>
          </a:xfrm>
          <a:prstGeom prst="rect">
            <a:avLst/>
          </a:prstGeom>
        </p:spPr>
      </p:pic>
      <p:cxnSp>
        <p:nvCxnSpPr>
          <p:cNvPr id="11" name="Straight Arrow Connector 10">
            <a:extLst>
              <a:ext uri="{FF2B5EF4-FFF2-40B4-BE49-F238E27FC236}">
                <a16:creationId xmlns:a16="http://schemas.microsoft.com/office/drawing/2014/main" id="{CE6204D9-7EA1-4AC7-A74D-7EEEFFBB5F2A}"/>
              </a:ext>
            </a:extLst>
          </p:cNvPr>
          <p:cNvCxnSpPr>
            <a:cxnSpLocks/>
          </p:cNvCxnSpPr>
          <p:nvPr/>
        </p:nvCxnSpPr>
        <p:spPr>
          <a:xfrm flipH="1">
            <a:off x="8275714" y="4070555"/>
            <a:ext cx="589935"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275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2</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3B0E91A-200B-4805-93F9-9B8E8606F842}"/>
              </a:ext>
            </a:extLst>
          </p:cNvPr>
          <p:cNvSpPr/>
          <p:nvPr/>
        </p:nvSpPr>
        <p:spPr>
          <a:xfrm>
            <a:off x="539552" y="1597552"/>
            <a:ext cx="7836352" cy="123110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prstClr val="black"/>
                </a:solidFill>
                <a:latin typeface="Kozuka Gothic Pro B" pitchFamily="34" charset="-128"/>
                <a:ea typeface="Kozuka Gothic Pro B" pitchFamily="34" charset="-128"/>
              </a:rPr>
              <a:t>What is the name of the ocean located to the </a:t>
            </a:r>
            <a:r>
              <a:rPr lang="en-GB" sz="4000" b="1" u="sng" dirty="0">
                <a:solidFill>
                  <a:prstClr val="black"/>
                </a:solidFill>
                <a:latin typeface="Kozuka Gothic Pro B" pitchFamily="34" charset="-128"/>
                <a:ea typeface="Kozuka Gothic Pro B" pitchFamily="34" charset="-128"/>
              </a:rPr>
              <a:t>east</a:t>
            </a:r>
            <a:r>
              <a:rPr lang="en-GB" sz="4000" b="1" dirty="0">
                <a:solidFill>
                  <a:prstClr val="black"/>
                </a:solidFill>
                <a:latin typeface="Kozuka Gothic Pro B" pitchFamily="34" charset="-128"/>
                <a:ea typeface="Kozuka Gothic Pro B" pitchFamily="34" charset="-128"/>
              </a:rPr>
              <a:t> of Japan</a:t>
            </a:r>
            <a:r>
              <a:rPr kumimoji="0" lang="en-GB" sz="40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
        <p:nvSpPr>
          <p:cNvPr id="13" name="Rectangle 12">
            <a:extLst>
              <a:ext uri="{FF2B5EF4-FFF2-40B4-BE49-F238E27FC236}">
                <a16:creationId xmlns:a16="http://schemas.microsoft.com/office/drawing/2014/main" id="{37603649-4DFA-46BF-8B6F-3EE1BCAC7DDD}"/>
              </a:ext>
            </a:extLst>
          </p:cNvPr>
          <p:cNvSpPr/>
          <p:nvPr/>
        </p:nvSpPr>
        <p:spPr>
          <a:xfrm>
            <a:off x="653824" y="3006982"/>
            <a:ext cx="7836352" cy="2462213"/>
          </a:xfrm>
          <a:prstGeom prst="rect">
            <a:avLst/>
          </a:prstGeom>
        </p:spPr>
        <p:txBody>
          <a:bodyPr wrap="square" lIns="0" tIns="0" rIns="0" bIns="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Pacific Ocean</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Atlantic Ocean</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Indian Ocean</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Oval 10">
            <a:extLst>
              <a:ext uri="{FF2B5EF4-FFF2-40B4-BE49-F238E27FC236}">
                <a16:creationId xmlns:a16="http://schemas.microsoft.com/office/drawing/2014/main" id="{BA288638-3C4C-4A70-8A52-8A2BDBA58E4D}"/>
              </a:ext>
            </a:extLst>
          </p:cNvPr>
          <p:cNvSpPr/>
          <p:nvPr/>
        </p:nvSpPr>
        <p:spPr>
          <a:xfrm>
            <a:off x="382927" y="2777428"/>
            <a:ext cx="3603446" cy="923330"/>
          </a:xfrm>
          <a:prstGeom prst="ellipse">
            <a:avLst/>
          </a:prstGeom>
          <a:noFill/>
          <a:ln w="5715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日本地図のイラスト">
            <a:extLst>
              <a:ext uri="{FF2B5EF4-FFF2-40B4-BE49-F238E27FC236}">
                <a16:creationId xmlns:a16="http://schemas.microsoft.com/office/drawing/2014/main" id="{BE5D8E5C-0B71-40BF-96CD-49CC7535C6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2311" y="2878622"/>
            <a:ext cx="3208826" cy="320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91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3</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3B0E91A-200B-4805-93F9-9B8E8606F842}"/>
              </a:ext>
            </a:extLst>
          </p:cNvPr>
          <p:cNvSpPr/>
          <p:nvPr/>
        </p:nvSpPr>
        <p:spPr>
          <a:xfrm>
            <a:off x="539552" y="1597552"/>
            <a:ext cx="7836352" cy="123110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What is considered to be the national flower of Japan?</a:t>
            </a:r>
          </a:p>
        </p:txBody>
      </p:sp>
      <p:sp>
        <p:nvSpPr>
          <p:cNvPr id="13" name="Rectangle 12">
            <a:extLst>
              <a:ext uri="{FF2B5EF4-FFF2-40B4-BE49-F238E27FC236}">
                <a16:creationId xmlns:a16="http://schemas.microsoft.com/office/drawing/2014/main" id="{37603649-4DFA-46BF-8B6F-3EE1BCAC7DDD}"/>
              </a:ext>
            </a:extLst>
          </p:cNvPr>
          <p:cNvSpPr/>
          <p:nvPr/>
        </p:nvSpPr>
        <p:spPr>
          <a:xfrm>
            <a:off x="653824" y="3006982"/>
            <a:ext cx="7836352" cy="2462213"/>
          </a:xfrm>
          <a:prstGeom prst="rect">
            <a:avLst/>
          </a:prstGeom>
        </p:spPr>
        <p:txBody>
          <a:bodyPr wrap="square" lIns="0" tIns="0" rIns="0" bIns="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Rose</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Tulip</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Cherry blossom</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Oval 10">
            <a:extLst>
              <a:ext uri="{FF2B5EF4-FFF2-40B4-BE49-F238E27FC236}">
                <a16:creationId xmlns:a16="http://schemas.microsoft.com/office/drawing/2014/main" id="{447C42A7-2A2C-4EFA-B572-73BE090D1989}"/>
              </a:ext>
            </a:extLst>
          </p:cNvPr>
          <p:cNvSpPr/>
          <p:nvPr/>
        </p:nvSpPr>
        <p:spPr>
          <a:xfrm>
            <a:off x="308719" y="4718012"/>
            <a:ext cx="4017195" cy="991313"/>
          </a:xfrm>
          <a:prstGeom prst="ellipse">
            <a:avLst/>
          </a:prstGeom>
          <a:noFill/>
          <a:ln w="5715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lose up of pink flowers&#10;&#10;Description automatically generated">
            <a:extLst>
              <a:ext uri="{FF2B5EF4-FFF2-40B4-BE49-F238E27FC236}">
                <a16:creationId xmlns:a16="http://schemas.microsoft.com/office/drawing/2014/main" id="{18C7EFBC-71B1-4187-B4A1-57416D5F02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0575" y="3185306"/>
            <a:ext cx="3653873" cy="2462213"/>
          </a:xfrm>
          <a:prstGeom prst="rect">
            <a:avLst/>
          </a:prstGeom>
        </p:spPr>
      </p:pic>
    </p:spTree>
    <p:extLst>
      <p:ext uri="{BB962C8B-B14F-4D97-AF65-F5344CB8AC3E}">
        <p14:creationId xmlns:p14="http://schemas.microsoft.com/office/powerpoint/2010/main" val="313847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4</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3B0E91A-200B-4805-93F9-9B8E8606F842}"/>
              </a:ext>
            </a:extLst>
          </p:cNvPr>
          <p:cNvSpPr/>
          <p:nvPr/>
        </p:nvSpPr>
        <p:spPr>
          <a:xfrm>
            <a:off x="539552" y="1597552"/>
            <a:ext cx="7836352"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What is the currency of Japan?</a:t>
            </a:r>
          </a:p>
        </p:txBody>
      </p:sp>
      <p:sp>
        <p:nvSpPr>
          <p:cNvPr id="13" name="Rectangle 12">
            <a:extLst>
              <a:ext uri="{FF2B5EF4-FFF2-40B4-BE49-F238E27FC236}">
                <a16:creationId xmlns:a16="http://schemas.microsoft.com/office/drawing/2014/main" id="{37603649-4DFA-46BF-8B6F-3EE1BCAC7DDD}"/>
              </a:ext>
            </a:extLst>
          </p:cNvPr>
          <p:cNvSpPr/>
          <p:nvPr/>
        </p:nvSpPr>
        <p:spPr>
          <a:xfrm>
            <a:off x="653824" y="2665606"/>
            <a:ext cx="7836352" cy="2462213"/>
          </a:xfrm>
          <a:prstGeom prst="rect">
            <a:avLst/>
          </a:prstGeom>
        </p:spPr>
        <p:txBody>
          <a:bodyPr wrap="square" lIns="0" tIns="0" rIns="0" bIns="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Won</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Yen</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Dollar</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Oval 10">
            <a:extLst>
              <a:ext uri="{FF2B5EF4-FFF2-40B4-BE49-F238E27FC236}">
                <a16:creationId xmlns:a16="http://schemas.microsoft.com/office/drawing/2014/main" id="{4ABC5301-A71C-423B-9EA5-49EB71A8A8C1}"/>
              </a:ext>
            </a:extLst>
          </p:cNvPr>
          <p:cNvSpPr/>
          <p:nvPr/>
        </p:nvSpPr>
        <p:spPr>
          <a:xfrm>
            <a:off x="410967" y="3429000"/>
            <a:ext cx="1828800" cy="923330"/>
          </a:xfrm>
          <a:prstGeom prst="ellipse">
            <a:avLst/>
          </a:prstGeom>
          <a:noFill/>
          <a:ln w="5715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group of currency notes and coins&#10;&#10;Description automatically generated">
            <a:extLst>
              <a:ext uri="{FF2B5EF4-FFF2-40B4-BE49-F238E27FC236}">
                <a16:creationId xmlns:a16="http://schemas.microsoft.com/office/drawing/2014/main" id="{505F5019-89DC-4F93-A525-4042BDCEF1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7778" y="2669943"/>
            <a:ext cx="4986670" cy="2805002"/>
          </a:xfrm>
          <a:prstGeom prst="rect">
            <a:avLst/>
          </a:prstGeom>
        </p:spPr>
      </p:pic>
    </p:spTree>
    <p:extLst>
      <p:ext uri="{BB962C8B-B14F-4D97-AF65-F5344CB8AC3E}">
        <p14:creationId xmlns:p14="http://schemas.microsoft.com/office/powerpoint/2010/main" val="253515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Question 5</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B3B0E91A-200B-4805-93F9-9B8E8606F842}"/>
              </a:ext>
            </a:extLst>
          </p:cNvPr>
          <p:cNvSpPr/>
          <p:nvPr/>
        </p:nvSpPr>
        <p:spPr>
          <a:xfrm>
            <a:off x="539552" y="1508259"/>
            <a:ext cx="7836352" cy="166199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black"/>
                </a:solidFill>
                <a:latin typeface="Kozuka Gothic Pro B" pitchFamily="34" charset="-128"/>
                <a:ea typeface="Kozuka Gothic Pro B" pitchFamily="34" charset="-128"/>
              </a:rPr>
              <a:t>Tokyo is the capital city of Japan. Which of the following is also the name of a famous city in Japan?</a:t>
            </a:r>
            <a:endParaRPr kumimoji="0" lang="en-GB" sz="36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3" name="Rectangle 12">
            <a:extLst>
              <a:ext uri="{FF2B5EF4-FFF2-40B4-BE49-F238E27FC236}">
                <a16:creationId xmlns:a16="http://schemas.microsoft.com/office/drawing/2014/main" id="{37603649-4DFA-46BF-8B6F-3EE1BCAC7DDD}"/>
              </a:ext>
            </a:extLst>
          </p:cNvPr>
          <p:cNvSpPr/>
          <p:nvPr/>
        </p:nvSpPr>
        <p:spPr>
          <a:xfrm>
            <a:off x="653824" y="3350517"/>
            <a:ext cx="7836352" cy="2462213"/>
          </a:xfrm>
          <a:prstGeom prst="rect">
            <a:avLst/>
          </a:prstGeom>
        </p:spPr>
        <p:txBody>
          <a:bodyPr wrap="square" lIns="0" tIns="0" rIns="0" bIns="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Taipei</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Seoul</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3200" dirty="0">
                <a:solidFill>
                  <a:prstClr val="black"/>
                </a:solidFill>
                <a:latin typeface="Kozuka Gothic Pro B" pitchFamily="34" charset="-128"/>
                <a:ea typeface="Kozuka Gothic Pro B" pitchFamily="34" charset="-128"/>
              </a:rPr>
              <a:t>Osaka</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Oval 10">
            <a:extLst>
              <a:ext uri="{FF2B5EF4-FFF2-40B4-BE49-F238E27FC236}">
                <a16:creationId xmlns:a16="http://schemas.microsoft.com/office/drawing/2014/main" id="{BA97AE10-D6FF-4C42-B8D2-4E6DCC63D6B8}"/>
              </a:ext>
            </a:extLst>
          </p:cNvPr>
          <p:cNvSpPr/>
          <p:nvPr/>
        </p:nvSpPr>
        <p:spPr>
          <a:xfrm>
            <a:off x="539552" y="5088870"/>
            <a:ext cx="1926246" cy="923330"/>
          </a:xfrm>
          <a:prstGeom prst="ellipse">
            <a:avLst/>
          </a:prstGeom>
          <a:noFill/>
          <a:ln w="5715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ity with many lights and signs&#10;&#10;Description automatically generated with medium confidence">
            <a:extLst>
              <a:ext uri="{FF2B5EF4-FFF2-40B4-BE49-F238E27FC236}">
                <a16:creationId xmlns:a16="http://schemas.microsoft.com/office/drawing/2014/main" id="{ED11D4CE-6D26-4B65-AC6D-BE0FF4169F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0099" y="3280277"/>
            <a:ext cx="4006777" cy="2708909"/>
          </a:xfrm>
          <a:prstGeom prst="rect">
            <a:avLst/>
          </a:prstGeom>
        </p:spPr>
      </p:pic>
    </p:spTree>
    <p:extLst>
      <p:ext uri="{BB962C8B-B14F-4D97-AF65-F5344CB8AC3E}">
        <p14:creationId xmlns:p14="http://schemas.microsoft.com/office/powerpoint/2010/main" val="356418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End of round</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AE168C9-FED9-4450-AE8C-1C40F961A40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7603649-4DFA-46BF-8B6F-3EE1BCAC7DDD}"/>
              </a:ext>
            </a:extLst>
          </p:cNvPr>
          <p:cNvSpPr/>
          <p:nvPr/>
        </p:nvSpPr>
        <p:spPr>
          <a:xfrm>
            <a:off x="653824" y="1547588"/>
            <a:ext cx="7836352" cy="1969770"/>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a:cs typeface="+mn-cs"/>
              </a:rPr>
              <a:t>Check your points - who is in the lead right now</a:t>
            </a:r>
            <a:r>
              <a:rPr lang="en-GB" sz="3200" dirty="0">
                <a:solidFill>
                  <a:prstClr val="black"/>
                </a:solidFill>
                <a:latin typeface="Kozuka Gothic Pro B" pitchFamily="34" charset="-128"/>
                <a:ea typeface="Kozuka Gothic Pro B"/>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prstClr val="black"/>
              </a:solidFill>
              <a:latin typeface="Kozuka Gothic Pro B" pitchFamily="34" charset="-128"/>
              <a:ea typeface="Kozuka Gothic Pro 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Kozuka Gothic Pro B" pitchFamily="34" charset="-128"/>
                <a:ea typeface="Kozuka Gothic Pro B"/>
              </a:rPr>
              <a:t>Get ready for round 2!</a:t>
            </a:r>
            <a:endParaRPr kumimoji="0" lang="en-GB" sz="3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2" name="Picture 11">
            <a:extLst>
              <a:ext uri="{FF2B5EF4-FFF2-40B4-BE49-F238E27FC236}">
                <a16:creationId xmlns:a16="http://schemas.microsoft.com/office/drawing/2014/main" id="{2FF0F0C5-AE90-4037-BD61-B251AE9F0F15}"/>
              </a:ext>
            </a:extLst>
          </p:cNvPr>
          <p:cNvPicPr>
            <a:picLocks noChangeAspect="1"/>
          </p:cNvPicPr>
          <p:nvPr/>
        </p:nvPicPr>
        <p:blipFill>
          <a:blip r:embed="rId4"/>
          <a:stretch>
            <a:fillRect/>
          </a:stretch>
        </p:blipFill>
        <p:spPr>
          <a:xfrm>
            <a:off x="4709737" y="3900009"/>
            <a:ext cx="2185571" cy="2367044"/>
          </a:xfrm>
          <a:prstGeom prst="rect">
            <a:avLst/>
          </a:prstGeom>
        </p:spPr>
      </p:pic>
      <p:pic>
        <p:nvPicPr>
          <p:cNvPr id="15" name="Picture 14">
            <a:extLst>
              <a:ext uri="{FF2B5EF4-FFF2-40B4-BE49-F238E27FC236}">
                <a16:creationId xmlns:a16="http://schemas.microsoft.com/office/drawing/2014/main" id="{6E3D2A42-1610-4E44-8A83-1EB22281CD9F}"/>
              </a:ext>
            </a:extLst>
          </p:cNvPr>
          <p:cNvPicPr>
            <a:picLocks noChangeAspect="1"/>
          </p:cNvPicPr>
          <p:nvPr/>
        </p:nvPicPr>
        <p:blipFill>
          <a:blip r:embed="rId5"/>
          <a:stretch>
            <a:fillRect/>
          </a:stretch>
        </p:blipFill>
        <p:spPr>
          <a:xfrm flipH="1">
            <a:off x="2323308" y="3900009"/>
            <a:ext cx="2248692" cy="2367044"/>
          </a:xfrm>
          <a:prstGeom prst="rect">
            <a:avLst/>
          </a:prstGeom>
        </p:spPr>
      </p:pic>
      <p:pic>
        <p:nvPicPr>
          <p:cNvPr id="16" name="Picture 15">
            <a:extLst>
              <a:ext uri="{FF2B5EF4-FFF2-40B4-BE49-F238E27FC236}">
                <a16:creationId xmlns:a16="http://schemas.microsoft.com/office/drawing/2014/main" id="{BECD9C72-9D3A-4804-8296-FA7E8CBFE1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0865" y="159288"/>
            <a:ext cx="974558" cy="1124490"/>
          </a:xfrm>
          <a:prstGeom prst="rect">
            <a:avLst/>
          </a:prstGeom>
        </p:spPr>
      </p:pic>
    </p:spTree>
    <p:extLst>
      <p:ext uri="{BB962C8B-B14F-4D97-AF65-F5344CB8AC3E}">
        <p14:creationId xmlns:p14="http://schemas.microsoft.com/office/powerpoint/2010/main" val="3553331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Props1.xml><?xml version="1.0" encoding="utf-8"?>
<ds:datastoreItem xmlns:ds="http://schemas.openxmlformats.org/officeDocument/2006/customXml" ds:itemID="{23068C8B-8CBD-4AA9-B61D-64AC042C9577}">
  <ds:schemaRefs>
    <ds:schemaRef ds:uri="http://schemas.microsoft.com/sharepoint/v3/contenttype/forms"/>
  </ds:schemaRefs>
</ds:datastoreItem>
</file>

<file path=customXml/itemProps2.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E62433-4D4E-43E1-9295-4B31A7EF5F87}">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docProps/app.xml><?xml version="1.0" encoding="utf-8"?>
<Properties xmlns="http://schemas.openxmlformats.org/officeDocument/2006/extended-properties" xmlns:vt="http://schemas.openxmlformats.org/officeDocument/2006/docPropsVTypes">
  <TotalTime>342</TotalTime>
  <Words>2083</Words>
  <Application>Microsoft Office PowerPoint</Application>
  <PresentationFormat>On-screen Show (4:3)</PresentationFormat>
  <Paragraphs>363</Paragraphs>
  <Slides>31</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Kozuka Gothic Pro B</vt:lpstr>
      <vt:lpstr>Kozuka Gothic Pro R</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34</cp:revision>
  <dcterms:created xsi:type="dcterms:W3CDTF">2017-05-31T10:45:44Z</dcterms:created>
  <dcterms:modified xsi:type="dcterms:W3CDTF">2025-08-20T10:23:00Z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