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2" r:id="rId4"/>
    <p:sldId id="269" r:id="rId5"/>
    <p:sldId id="262" r:id="rId6"/>
    <p:sldId id="275" r:id="rId7"/>
    <p:sldId id="279" r:id="rId8"/>
    <p:sldId id="266" r:id="rId9"/>
    <p:sldId id="273" r:id="rId10"/>
    <p:sldId id="277" r:id="rId11"/>
    <p:sldId id="263" r:id="rId12"/>
    <p:sldId id="27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01iTPax8BCtEVeFKScf0w==" hashData="c0C1o28GM3eirLQu/EZYwdcFI5s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9" clrIdx="0"/>
  <p:cmAuthor id="1" name="Alys Turner" initials="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A6E2A6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9" autoAdjust="0"/>
  </p:normalViewPr>
  <p:slideViewPr>
    <p:cSldViewPr>
      <p:cViewPr>
        <p:scale>
          <a:sx n="69" d="100"/>
          <a:sy n="69" d="100"/>
        </p:scale>
        <p:origin x="-1834" y="-226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Z-R3Vond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icy.net/GamePlay/8778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2/04/blog-post_05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the students what they can see in the picture.</a:t>
            </a:r>
          </a:p>
          <a:p>
            <a:r>
              <a:rPr lang="en-GB" dirty="0" smtClean="0"/>
              <a:t>What do they think this might be?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Show students a short clip of</a:t>
            </a:r>
            <a:r>
              <a:rPr lang="en-GB" altLang="en-US" sz="1200" baseline="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altLang="en-US" sz="1200" baseline="0" dirty="0" err="1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1200" baseline="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being made: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https://www.youtube.com/watch?v=5AZ-R3VondI</a:t>
            </a:r>
            <a:r>
              <a:rPr lang="en-GB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Teacher’s Note</a:t>
            </a:r>
            <a:r>
              <a:rPr lang="en-GB" sz="1200" b="1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endParaRPr lang="en-GB" sz="1200" b="1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Tell students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that O </a:t>
            </a:r>
            <a:r>
              <a:rPr lang="en-GB" sz="1200" baseline="0" dirty="0" err="1" smtClean="0">
                <a:latin typeface="Kozuka Gothic Pro R" pitchFamily="34" charset="-128"/>
                <a:ea typeface="Kozuka Gothic Pro R" pitchFamily="34" charset="-128"/>
              </a:rPr>
              <a:t>shogatsu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happens between the 1st to the 5th of January.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 smtClean="0"/>
              <a:t>Kadomatsu</a:t>
            </a:r>
            <a:r>
              <a:rPr lang="en-GB" b="0" baseline="0" dirty="0" smtClean="0"/>
              <a:t> is made of bamboo and pine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 smtClean="0"/>
              <a:t>Kagamimochi</a:t>
            </a:r>
            <a:r>
              <a:rPr lang="en-GB" b="0" baseline="0" dirty="0" smtClean="0"/>
              <a:t> </a:t>
            </a:r>
            <a:r>
              <a:rPr lang="en-GB" altLang="ja-JP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m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ade of rice cake with an orange on top</a:t>
            </a:r>
            <a:endParaRPr lang="en-GB" b="0" dirty="0" smtClean="0"/>
          </a:p>
          <a:p>
            <a:r>
              <a:rPr lang="en-GB" b="1" i="1" dirty="0" smtClean="0"/>
              <a:t>Refer to Teacher’s background</a:t>
            </a:r>
            <a:r>
              <a:rPr lang="en-GB" b="1" i="1" baseline="0" dirty="0" smtClean="0"/>
              <a:t> notes for information on </a:t>
            </a:r>
            <a:r>
              <a:rPr lang="en-GB" b="1" i="1" baseline="0" dirty="0" err="1" smtClean="0"/>
              <a:t>Kadomatsu</a:t>
            </a:r>
            <a:r>
              <a:rPr lang="en-GB" b="1" i="1" baseline="0" dirty="0" smtClean="0"/>
              <a:t> and </a:t>
            </a:r>
            <a:r>
              <a:rPr lang="en-GB" b="1" i="1" baseline="0" dirty="0" err="1" smtClean="0"/>
              <a:t>Kagamimochi</a:t>
            </a:r>
            <a:endParaRPr lang="en-GB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err="1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Osechi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is colourful food presented in boxes. Each food has a special meaning.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Kozuka Gothic Pro R" pitchFamily="34" charset="-128"/>
                <a:ea typeface="Kozuka Gothic Pro R" pitchFamily="34" charset="-128"/>
              </a:rPr>
              <a:t>Ozoni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 is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a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special soup eaten in the morning, which includes </a:t>
            </a:r>
            <a:r>
              <a:rPr lang="en-GB" altLang="en-US" sz="1200" dirty="0" err="1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– Japanese rice cake, which is very gloopy!</a:t>
            </a: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at New Year’s - http://a2-2.marugotoweb.jp/ja/life-and-culture/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means first,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Hatsumode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‘the first visit’ of the year.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Japan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Marugoto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how Japanese people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 New Years Day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5: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Shogatsu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http://a2-2.marugotoweb.jp/ja/life-and-culture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means first, so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Hatsumode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‘the first visit’ of the year.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Japan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Marugoto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how Japanese people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 New Years Day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5: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Shogatsu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http://a2-2.marugotoweb.jp/ja/life-and-culture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Joya no Kane takes place in Buddhist temples. 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re is a Buddhist belief that humans are plagued by 108 desires which cause human suffering – each bell ring purifies one of the desires. </a:t>
            </a:r>
          </a:p>
          <a:p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Some bells are so large that it takes a team of monks to ring them.</a:t>
            </a:r>
          </a:p>
          <a:p>
            <a:r>
              <a:rPr lang="en-GB" dirty="0" smtClean="0"/>
              <a:t>The bell ringing is normally performed Buddhist</a:t>
            </a:r>
            <a:r>
              <a:rPr lang="en-GB" baseline="0" dirty="0" smtClean="0"/>
              <a:t> monks at the temple</a:t>
            </a:r>
            <a:r>
              <a:rPr lang="en-GB" dirty="0" smtClean="0"/>
              <a:t>, but some places</a:t>
            </a:r>
            <a:r>
              <a:rPr lang="en-GB" baseline="0" dirty="0" smtClean="0"/>
              <a:t> allow the public to take part. </a:t>
            </a:r>
          </a:p>
          <a:p>
            <a:r>
              <a:rPr lang="en-GB" altLang="en-US" sz="12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You can try a virtual bell ringing </a:t>
            </a:r>
            <a:r>
              <a:rPr lang="en-GB" altLang="en-US" sz="120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from:</a:t>
            </a:r>
            <a:r>
              <a:rPr lang="en-GB" altLang="en-US" sz="1200" baseline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https://plicy.net/GamePlay/87786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Otoshidama</a:t>
            </a:r>
            <a:r>
              <a:rPr lang="en-GB" dirty="0" smtClean="0"/>
              <a:t> image: </a:t>
            </a:r>
            <a:r>
              <a:rPr lang="en-GB" dirty="0" smtClean="0">
                <a:hlinkClick r:id="rId3"/>
              </a:rPr>
              <a:t>https://www.irasutoya.com/2012/04/blog-post_05.html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D63-733D-42BB-9463-6D12ED50BFCC}" type="datetime1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78B3-88B1-4F98-8246-219BA2C71DB6}" type="datetime1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2182-6DF4-47B4-ABD7-8694BEFC9E30}" type="datetime1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F10-EC4A-4A9F-B12E-98815FE74AE8}" type="datetime1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D63A-CEA8-4B1D-A7B4-270287E1D9C2}" type="datetime1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BE3-09E9-4F78-A122-1EBAEE4289DE}" type="datetime1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289-30B9-441F-A1E8-11CCF40DCEBF}" type="datetime1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E18-3C34-47B1-8BEA-ADB68B9B25D2}" type="datetime1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485C-8DCD-4128-B406-C5EFE9CC3ECF}" type="datetime1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D10-DC68-48CB-B3AB-13C6F24D529E}" type="datetime1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49C-F18A-40B5-9731-AA981B6431CA}" type="datetime1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2DFA-98AB-49B3-86AB-CFC22FBCFF22}" type="datetime1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set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Rinkacho,_Higashiyama_Ward,_Kyoto,_Kyoto_Prefecture_605-0062,_Japan_-_panoramio_(2).jpg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Title Image: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https://commons.wikimedia.org/wiki/File:Oseti.jpg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(no changes)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1026" name="Picture 2" descr="Image result for æ­£ææ¥æ¬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 b="3131"/>
          <a:stretch/>
        </p:blipFill>
        <p:spPr bwMode="auto">
          <a:xfrm>
            <a:off x="206634" y="348776"/>
            <a:ext cx="8730731" cy="5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50399" y="4816370"/>
            <a:ext cx="3689711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Japanese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New Year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28" y="345745"/>
            <a:ext cx="1233488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5123" name="Picture 3" descr="E:\イラスト・カット５０００\カラー\01 12カ月\01 1月\01-02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0" y="2131608"/>
            <a:ext cx="2532196" cy="25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15816" y="1725991"/>
            <a:ext cx="5976664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 popular traditional activity at New Years </a:t>
            </a:r>
            <a:endParaRPr lang="en-GB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called </a:t>
            </a:r>
            <a:r>
              <a:rPr lang="en-GB" altLang="en-US" sz="2400" b="1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m</a:t>
            </a:r>
            <a:r>
              <a:rPr lang="en-GB" altLang="en-US" sz="2400" b="1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ochitsuki</a:t>
            </a:r>
            <a:r>
              <a:rPr lang="en-GB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もちつき</a:t>
            </a:r>
            <a:endParaRPr lang="en-GB" altLang="ja-JP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the traditional way of making the sticky rice cakes, called ‘</a:t>
            </a:r>
            <a:r>
              <a:rPr lang="en-GB" altLang="en-US" sz="2400" dirty="0" err="1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’.</a:t>
            </a:r>
          </a:p>
          <a:p>
            <a:endParaRPr lang="en-GB" altLang="en-US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It involves pounding steamed rice with a wooden hammer in a special mortar (bowl) until it </a:t>
            </a:r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has 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 firm, sticky and creamy texture.</a:t>
            </a:r>
          </a:p>
          <a:p>
            <a:pPr algn="l"/>
            <a:endParaRPr lang="en-GB" altLang="en-US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l"/>
            <a:endParaRPr lang="en-GB" altLang="en-US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64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09411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1007733"/>
            <a:ext cx="871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dirty="0">
                <a:latin typeface="Kozuka Gothic Pro R" pitchFamily="34" charset="-128"/>
                <a:ea typeface="Kozuka Gothic Pro R" pitchFamily="34" charset="-128"/>
              </a:rPr>
              <a:t>In your speech bubble, write things you remember about Japanese New Year. Stick</a:t>
            </a:r>
            <a:r>
              <a:rPr lang="ja-JP" altLang="en-US" sz="20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altLang="ja-JP" sz="2000" dirty="0">
                <a:latin typeface="Kozuka Gothic Pro R" pitchFamily="34" charset="-128"/>
                <a:ea typeface="Kozuka Gothic Pro R" pitchFamily="34" charset="-128"/>
              </a:rPr>
              <a:t>it on the board for your teacher to discuss with the class, </a:t>
            </a:r>
            <a:endParaRPr lang="en-GB" altLang="ja-JP" sz="20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altLang="ja-JP" sz="2000" dirty="0" smtClean="0">
                <a:latin typeface="Kozuka Gothic Pro R" pitchFamily="34" charset="-128"/>
                <a:ea typeface="Kozuka Gothic Pro R" pitchFamily="34" charset="-128"/>
              </a:rPr>
              <a:t>or </a:t>
            </a:r>
            <a:r>
              <a:rPr lang="en-GB" altLang="ja-JP" sz="2000" dirty="0">
                <a:latin typeface="Kozuka Gothic Pro R" pitchFamily="34" charset="-128"/>
                <a:ea typeface="Kozuka Gothic Pro R" pitchFamily="34" charset="-128"/>
              </a:rPr>
              <a:t>use them to decorate your classroom.</a:t>
            </a:r>
            <a:r>
              <a:rPr lang="en-GB" altLang="en-US" sz="20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00673" y="2420888"/>
            <a:ext cx="3853631" cy="1677120"/>
          </a:xfrm>
          <a:prstGeom prst="wedgeEllipse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eat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054656" y="2225801"/>
            <a:ext cx="3636590" cy="1728191"/>
          </a:xfrm>
          <a:prstGeom prst="wedgeEllipseCallout">
            <a:avLst>
              <a:gd name="adj1" fmla="val 17380"/>
              <a:gd name="adj2" fmla="val 61740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do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28097" y="4523286"/>
            <a:ext cx="3807482" cy="1457994"/>
          </a:xfrm>
          <a:prstGeom prst="wedgeEllipseCallout">
            <a:avLst>
              <a:gd name="adj1" fmla="val 33487"/>
              <a:gd name="adj2" fmla="val -72089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Where do Japanese people go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932040" y="4365104"/>
            <a:ext cx="3762618" cy="1602010"/>
          </a:xfrm>
          <a:prstGeom prst="wedgeEllipse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write at </a:t>
            </a:r>
            <a:endParaRPr lang="en-GB" sz="2000" dirty="0" smtClean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Year?</a:t>
            </a:r>
          </a:p>
        </p:txBody>
      </p:sp>
    </p:spTree>
    <p:extLst>
      <p:ext uri="{BB962C8B-B14F-4D97-AF65-F5344CB8AC3E}">
        <p14:creationId xmlns:p14="http://schemas.microsoft.com/office/powerpoint/2010/main" val="240312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25344"/>
            <a:ext cx="9144000" cy="332655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8420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92414"/>
              </p:ext>
            </p:extLst>
          </p:nvPr>
        </p:nvGraphicFramePr>
        <p:xfrm>
          <a:off x="483714" y="1052736"/>
          <a:ext cx="8028893" cy="263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0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Food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Decorations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Rituals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Customs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Activities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67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02000" y="5449148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osechiryōri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2000" y="48173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otoshidama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2000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hatsumōde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313" y="5449148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ozōni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714" y="4848691"/>
            <a:ext cx="27463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nengajō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313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mochitsuki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5375" y="54269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joya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 no </a:t>
            </a: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kane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5375" y="48173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kagamimochi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5375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kadomatsu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429" y="260648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 </a:t>
            </a:r>
          </a:p>
        </p:txBody>
      </p:sp>
    </p:spTree>
    <p:extLst>
      <p:ext uri="{BB962C8B-B14F-4D97-AF65-F5344CB8AC3E}">
        <p14:creationId xmlns:p14="http://schemas.microsoft.com/office/powerpoint/2010/main" val="229765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64514 -0.39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5435 -0.485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6372 -0.572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1909 -0.3918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6198 -0.428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7361 -0.5203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66 -0.339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5066 -0.480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3333 -0.5171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was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developed by the Japan Society in collaboration with Katy </a:t>
            </a:r>
            <a:r>
              <a:rPr lang="en-GB" dirty="0" smtClean="0">
                <a:latin typeface="Kozuka Gothic Pro B" pitchFamily="34" charset="-128"/>
                <a:ea typeface="Kozuka Gothic Pro B" pitchFamily="34" charset="-128"/>
              </a:rPr>
              <a:t>Simpson.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endParaRPr lang="en-GB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GB" b="1" dirty="0">
                <a:latin typeface="Kozuka Gothic Pro B" pitchFamily="34" charset="-128"/>
                <a:ea typeface="Kozuka Gothic Pro B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b="1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©The Japan Society with Katy Simpson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768" y="6356350"/>
            <a:ext cx="903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954" y="501317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New Year is the biggest celebration in Japan.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celebration is called </a:t>
            </a:r>
            <a:r>
              <a:rPr lang="en-GB" sz="24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 </a:t>
            </a:r>
            <a:r>
              <a:rPr lang="en-GB" sz="2400" b="1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Shōgatsu</a:t>
            </a:r>
            <a:r>
              <a:rPr lang="en-GB" sz="24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.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　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20662" y="738160"/>
            <a:ext cx="5988104" cy="4000907"/>
            <a:chOff x="1632102" y="476550"/>
            <a:chExt cx="5988104" cy="4000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102" y="476550"/>
              <a:ext cx="5976664" cy="40009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CCD5438-4951-482D-BD87-1AE91D1AA524}"/>
                </a:ext>
              </a:extLst>
            </p:cNvPr>
            <p:cNvSpPr txBox="1"/>
            <p:nvPr/>
          </p:nvSpPr>
          <p:spPr>
            <a:xfrm>
              <a:off x="6036030" y="476550"/>
              <a:ext cx="1584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©</a:t>
              </a:r>
              <a:r>
                <a:rPr lang="en-GB" sz="1100" dirty="0" err="1">
                  <a:solidFill>
                    <a:schemeClr val="bg1"/>
                  </a:solidFill>
                </a:rPr>
                <a:t>Yasufumi</a:t>
              </a:r>
              <a:r>
                <a:rPr lang="en-GB" sz="1100" dirty="0">
                  <a:solidFill>
                    <a:schemeClr val="bg1"/>
                  </a:solidFill>
                </a:rPr>
                <a:t> Nishi/JNTO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378977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2" descr="\\js_sql\data\former long term staff\William\Booklet design\Japan_Society_Illustration\Characters\characters_jpg\characte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5157192"/>
            <a:ext cx="969457" cy="9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873" y="1583082"/>
            <a:ext cx="78306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Your teacher will introduce different aspects of Japanese New Year. </a:t>
            </a:r>
          </a:p>
          <a:p>
            <a:pPr algn="ctr"/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As you hear about Japanese New Year Celebrations, match the picture cards to the word </a:t>
            </a:r>
            <a:r>
              <a:rPr lang="en-GB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cards.</a:t>
            </a:r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endParaRPr lang="en-GB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en-GB" altLang="en-US" sz="2800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Extra Challenge: </a:t>
            </a:r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Match the hiragana words too by using a hiragana chart to help.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725160"/>
            <a:ext cx="899160" cy="89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64"/>
            <a:ext cx="658222" cy="65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3" y="3993254"/>
            <a:ext cx="559221" cy="631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12" y="329957"/>
            <a:ext cx="343197" cy="38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" y="5539207"/>
            <a:ext cx="343197" cy="387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98" y="792744"/>
            <a:ext cx="293177" cy="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534834"/>
            <a:ext cx="9144000" cy="32316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1303" y="369328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Decorations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19726" y="4655502"/>
            <a:ext cx="2936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Kadomatsu</a:t>
            </a:r>
            <a:endParaRPr lang="en-GB" altLang="en-US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かどまつ</a:t>
            </a:r>
            <a:r>
              <a:rPr lang="en-GB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31820" y="4655503"/>
            <a:ext cx="33245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kagamimochi</a:t>
            </a:r>
            <a:r>
              <a:rPr lang="ja-JP" altLang="en-US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US" altLang="ja-JP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かがみもち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1706" y="2757227"/>
            <a:ext cx="7060228" cy="960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  <a:cs typeface="Calibri Light" panose="020F0302020204030204" pitchFamily="34" charset="0"/>
              </a:rPr>
              <a:t>Japanese people decorate their homes with traditional decorations called </a:t>
            </a:r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anose="020F0302020204030204" pitchFamily="34" charset="0"/>
              </a:rPr>
              <a:t>kazari</a:t>
            </a:r>
            <a:endParaRPr lang="en-GB" sz="28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  <a:cs typeface="Calibri Light" panose="020F0302020204030204" pitchFamily="34" charset="0"/>
            </a:endParaRPr>
          </a:p>
        </p:txBody>
      </p:sp>
      <p:pic>
        <p:nvPicPr>
          <p:cNvPr id="2051" name="Picture 3" descr="E:\イラスト・カット５０００\カラー\01 12カ月\01 1月\01-00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6" y="1340768"/>
            <a:ext cx="3115624" cy="31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イラスト・カット５０００\カラー\01 12カ月\01 1月\01-00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70" y="1861621"/>
            <a:ext cx="2731462" cy="27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3576" y="295365"/>
            <a:ext cx="4151531" cy="6017001"/>
            <a:chOff x="219475" y="194372"/>
            <a:chExt cx="4151531" cy="6201667"/>
          </a:xfrm>
        </p:grpSpPr>
        <p:pic>
          <p:nvPicPr>
            <p:cNvPr id="2050" name="Picture 2" descr="C:\Users\hannah\Downloads\l_1435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6" y="194372"/>
              <a:ext cx="4151530" cy="6201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9475" y="6026707"/>
              <a:ext cx="302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©</a:t>
              </a:r>
              <a:r>
                <a:rPr lang="en-GB" dirty="0" err="1">
                  <a:solidFill>
                    <a:schemeClr val="bg1"/>
                  </a:solidFill>
                </a:rPr>
                <a:t>Yasufumi</a:t>
              </a:r>
              <a:r>
                <a:rPr lang="en-GB" dirty="0">
                  <a:solidFill>
                    <a:schemeClr val="bg1"/>
                  </a:solidFill>
                </a:rPr>
                <a:t> Nishi/JNTO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E9675FB-4999-4861-BD20-7C3C8E7B8492}"/>
              </a:ext>
            </a:extLst>
          </p:cNvPr>
          <p:cNvGrpSpPr/>
          <p:nvPr/>
        </p:nvGrpSpPr>
        <p:grpSpPr>
          <a:xfrm>
            <a:off x="277002" y="285078"/>
            <a:ext cx="8709636" cy="6037573"/>
            <a:chOff x="218336" y="362370"/>
            <a:chExt cx="8520606" cy="58066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8CA8512-9573-431C-B4E3-02997C5F6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36" y="362370"/>
              <a:ext cx="8520606" cy="58066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5CD061-20AD-4E1D-8A8B-4DEF8BB5BA7C}"/>
                </a:ext>
              </a:extLst>
            </p:cNvPr>
            <p:cNvSpPr txBox="1"/>
            <p:nvPr/>
          </p:nvSpPr>
          <p:spPr>
            <a:xfrm>
              <a:off x="314741" y="5675774"/>
              <a:ext cx="302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©JNTO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76" y="365755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</a:t>
            </a:r>
          </a:p>
        </p:txBody>
      </p:sp>
      <p:sp>
        <p:nvSpPr>
          <p:cNvPr id="2" name="Rectangle 1"/>
          <p:cNvSpPr/>
          <p:nvPr/>
        </p:nvSpPr>
        <p:spPr>
          <a:xfrm>
            <a:off x="691007" y="147964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Japanese families eat special food together at New Year.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976" y="4941168"/>
            <a:ext cx="421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Osechi</a:t>
            </a:r>
            <a:r>
              <a:rPr lang="en-GB" altLang="en-US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ryōri</a:t>
            </a:r>
            <a:endParaRPr lang="en-GB" altLang="en-US" sz="28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せちりょうり</a:t>
            </a:r>
            <a:r>
              <a:rPr lang="en-GB" altLang="ja-JP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endParaRPr lang="en-GB" altLang="ja-JP" sz="20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927694"/>
            <a:ext cx="4167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Oz</a:t>
            </a:r>
            <a:r>
              <a:rPr lang="en-GB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ōni</a:t>
            </a:r>
            <a:endParaRPr lang="en-GB" altLang="en-US" sz="28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ぞう</a:t>
            </a:r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に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0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　</a:t>
            </a:r>
            <a:endParaRPr lang="en-GB" altLang="ja-JP" sz="20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pic>
        <p:nvPicPr>
          <p:cNvPr id="3074" name="Picture 2" descr="E:\イラスト・カット５０００\カラー\01 12カ月\01 1月\01-01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7" y="2132856"/>
            <a:ext cx="2470583" cy="24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イラスト・カット５０００\カラー\01 12カ月\01 1月\01-01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6" y="225202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743356"/>
            <a:ext cx="4500501" cy="3537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As many Japanese people are Buddhist or Shinto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, people</a:t>
            </a:r>
            <a:r>
              <a:rPr lang="en-GB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may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visit a 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temple or a shrine around New Year’s. </a:t>
            </a:r>
          </a:p>
          <a:p>
            <a:endParaRPr lang="en-US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</a:t>
            </a:r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called </a:t>
            </a:r>
            <a:endParaRPr lang="en-US" altLang="en-US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US" altLang="en-US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hatsumōde</a:t>
            </a:r>
            <a:r>
              <a:rPr lang="en-US" altLang="en-US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r>
              <a:rPr lang="ja-JP" altLang="en-US" sz="2400" b="1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は</a:t>
            </a:r>
            <a:r>
              <a:rPr lang="ja-JP" altLang="en-US" sz="2400" b="1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つも</a:t>
            </a:r>
            <a:r>
              <a:rPr lang="ja-JP" altLang="en-US" sz="2400" b="1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うで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　</a:t>
            </a:r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4101" name="Picture 5" descr="E:\イラスト・カット５０００\カラー\01 12カ月\01 1月\01-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8" y="1853097"/>
            <a:ext cx="3033665" cy="30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5576" y="1989294"/>
            <a:ext cx="410445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Some </a:t>
            </a: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people wear traditional Japanese 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clothing when </a:t>
            </a: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they visit the 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temple or shrine.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kimono</a:t>
            </a:r>
            <a:r>
              <a:rPr lang="en-US" altLang="en-US" sz="28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ja-JP" altLang="en-US" sz="2800" b="1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きもの</a:t>
            </a:r>
            <a:r>
              <a:rPr lang="ja-JP" altLang="en-US" sz="28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pic>
        <p:nvPicPr>
          <p:cNvPr id="4100" name="Picture 4" descr="E:\イラスト・カット５０００\カラー\01 12カ月\01 1月\01-02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36" y="1217960"/>
            <a:ext cx="1944216" cy="46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5824" y="1435161"/>
            <a:ext cx="49958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here is a bell-ringing ceremony at temples on New Years Eve.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It’s called</a:t>
            </a:r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b="1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Joya </a:t>
            </a:r>
            <a:r>
              <a:rPr lang="en-GB" altLang="ja-JP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no Kane</a:t>
            </a:r>
            <a:r>
              <a:rPr lang="ja-JP" altLang="en-US" sz="20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　</a:t>
            </a: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じょやのか</a:t>
            </a:r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ね</a:t>
            </a:r>
            <a:endParaRPr lang="en-GB" altLang="ja-JP" sz="2400" dirty="0" smtClean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bells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are rung 108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times to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represent the worries of the past year being forgotten. The final chime is at midnight.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0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43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pic>
        <p:nvPicPr>
          <p:cNvPr id="3074" name="Picture 2" descr="Z:\Education\Online Resources\1. Resource Update 2019-20\1. 2019 Resources\R1. Japanese - Seasonal Series (Language)\Lessons\1. New Year\Images [O Shogatsu]\Joyanoka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/>
          <a:stretch/>
        </p:blipFill>
        <p:spPr bwMode="auto">
          <a:xfrm>
            <a:off x="467544" y="1398493"/>
            <a:ext cx="3045924" cy="443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xmlns="" id="{E43588CD-3ED0-456A-B7D0-A729B0C2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</a:t>
            </a:r>
            <a:r>
              <a:rPr lang="en-GB" dirty="0">
                <a:hlinkClick r:id="rId5"/>
              </a:rPr>
              <a:t>https://commons.wikimedia.org/wiki/File:Rinkacho,_Higashiyama_Ward,_Kyoto,_Kyoto_Prefecture_605-0062,_Japan_-_panoramio_(2).jpg </a:t>
            </a:r>
            <a:r>
              <a:rPr lang="en-GB" dirty="0">
                <a:solidFill>
                  <a:schemeClr val="bg1"/>
                </a:solidFill>
              </a:rPr>
              <a:t>(no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changes)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431006"/>
            <a:ext cx="203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© </a:t>
            </a:r>
            <a:r>
              <a:rPr lang="en-GB" sz="900" dirty="0" err="1" smtClean="0">
                <a:solidFill>
                  <a:schemeClr val="bg1"/>
                </a:solidFill>
              </a:rPr>
              <a:t>Fumihiko</a:t>
            </a:r>
            <a:r>
              <a:rPr lang="en-GB" sz="900" dirty="0" smtClean="0">
                <a:solidFill>
                  <a:schemeClr val="bg1"/>
                </a:solidFill>
              </a:rPr>
              <a:t> </a:t>
            </a:r>
            <a:r>
              <a:rPr lang="en-GB" sz="900" dirty="0">
                <a:solidFill>
                  <a:schemeClr val="bg1"/>
                </a:solidFill>
              </a:rPr>
              <a:t>Ueno </a:t>
            </a:r>
            <a:r>
              <a:rPr lang="en-GB" sz="900" dirty="0" smtClean="0">
                <a:solidFill>
                  <a:schemeClr val="bg1"/>
                </a:solidFill>
              </a:rPr>
              <a:t>/</a:t>
            </a:r>
            <a:r>
              <a:rPr lang="en-GB" sz="900" b="1" dirty="0" smtClean="0">
                <a:solidFill>
                  <a:schemeClr val="bg1"/>
                </a:solidFill>
              </a:rPr>
              <a:t>CC </a:t>
            </a:r>
            <a:r>
              <a:rPr lang="en-GB" sz="900" b="1" dirty="0">
                <a:solidFill>
                  <a:schemeClr val="bg1"/>
                </a:solidFill>
              </a:rPr>
              <a:t>BY 3.0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Customs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8760" y="3170197"/>
            <a:ext cx="438725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Adults give money to the children in the family at New Year. 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money is put into pretty envelopes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.</a:t>
            </a:r>
          </a:p>
          <a:p>
            <a:r>
              <a:rPr lang="en-GB" altLang="ja-JP" sz="2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/>
            </a:r>
            <a:br>
              <a:rPr lang="en-GB" altLang="ja-JP" sz="2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</a:b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</a:t>
            </a:r>
            <a:r>
              <a:rPr lang="en-GB" altLang="ja-JP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otoshidama</a:t>
            </a:r>
            <a:r>
              <a:rPr lang="ja-JP" altLang="en-US" sz="2000" b="1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endParaRPr lang="en-GB" altLang="ja-JP" sz="20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としだま</a:t>
            </a:r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289199" y="1454727"/>
            <a:ext cx="4507678" cy="194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Japanese people send </a:t>
            </a:r>
            <a:endParaRPr lang="en-GB" altLang="ja-JP" sz="2400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special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postcards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at </a:t>
            </a: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New </a:t>
            </a:r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Year.</a:t>
            </a:r>
          </a:p>
          <a:p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r>
              <a:rPr lang="en-GB" altLang="ja-JP" sz="2400" dirty="0" smtClean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They are called </a:t>
            </a:r>
            <a:r>
              <a:rPr lang="en-GB" altLang="ja-JP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nengajō</a:t>
            </a:r>
            <a:r>
              <a:rPr lang="ja-JP" altLang="en-US" sz="24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endParaRPr lang="en-GB" altLang="ja-JP" sz="2400" b="1" dirty="0" smtClean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ja-JP" altLang="en-US" sz="2400" dirty="0" smtClean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ね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んがじょう</a:t>
            </a:r>
            <a:endParaRPr lang="en-GB" altLang="ja-JP" sz="28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16" name="Picture 2" descr="E:\イラスト・カット５０００\カラー\01 12カ月\01 1月\01-01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17" y="3645024"/>
            <a:ext cx="2323288" cy="2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お年玉のイラスト「ぽち袋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56" y="1197834"/>
            <a:ext cx="1764847" cy="20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865</Words>
  <Application>Microsoft Office PowerPoint</Application>
  <PresentationFormat>On-screen Show (4:3)</PresentationFormat>
  <Paragraphs>164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147</cp:revision>
  <dcterms:created xsi:type="dcterms:W3CDTF">2017-05-31T10:45:44Z</dcterms:created>
  <dcterms:modified xsi:type="dcterms:W3CDTF">2022-12-15T17:14:29Z</dcterms:modified>
</cp:coreProperties>
</file>