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0" r:id="rId2"/>
    <p:sldId id="293" r:id="rId3"/>
    <p:sldId id="296" r:id="rId4"/>
    <p:sldId id="262" r:id="rId5"/>
    <p:sldId id="298" r:id="rId6"/>
    <p:sldId id="297" r:id="rId7"/>
    <p:sldId id="295" r:id="rId8"/>
    <p:sldId id="275" r:id="rId9"/>
    <p:sldId id="283" r:id="rId10"/>
    <p:sldId id="310" r:id="rId11"/>
    <p:sldId id="286" r:id="rId12"/>
    <p:sldId id="311" r:id="rId13"/>
    <p:sldId id="312" r:id="rId14"/>
    <p:sldId id="280" r:id="rId15"/>
    <p:sldId id="292" r:id="rId16"/>
    <p:sldId id="281" r:id="rId17"/>
    <p:sldId id="282" r:id="rId18"/>
    <p:sldId id="287" r:id="rId19"/>
    <p:sldId id="288" r:id="rId20"/>
    <p:sldId id="289" r:id="rId21"/>
    <p:sldId id="290" r:id="rId22"/>
    <p:sldId id="291" r:id="rId23"/>
    <p:sldId id="299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278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0M8k2+diYxbfETN4qR94A==" hashData="P96Z12DLGLJylOpFd9Umgp/A+K7TNGNy53RL+VvrPRXp6YjyvreYbTASz7t5OTea97ilyKaMwYqWvk+zqtJnzQ=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11" clrIdx="0"/>
  <p:cmAuthor id="1" name="Alys Turner" initials="A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CFA60F"/>
    <a:srgbClr val="0099FF"/>
    <a:srgbClr val="808080"/>
    <a:srgbClr val="993399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78139" autoAdjust="0"/>
  </p:normalViewPr>
  <p:slideViewPr>
    <p:cSldViewPr>
      <p:cViewPr>
        <p:scale>
          <a:sx n="63" d="100"/>
          <a:sy n="63" d="100"/>
        </p:scale>
        <p:origin x="-1596" y="7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3TmNortf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nanokyozai.jp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WDSmXV994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YQ9Tue02f4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rogaru-nihongo.jp/hoshi/article/tsukimi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51035644690@N01/37477488676" TargetMode="External"/><Relationship Id="rId4" Type="http://schemas.openxmlformats.org/officeDocument/2006/relationships/hyperlink" Target="https://minnanokyozai.jp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nanokyozai.jp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4R78e2Dm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innanokyozai.jp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 smtClean="0"/>
              <a:t>Otsukimi</a:t>
            </a:r>
            <a:r>
              <a:rPr lang="en-GB" b="0" dirty="0" smtClean="0"/>
              <a:t> </a:t>
            </a:r>
            <a:r>
              <a:rPr lang="en-GB" b="0" dirty="0"/>
              <a:t>is pronounced </a:t>
            </a:r>
            <a:r>
              <a:rPr lang="en-GB" b="0" i="1" dirty="0"/>
              <a:t>oh-</a:t>
            </a:r>
            <a:r>
              <a:rPr lang="en-GB" b="0" i="1" dirty="0" err="1"/>
              <a:t>tsue</a:t>
            </a:r>
            <a:r>
              <a:rPr lang="en-GB" b="0" i="1" dirty="0"/>
              <a:t>-key-me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beliefs relating to the moon in the culture/country of the children.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image do people think they see when they look at the moon?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slides explain the myth in English.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version with some vocabulary in Japanese follows (slide 23 onwards).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version with animated and sound effects please see the digital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kamishibai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 on the Japan Society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link for a full Japanese version of the story: </a:t>
            </a:r>
            <a:r>
              <a:rPr lang="en-GB" dirty="0">
                <a:hlinkClick r:id="rId3"/>
              </a:rPr>
              <a:t>https://www.youtube.com/watch?v=TS3TmNortf4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b="1" dirty="0">
                <a:latin typeface="Kozuka Gothic Pro R" pitchFamily="34" charset="-128"/>
                <a:ea typeface="Kozuka Gothic Pro R" pitchFamily="34" charset="-128"/>
              </a:rPr>
              <a:t>Ask students</a:t>
            </a:r>
          </a:p>
          <a:p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What</a:t>
            </a:r>
            <a:r>
              <a:rPr lang="ja-JP" altLang="en-US" sz="1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can</a:t>
            </a:r>
            <a:r>
              <a:rPr lang="ja-JP" altLang="en-US" sz="1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you</a:t>
            </a:r>
            <a:r>
              <a:rPr lang="ja-JP" altLang="en-US" sz="1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see in this picture?</a:t>
            </a:r>
          </a:p>
          <a:p>
            <a:r>
              <a:rPr lang="en-US" sz="1200" dirty="0">
                <a:latin typeface="Kozuka Gothic Pro R" pitchFamily="34" charset="-128"/>
                <a:ea typeface="Kozuka Gothic Pro R" pitchFamily="34" charset="-128"/>
              </a:rPr>
              <a:t>What do you think they are doing?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*This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3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following slides introduce</a:t>
            </a:r>
            <a:r>
              <a:rPr lang="en-GB" b="0" baseline="0" dirty="0"/>
              <a:t> the Japanese vocabulary for: rabbit, monkey, fox, old man, moon, fish and fruit. 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Even students with no prior knowledge of Japanese can guess the meaning from the illustrations.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These characters have meanings in Japanese. </a:t>
            </a:r>
            <a:r>
              <a:rPr lang="en-GB" dirty="0"/>
              <a:t>“</a:t>
            </a:r>
            <a:r>
              <a:rPr lang="en-US" altLang="ja-JP" i="1" dirty="0" err="1"/>
              <a:t>Tsuki</a:t>
            </a:r>
            <a:r>
              <a:rPr lang="en-GB" dirty="0"/>
              <a:t>” means moon, “</a:t>
            </a:r>
            <a:r>
              <a:rPr lang="en-GB" i="1" dirty="0" err="1"/>
              <a:t>Mi</a:t>
            </a:r>
            <a:r>
              <a:rPr lang="en-GB" dirty="0"/>
              <a:t>” means “Watch” or “View.”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</a:t>
            </a:r>
            <a:r>
              <a:rPr lang="en-GB" dirty="0" err="1"/>
              <a:t>Tsukimi</a:t>
            </a:r>
            <a:r>
              <a:rPr lang="en-GB" baseline="0" dirty="0"/>
              <a:t> means ‘Moon</a:t>
            </a:r>
            <a:r>
              <a:rPr lang="en-GB" dirty="0"/>
              <a:t> Viewing’.</a:t>
            </a: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Explain that for important words in Japan to show respect, they place an ‘O’ in front. So “O </a:t>
            </a:r>
            <a:r>
              <a:rPr lang="en-GB" dirty="0" err="1"/>
              <a:t>Tsukimi</a:t>
            </a:r>
            <a:r>
              <a:rPr lang="en-GB" dirty="0"/>
              <a:t>” and</a:t>
            </a:r>
            <a:r>
              <a:rPr lang="en-GB" baseline="0" dirty="0"/>
              <a:t> </a:t>
            </a:r>
            <a:r>
              <a:rPr lang="en-GB" dirty="0"/>
              <a:t>“</a:t>
            </a:r>
            <a:r>
              <a:rPr lang="en-GB" dirty="0" err="1"/>
              <a:t>Tsukimi</a:t>
            </a:r>
            <a:r>
              <a:rPr lang="en-GB" dirty="0"/>
              <a:t>” have the same meaning, but using ‘O’ is more polite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 </a:t>
            </a:r>
          </a:p>
          <a:p>
            <a:r>
              <a:rPr lang="en-GB" b="0" dirty="0"/>
              <a:t>See the</a:t>
            </a:r>
            <a:r>
              <a:rPr lang="en-GB" b="0" baseline="0" dirty="0"/>
              <a:t> links below for the music:</a:t>
            </a:r>
            <a:endParaRPr lang="en-GB" b="0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https://www.youtube.com/watch?v=5vWDSmXV994</a:t>
            </a:r>
            <a:r>
              <a:rPr lang="en-GB" dirty="0"/>
              <a:t> (Japanese only)</a:t>
            </a:r>
          </a:p>
          <a:p>
            <a:r>
              <a:rPr lang="en-GB" dirty="0">
                <a:hlinkClick r:id="rId4"/>
              </a:rPr>
              <a:t>https://www.youtube.com/watch?v=NYQ9Tue02f4</a:t>
            </a:r>
            <a:r>
              <a:rPr lang="en-GB" dirty="0"/>
              <a:t> (with English subtitles)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</a:t>
            </a:r>
            <a:r>
              <a:rPr lang="en-GB" baseline="0" dirty="0"/>
              <a:t> see Japan Foundation for Japanese explanation of </a:t>
            </a:r>
            <a:r>
              <a:rPr lang="en-GB" baseline="0" dirty="0" err="1" smtClean="0"/>
              <a:t>Otsukimi</a:t>
            </a:r>
            <a:r>
              <a:rPr lang="en-GB" baseline="0" dirty="0" smtClean="0"/>
              <a:t> </a:t>
            </a:r>
            <a:r>
              <a:rPr lang="en-GB" baseline="0" dirty="0"/>
              <a:t>and a video of </a:t>
            </a:r>
            <a:r>
              <a:rPr lang="en-GB" baseline="0" dirty="0" err="1"/>
              <a:t>Tsukimi</a:t>
            </a:r>
            <a:r>
              <a:rPr lang="en-GB" baseline="0" dirty="0"/>
              <a:t> </a:t>
            </a:r>
            <a:r>
              <a:rPr lang="en-GB" baseline="0" dirty="0" err="1"/>
              <a:t>Dango</a:t>
            </a:r>
            <a:r>
              <a:rPr lang="en-GB" baseline="0" dirty="0"/>
              <a:t> being made: </a:t>
            </a:r>
            <a:r>
              <a:rPr lang="en-GB" dirty="0">
                <a:hlinkClick r:id="rId3"/>
              </a:rPr>
              <a:t>https://hirogaru-nihongo.jp/hoshi/article/tsukimi/</a:t>
            </a:r>
            <a:r>
              <a:rPr lang="en-GB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4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Tsukimi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baseline="0" dirty="0" err="1">
                <a:latin typeface="Kozuka Gothic Pro R" pitchFamily="34" charset="-128"/>
                <a:ea typeface="Kozuka Gothic Pro R" pitchFamily="34" charset="-128"/>
              </a:rPr>
              <a:t>dango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photograph: </a:t>
            </a:r>
            <a:r>
              <a:rPr lang="en-GB" dirty="0">
                <a:hlinkClick r:id="rId5"/>
              </a:rPr>
              <a:t>https://www.flickr.com/photos/51035644690@N01/37477488676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3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traditional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Otsukimi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things will normally be placed by a window or somewhere the full moon is visible.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display has other seasonal produce, chestnuts and taro.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they can see before revealing the answer.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in different cultures there are different beliefs about what you can see in the moon.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Rabbit is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-ghee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Japanese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 the rabbits are making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mochi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food similar to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Tsukimi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You can see a video of it being made here: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https://www.youtube.com/watch?v=T44R78e2Dms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*This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4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4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CDF8-7508-4A3A-9F7A-67FD314C29B2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56-583A-4061-AD88-78D25AC20133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93D-4FFE-4AFB-8152-FC757839F8DD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B215-E512-4054-8904-A1CC4E8FF622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649-38E6-4602-AEA7-2AE214D7C3CD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C59-2F33-4CAD-9306-1F4E71398867}" type="datetime1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7609-193D-4B85-8917-DD4036EFAAC8}" type="datetime1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6ACB-0DEE-4235-B454-D279B41AA14E}" type="datetime1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2F1C-3B69-4200-B024-2272C7AC6F3B}" type="datetime1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CE42-215D-4C88-8002-08DAD3F49D86}" type="datetime1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708-C4C5-47FA-A30A-B78E2742F308}" type="datetime1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B7F5-AE03-4863-830F-83931419586F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society.org.uk/" TargetMode="External"/><Relationship Id="rId7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Education\Online Resources\1. Resource Update 2019-20\1. 2019 Resources\R1. Japan - Seasonal Series\Lessons\9. O Tsukimi\Images\2017-10-06_Harvest_moon_over_Albufeira_(3) [wikimedia commons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/>
          <a:stretch/>
        </p:blipFill>
        <p:spPr bwMode="auto">
          <a:xfrm>
            <a:off x="0" y="-1103821"/>
            <a:ext cx="9144000" cy="79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9942" y="6165304"/>
            <a:ext cx="9144000" cy="692696"/>
          </a:xfrm>
        </p:spPr>
        <p:txBody>
          <a:bodyPr/>
          <a:lstStyle/>
          <a:p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©The Japan Society with Katy Simpson</a:t>
            </a:r>
          </a:p>
          <a:p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This material partially contains  a reprint of certain materials on the “Minna no </a:t>
            </a:r>
            <a:r>
              <a:rPr lang="en-GB" sz="1100" dirty="0" err="1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” website </a:t>
            </a:r>
          </a:p>
          <a:p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by the Japan Foundation Japanese-Language Institute, Urawa.  </a:t>
            </a:r>
            <a:endParaRPr lang="en-GB" sz="1100" dirty="0">
              <a:solidFill>
                <a:schemeClr val="bg1">
                  <a:lumMod val="9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6648" y="4581128"/>
            <a:ext cx="385192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Otsukimi</a:t>
            </a:r>
            <a:endParaRPr lang="en-GB" sz="40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Moon Festival</a:t>
            </a: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52698">
            <a:off x="2086887" y="2390969"/>
            <a:ext cx="5014514" cy="1015663"/>
          </a:xfrm>
          <a:prstGeom prst="rect">
            <a:avLst/>
          </a:prstGeom>
          <a:solidFill>
            <a:srgbClr val="CFA60F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New Zealand: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8772" y="3886209"/>
            <a:ext cx="3430747" cy="1015663"/>
          </a:xfrm>
          <a:prstGeom prst="rect">
            <a:avLst/>
          </a:prstGeom>
          <a:solidFill>
            <a:srgbClr val="CFA60F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a woman</a:t>
            </a:r>
            <a:endParaRPr lang="en-GB" sz="60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85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52698">
            <a:off x="592171" y="2256496"/>
            <a:ext cx="8005718" cy="1938992"/>
          </a:xfrm>
          <a:prstGeom prst="rect">
            <a:avLst/>
          </a:prstGeom>
          <a:solidFill>
            <a:srgbClr val="0099FF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Why are there rabbits </a:t>
            </a:r>
          </a:p>
          <a:p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o</a:t>
            </a:r>
            <a:r>
              <a:rPr lang="en-US" sz="6000" dirty="0" smtClean="0">
                <a:latin typeface="Kozuka Gothic Pro B" pitchFamily="34" charset="-128"/>
                <a:ea typeface="Kozuka Gothic Pro B" pitchFamily="34" charset="-128"/>
              </a:rPr>
              <a:t>n </a:t>
            </a:r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the moon?</a:t>
            </a:r>
            <a:endParaRPr lang="en-GB" sz="60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十五夜のイラスト「ウサギのお月見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95" y="4581128"/>
            <a:ext cx="1318419" cy="15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1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0" y="1920039"/>
            <a:ext cx="6984603" cy="4313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5" y="5833434"/>
            <a:ext cx="851007" cy="8510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1600" y="347259"/>
            <a:ext cx="74168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 long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long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time ago, there were three friends - a monkey, a fox, and a rabbit. 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would often spend time playing together on the side of a mountain.</a:t>
            </a:r>
          </a:p>
          <a:p>
            <a:endParaRPr lang="en-GB" sz="36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92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10693"/>
            <a:ext cx="6704129" cy="41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13" y="361566"/>
            <a:ext cx="84627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One day, they came across an old man who had fallen down, and was lying on the grass.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“Oh no, old man, are you ok?” said the fox.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“I’m so hungry and tired that I can’t move” replied the old man in a whisper.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775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0" y="2039240"/>
            <a:ext cx="6791574" cy="419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47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7" y="548680"/>
            <a:ext cx="855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“Don’t worry, we will go and find you some food so you can be strong and healthy again” said the three friends.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So, the fox, monkey and rabbit ran off to find food for the </a:t>
            </a: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old man.</a:t>
            </a:r>
          </a:p>
          <a:p>
            <a:pPr algn="ctr"/>
            <a:endParaRPr lang="en-GB" sz="3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00101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8" y="194090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02" y="5828196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180" y="721678"/>
            <a:ext cx="788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</a:t>
            </a:r>
            <a:r>
              <a:rPr lang="en-GB" sz="2000" b="1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monkey, who was good at climbing trees, easily swung up a tree and he picked lots of fruit.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30153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2" y="1771349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96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951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 fox was good at hunting and ran off to the river where he caught lots of fish.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0010163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772816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7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408" y="548680"/>
            <a:ext cx="8425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But, the rabbit could neither climb nor hunt.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He didn’t know what to do so he ran here and there around the woods.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00101635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6" y="180011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04" y="58798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425" y="476672"/>
            <a:ext cx="8321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all returned to see the old man.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The monkey had collected lots of fruit and the fox had collected lots of fish, but the rabbit had not been able to find anything!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166285799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1" y="1917873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83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502814"/>
            <a:ext cx="8281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 the rabbit asked the monkey to collect lots of firewood.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he asked the fox to build a big fire.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980549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is ©Japan Foundation Japanese Language Institute, Urawa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5" descr="Z:\Education\Online Resources\1. Resource Update 2019-20\1. 2019 Resources\R1. Japan - Seasonal Series\Lessons\9. O Tsukimi\Images\02_Tsukimi_02 [Minna no kyouzai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2594"/>
            <a:ext cx="3741809" cy="52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2636912"/>
            <a:ext cx="4176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They are celebrating </a:t>
            </a:r>
          </a:p>
          <a:p>
            <a:pPr algn="ctr"/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Otsukimi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,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an autumn festival in Japan</a:t>
            </a:r>
          </a:p>
          <a:p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88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7" y="193364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89" y="58209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366" y="476672"/>
            <a:ext cx="832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When the fire was burning brightly, the rabbit said to the old man: 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‘I’m sorry, I could not find anything for you. So, instead, you can put me on the fire, cook, and eat me.”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4706730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2" y="5821740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068" y="692696"/>
            <a:ext cx="819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At that moment, the old man suddenly got up and said, “No, no rabbit, you must not do that! But, you are so kind that I wish to give you a reward.”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41786036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6" y="5927042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577" y="361789"/>
            <a:ext cx="819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with that, the old man magically transformed. 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In fact, he was the Old Man of the Moon, and he took the rabbit to live with him there.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to this day you can still see the rabbit on the moon.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13597585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0" y="1924111"/>
            <a:ext cx="6984603" cy="4313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52" y="5811808"/>
            <a:ext cx="851007" cy="8510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8344" y="476672"/>
            <a:ext cx="8107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 long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long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time ago, there were three friends - a monkey, a fox, and </a:t>
            </a:r>
            <a:r>
              <a:rPr lang="en-GB" sz="2000" b="1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would often spend time playing together on the side of a mountain.</a:t>
            </a:r>
          </a:p>
          <a:p>
            <a:endParaRPr lang="en-GB" sz="36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83734666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10693"/>
            <a:ext cx="6704129" cy="41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13" y="361566"/>
            <a:ext cx="84627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One day, they came across an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who had fallen down, and was lying on the grass.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“Oh no,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are you ok?” said the fox.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“I’m so hungry and tired that I can’t move” replied the old man in a whisper.</a:t>
            </a:r>
          </a:p>
        </p:txBody>
      </p:sp>
    </p:spTree>
    <p:extLst>
      <p:ext uri="{BB962C8B-B14F-4D97-AF65-F5344CB8AC3E}">
        <p14:creationId xmlns:p14="http://schemas.microsoft.com/office/powerpoint/2010/main" val="169188707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0" y="2039240"/>
            <a:ext cx="6791574" cy="419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47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7" y="548680"/>
            <a:ext cx="855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“Don’t worry, we will go and find you some food so you can be strong and healthy again” said the three friends.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So, the fox, monkey and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ran off to find food for the </a:t>
            </a:r>
          </a:p>
          <a:p>
            <a:pPr algn="ctr"/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algn="ctr"/>
            <a:endParaRPr lang="en-GB" sz="3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133804172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8" y="194090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02" y="5828196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180" y="721678"/>
            <a:ext cx="788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</a:t>
            </a:r>
            <a:r>
              <a:rPr lang="en-GB" sz="2000" b="1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saru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who was good at climbing trees, easily swung up a tree and he picked lots of fruit.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22674623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2" y="1771349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96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951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kitsune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was good at hunting </a:t>
            </a: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ran off to the river where he caught lots of fish.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91822628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772816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7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408" y="548680"/>
            <a:ext cx="8425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But,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could neither climb nor hunt.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He didn’t know what to do so he ran here and there around the woods.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11224438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6" y="180011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04" y="58798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425" y="276617"/>
            <a:ext cx="8321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all returned to see the old man.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The </a:t>
            </a:r>
            <a:r>
              <a:rPr lang="en-GB" sz="2000" b="1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saru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had collected lots of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kudamono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and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kitsune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had collected lots of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sakana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but the rabbit had not been able to find anything!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5591174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71007"/>
            <a:ext cx="634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‘</a:t>
            </a:r>
            <a:r>
              <a:rPr lang="en-GB" sz="40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Otsukimi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?’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0959" y="4120107"/>
            <a:ext cx="1551255" cy="780550"/>
            <a:chOff x="2469393" y="3975889"/>
            <a:chExt cx="2534304" cy="120433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AB22A47-25F2-47E9-B1E6-F7BD460073B5}"/>
                </a:ext>
              </a:extLst>
            </p:cNvPr>
            <p:cNvSpPr txBox="1"/>
            <p:nvPr/>
          </p:nvSpPr>
          <p:spPr>
            <a:xfrm>
              <a:off x="2469393" y="3975889"/>
              <a:ext cx="2534304" cy="712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CFA60F"/>
                  </a:solidFill>
                  <a:latin typeface="Kozuka Gothic Pro B" pitchFamily="34" charset="-128"/>
                  <a:ea typeface="Kozuka Gothic Pro B" pitchFamily="34" charset="-128"/>
                </a:rPr>
                <a:t>Moon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30281C6-8286-4E1C-9717-6190132E9B04}"/>
                </a:ext>
              </a:extLst>
            </p:cNvPr>
            <p:cNvSpPr txBox="1"/>
            <p:nvPr/>
          </p:nvSpPr>
          <p:spPr>
            <a:xfrm>
              <a:off x="2471404" y="4562879"/>
              <a:ext cx="1529323" cy="61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Kozuka Gothic Pro R" pitchFamily="34" charset="-128"/>
                  <a:ea typeface="Kozuka Gothic Pro R" pitchFamily="34" charset="-128"/>
                </a:rPr>
                <a:t>Tsuki</a:t>
              </a:r>
              <a:endParaRPr lang="en-GB" sz="2000" dirty="0"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0631" y="4132952"/>
            <a:ext cx="1905129" cy="767706"/>
            <a:chOff x="4586024" y="3995708"/>
            <a:chExt cx="3112433" cy="118451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1FC25F7-09DE-4AAF-99D1-4742FAA3119F}"/>
                </a:ext>
              </a:extLst>
            </p:cNvPr>
            <p:cNvSpPr txBox="1"/>
            <p:nvPr/>
          </p:nvSpPr>
          <p:spPr>
            <a:xfrm>
              <a:off x="4586024" y="3995708"/>
              <a:ext cx="3112433" cy="71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sz="2400" dirty="0">
                  <a:solidFill>
                    <a:srgbClr val="002060"/>
                  </a:solidFill>
                  <a:latin typeface="Kozuka Gothic Pro B" pitchFamily="34" charset="-128"/>
                  <a:ea typeface="Kozuka Gothic Pro B" pitchFamily="34" charset="-128"/>
                </a:rPr>
                <a:t>Watch/view</a:t>
              </a:r>
              <a:endParaRPr lang="en-GB" sz="2400" dirty="0">
                <a:solidFill>
                  <a:srgbClr val="002060"/>
                </a:solidFill>
                <a:latin typeface="Kozuka Gothic Pro B" pitchFamily="34" charset="-128"/>
                <a:ea typeface="Kozuka Gothic Pro B" pitchFamily="34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0308167-A04B-4E55-8972-B1ABB21ABAF7}"/>
                </a:ext>
              </a:extLst>
            </p:cNvPr>
            <p:cNvSpPr txBox="1"/>
            <p:nvPr/>
          </p:nvSpPr>
          <p:spPr>
            <a:xfrm>
              <a:off x="4862775" y="4562880"/>
              <a:ext cx="2453924" cy="61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Kozuka Gothic Pro R" pitchFamily="34" charset="-128"/>
                  <a:ea typeface="Kozuka Gothic Pro R" pitchFamily="34" charset="-128"/>
                </a:rPr>
                <a:t>Mi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2468" y="2452839"/>
            <a:ext cx="1464600" cy="1555913"/>
            <a:chOff x="1819225" y="2233045"/>
            <a:chExt cx="2392735" cy="2400657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0A8CC3E-65B4-4383-9B3E-B08244BFEE82}"/>
                </a:ext>
              </a:extLst>
            </p:cNvPr>
            <p:cNvSpPr/>
            <p:nvPr/>
          </p:nvSpPr>
          <p:spPr>
            <a:xfrm>
              <a:off x="1819225" y="2233045"/>
              <a:ext cx="2392735" cy="2400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FA6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0687DA8-D116-45C4-93EA-4185BFBD3C22}"/>
                </a:ext>
              </a:extLst>
            </p:cNvPr>
            <p:cNvSpPr txBox="1"/>
            <p:nvPr/>
          </p:nvSpPr>
          <p:spPr>
            <a:xfrm>
              <a:off x="1996702" y="2412388"/>
              <a:ext cx="1711506" cy="20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 dirty="0"/>
                <a:t>月</a:t>
              </a:r>
              <a:endParaRPr lang="en-GB" sz="8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86441" y="2416091"/>
            <a:ext cx="1446622" cy="1555913"/>
            <a:chOff x="4906080" y="2129188"/>
            <a:chExt cx="2363365" cy="240065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C2C9B22-2A95-48BB-BF62-B365C2D4DE27}"/>
                </a:ext>
              </a:extLst>
            </p:cNvPr>
            <p:cNvSpPr/>
            <p:nvPr/>
          </p:nvSpPr>
          <p:spPr>
            <a:xfrm>
              <a:off x="4906080" y="2129188"/>
              <a:ext cx="2363365" cy="2400657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E42402F-5419-49DF-B270-637B6A5A8287}"/>
                </a:ext>
              </a:extLst>
            </p:cNvPr>
            <p:cNvSpPr txBox="1"/>
            <p:nvPr/>
          </p:nvSpPr>
          <p:spPr>
            <a:xfrm>
              <a:off x="5062546" y="2308533"/>
              <a:ext cx="1711505" cy="20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 dirty="0"/>
                <a:t>見</a:t>
              </a:r>
              <a:endParaRPr lang="en-GB" sz="8000" dirty="0"/>
            </a:p>
          </p:txBody>
        </p:sp>
      </p:grp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5601" y="1808149"/>
            <a:ext cx="4599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Kozuka Gothic Pro R" pitchFamily="34" charset="-128"/>
                <a:ea typeface="Kozuka Gothic Pro R" pitchFamily="34" charset="-128"/>
              </a:rPr>
              <a:t>Otsukimi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means </a:t>
            </a: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“moon viewing”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People gather together to watch the full moon 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They hope there will be a good harvest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326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1" y="1917873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83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502814"/>
            <a:ext cx="8281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asked the monkey to collect lots of firewood.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he asked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kistune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to build a big fire.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4202366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7" y="193364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89" y="58209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366" y="476672"/>
            <a:ext cx="832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When the fire was burning brightly,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said to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: 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‘I’m sorry, I could not find anything for you. So, instead, you can put me on the fire, cook, and eat me.”</a:t>
            </a:r>
          </a:p>
        </p:txBody>
      </p:sp>
    </p:spTree>
    <p:extLst>
      <p:ext uri="{BB962C8B-B14F-4D97-AF65-F5344CB8AC3E}">
        <p14:creationId xmlns:p14="http://schemas.microsoft.com/office/powerpoint/2010/main" val="134567904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2" y="5821740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068" y="692696"/>
            <a:ext cx="819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At that moment,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suddenly got up and said, “No, no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you must not do that! But, you are so kind that I wish to give you a reward.”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8972723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6" y="5927042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577" y="361789"/>
            <a:ext cx="819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with that,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magically transformed. 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In fact, he was the Old Man of the Moon, and he took the rabbit to live with him there.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to this day you can still see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tsuki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39928365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8182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799" y="37004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Rabbit Song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201040"/>
            <a:ext cx="47556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ja-JP" altLang="en-US" sz="3200" dirty="0">
                <a:solidFill>
                  <a:srgbClr val="339933"/>
                </a:solidFill>
              </a:rPr>
              <a:t>うさぎ　うさぎ</a:t>
            </a:r>
            <a:endParaRPr lang="en-US" altLang="ja-JP" sz="3200" dirty="0">
              <a:solidFill>
                <a:srgbClr val="339933"/>
              </a:solidFill>
            </a:endParaRPr>
          </a:p>
          <a:p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usagi</a:t>
            </a:r>
            <a:r>
              <a:rPr lang="en-US" altLang="ja-JP" sz="2800" dirty="0">
                <a:latin typeface="Kozuka Gothic Pro R" pitchFamily="34" charset="-128"/>
                <a:ea typeface="Kozuka Gothic Pro R" pitchFamily="34" charset="-128"/>
              </a:rPr>
              <a:t>    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usagi</a:t>
            </a:r>
            <a:endParaRPr lang="en-US" altLang="ja-JP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400" dirty="0"/>
          </a:p>
          <a:p>
            <a:r>
              <a:rPr lang="ja-JP" altLang="en-US" sz="3200" dirty="0">
                <a:solidFill>
                  <a:srgbClr val="339933"/>
                </a:solidFill>
              </a:rPr>
              <a:t>なに  みて　はねる</a:t>
            </a:r>
            <a:endParaRPr lang="en-US" altLang="ja-JP" sz="3200" dirty="0">
              <a:solidFill>
                <a:srgbClr val="339933"/>
              </a:solidFill>
            </a:endParaRPr>
          </a:p>
          <a:p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nani</a:t>
            </a:r>
            <a:r>
              <a:rPr lang="en-US" altLang="ja-JP" sz="2800" dirty="0">
                <a:latin typeface="Kozuka Gothic Pro R" pitchFamily="34" charset="-128"/>
                <a:ea typeface="Kozuka Gothic Pro R" pitchFamily="34" charset="-128"/>
              </a:rPr>
              <a:t>   mite   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haneru</a:t>
            </a:r>
            <a:endParaRPr lang="en-US" altLang="ja-JP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400" dirty="0">
              <a:solidFill>
                <a:srgbClr val="339933"/>
              </a:solidFill>
            </a:endParaRPr>
          </a:p>
          <a:p>
            <a:r>
              <a:rPr lang="ja-JP" altLang="en-US" sz="3200" dirty="0">
                <a:solidFill>
                  <a:srgbClr val="339933"/>
                </a:solidFill>
              </a:rPr>
              <a:t>じゅうごや　おつきさま</a:t>
            </a:r>
            <a:endParaRPr lang="en-US" altLang="ja-JP" sz="3200" dirty="0">
              <a:solidFill>
                <a:srgbClr val="339933"/>
              </a:solidFill>
            </a:endParaRPr>
          </a:p>
          <a:p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j</a:t>
            </a:r>
            <a:r>
              <a:rPr lang="en-US" sz="2800" dirty="0" err="1">
                <a:latin typeface="Kozuka Gothic Pro R" pitchFamily="34" charset="-128"/>
                <a:ea typeface="Kozuka Gothic Pro R" pitchFamily="34" charset="-128"/>
              </a:rPr>
              <a:t>ū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goya</a:t>
            </a:r>
            <a:r>
              <a:rPr lang="en-US" altLang="ja-JP" sz="2800" dirty="0">
                <a:latin typeface="Kozuka Gothic Pro R" pitchFamily="34" charset="-128"/>
                <a:ea typeface="Kozuka Gothic Pro R" pitchFamily="34" charset="-128"/>
              </a:rPr>
              <a:t>        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otsuki-sama</a:t>
            </a:r>
            <a:endParaRPr lang="en-US" altLang="ja-JP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400" dirty="0"/>
          </a:p>
          <a:p>
            <a:r>
              <a:rPr lang="ja-JP" altLang="en-US" sz="3200" dirty="0">
                <a:solidFill>
                  <a:srgbClr val="339933"/>
                </a:solidFill>
              </a:rPr>
              <a:t>みて  はねる</a:t>
            </a:r>
            <a:endParaRPr lang="en-US" altLang="ja-JP" sz="3200" dirty="0">
              <a:solidFill>
                <a:srgbClr val="339933"/>
              </a:solidFill>
            </a:endParaRPr>
          </a:p>
          <a:p>
            <a:r>
              <a:rPr lang="en-US" sz="2800" dirty="0">
                <a:latin typeface="Kozuka Gothic Pro R" pitchFamily="34" charset="-128"/>
                <a:ea typeface="Kozuka Gothic Pro R" pitchFamily="34" charset="-128"/>
              </a:rPr>
              <a:t>mite   </a:t>
            </a:r>
            <a:r>
              <a:rPr lang="en-US" sz="2800" dirty="0" err="1">
                <a:latin typeface="Kozuka Gothic Pro R" pitchFamily="34" charset="-128"/>
                <a:ea typeface="Kozuka Gothic Pro R" pitchFamily="34" charset="-128"/>
              </a:rPr>
              <a:t>haneru</a:t>
            </a: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412776"/>
            <a:ext cx="3779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en-GB" altLang="ja-JP" sz="2800" i="1" dirty="0">
                <a:latin typeface="Kozuka Gothic Pro R" pitchFamily="34" charset="-128"/>
                <a:ea typeface="Kozuka Gothic Pro R" pitchFamily="34" charset="-128"/>
              </a:rPr>
              <a:t>Rabbit </a:t>
            </a:r>
            <a:r>
              <a:rPr lang="en-GB" altLang="ja-JP" sz="2800" i="1" dirty="0" err="1">
                <a:latin typeface="Kozuka Gothic Pro R" pitchFamily="34" charset="-128"/>
                <a:ea typeface="Kozuka Gothic Pro R" pitchFamily="34" charset="-128"/>
              </a:rPr>
              <a:t>Rabbit</a:t>
            </a:r>
            <a:endParaRPr lang="en-GB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altLang="ja-JP" sz="28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endParaRPr lang="en-US" altLang="ja-JP" sz="12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altLang="ja-JP" sz="2800" i="1" dirty="0">
                <a:latin typeface="Kozuka Gothic Pro R" pitchFamily="34" charset="-128"/>
                <a:ea typeface="Kozuka Gothic Pro R" pitchFamily="34" charset="-128"/>
              </a:rPr>
              <a:t>What does it see when it jumps?</a:t>
            </a:r>
            <a:endParaRPr lang="en-US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200" i="1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altLang="ja-JP" sz="2800" i="1" dirty="0">
                <a:latin typeface="Kozuka Gothic Pro R" pitchFamily="34" charset="-128"/>
                <a:ea typeface="Kozuka Gothic Pro R" pitchFamily="34" charset="-128"/>
              </a:rPr>
              <a:t>It sees the full moon when it jumps.</a:t>
            </a:r>
            <a:endParaRPr lang="en-US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altLang="ja-JP" sz="3200" dirty="0"/>
              <a:t> 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34" y="4820249"/>
            <a:ext cx="997183" cy="14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5230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2117" y="1777936"/>
            <a:ext cx="6120929" cy="2985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This resource was developed by the Japan Society in collaboration with Katy Simpson. </a:t>
            </a:r>
            <a:endParaRPr lang="en-GB" sz="16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b="1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  <a:hlinkClick r:id="rId3"/>
              </a:rPr>
              <a:t>www.japansociety.org.uk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</a:t>
            </a:r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2919"/>
            <a:ext cx="28956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©The Japan Society with Katy Simpson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" y="6437101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470587"/>
            <a:ext cx="634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 and decorations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1848" y="2348880"/>
            <a:ext cx="2448272" cy="2520280"/>
            <a:chOff x="691848" y="2348880"/>
            <a:chExt cx="2448272" cy="2520280"/>
          </a:xfrm>
        </p:grpSpPr>
        <p:pic>
          <p:nvPicPr>
            <p:cNvPr id="1026" name="Picture 2" descr="月見団子のイラス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75" y="2532112"/>
              <a:ext cx="2083817" cy="215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91848" y="2348880"/>
              <a:ext cx="2448272" cy="252028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3035" y="1873734"/>
            <a:ext cx="4605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People make rice dumplings called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Tsukimi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Dango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They are round and white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They are put out for display and can be eaten too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solidFill>
                  <a:srgbClr val="CFA60F"/>
                </a:solidFill>
                <a:latin typeface="Kozuka Gothic Pro B" pitchFamily="34" charset="-128"/>
                <a:ea typeface="Kozuka Gothic Pro B" pitchFamily="34" charset="-128"/>
              </a:rPr>
              <a:t>What do they look like to you?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9552" y="1266717"/>
            <a:ext cx="3372189" cy="4780789"/>
            <a:chOff x="2555776" y="837545"/>
            <a:chExt cx="3741809" cy="5278767"/>
          </a:xfrm>
        </p:grpSpPr>
        <p:pic>
          <p:nvPicPr>
            <p:cNvPr id="31" name="Picture 5" descr="Z:\Education\Online Resources\1. Resource Update 2019-20\1. 2019 Resources\R1. Japan - Seasonal Series\Lessons\9. O Tsukimi\Images\02_Tsukimi_02 [Minna no kyouzai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837545"/>
              <a:ext cx="3741809" cy="527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532504" y="3554182"/>
              <a:ext cx="1152128" cy="1209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5983" y="345745"/>
            <a:ext cx="5832648" cy="5832648"/>
            <a:chOff x="1763688" y="377832"/>
            <a:chExt cx="5832648" cy="58326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377832"/>
              <a:ext cx="5832648" cy="58326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90164" y="5960026"/>
              <a:ext cx="906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©Evan p </a:t>
              </a:r>
              <a:r>
                <a:rPr lang="en-GB" sz="800" dirty="0" err="1">
                  <a:solidFill>
                    <a:schemeClr val="bg1"/>
                  </a:solidFill>
                </a:rPr>
                <a:t>cordes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" y="6437101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is ©Japan Foundation Japanese Language Institute, Urawa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Photograph is Tony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Hisgett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/ CC BY (https://creativecommons.org/licenses/by/2.0)</a:t>
            </a:r>
          </a:p>
        </p:txBody>
      </p:sp>
      <p:pic>
        <p:nvPicPr>
          <p:cNvPr id="1028" name="Picture 4" descr="すすき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9" y="2394954"/>
            <a:ext cx="2042029" cy="19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9552" y="470587"/>
            <a:ext cx="634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 and decorations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23627" y="2132856"/>
            <a:ext cx="2448272" cy="2520280"/>
          </a:xfrm>
          <a:prstGeom prst="rect">
            <a:avLst/>
          </a:prstGeom>
          <a:noFill/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145229" y="1359813"/>
            <a:ext cx="3381769" cy="4770840"/>
            <a:chOff x="4959920" y="1484784"/>
            <a:chExt cx="3381769" cy="4770840"/>
          </a:xfrm>
        </p:grpSpPr>
        <p:pic>
          <p:nvPicPr>
            <p:cNvPr id="17" name="Picture 5" descr="Z:\Education\Online Resources\1. Resource Update 2019-20\1. 2019 Resources\R1. Japan - Seasonal Series\Lessons\9. O Tsukimi\Images\02_Tsukimi_02 [Minna no kyouzai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920" y="1484784"/>
              <a:ext cx="3381769" cy="477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6372200" y="2807367"/>
              <a:ext cx="1233405" cy="11779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1790852"/>
            <a:ext cx="44616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People also display a plant called </a:t>
            </a:r>
            <a:r>
              <a:rPr lang="en-GB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susuki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or pampas grass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It looks like a rice plant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So it symbolises a bountiful harvest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2" y="1274649"/>
            <a:ext cx="363542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" y="6437101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0" y="548680"/>
            <a:ext cx="3989040" cy="531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9022" y="2420888"/>
            <a:ext cx="353250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This is a traditional </a:t>
            </a:r>
          </a:p>
          <a:p>
            <a:pPr algn="ctr"/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Otsukimi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display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solidFill>
                  <a:srgbClr val="CFA60F"/>
                </a:solidFill>
                <a:latin typeface="Kozuka Gothic Pro B" pitchFamily="34" charset="-128"/>
                <a:ea typeface="Kozuka Gothic Pro B" pitchFamily="34" charset="-128"/>
              </a:rPr>
              <a:t>What can you see?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9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62272" y="6296831"/>
            <a:ext cx="9468544" cy="501650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6854" y="3155074"/>
            <a:ext cx="746229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>
                <a:latin typeface="Kristen ITC" panose="03050502040202030202" pitchFamily="66" charset="0"/>
                <a:ea typeface="Kozuka Gothic Pro B" pitchFamily="34" charset="-128"/>
              </a:rPr>
              <a:t>Can you see anything new?</a:t>
            </a:r>
            <a:endParaRPr lang="en-GB" sz="4400" dirty="0"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216" y="39585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Mini Task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5154" y="229030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risten ITC" panose="03050502040202030202" pitchFamily="66" charset="0"/>
                <a:ea typeface="Kozuka Gothic Pro R" pitchFamily="34" charset="-128"/>
              </a:rPr>
              <a:t>Soon you are going to see another picture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93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is ©Japan Foundation Japanese Language Institute, Urawa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3074" name="Picture 2" descr="Z:\Education\Online Resources\1. Resource Update 2019-20\1. 2019 Resources\R1. Japan - Seasonal Series\Lessons\9. O Tsukimi\Images\04_Rabb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34" y="1556792"/>
            <a:ext cx="3580058" cy="44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52660" y="55172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Rabbits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on 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Moon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8592" y="2805028"/>
            <a:ext cx="260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means rabbit in Japanese</a:t>
            </a:r>
          </a:p>
        </p:txBody>
      </p:sp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52698">
            <a:off x="2832752" y="1974809"/>
            <a:ext cx="309251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Kozuka Gothic Pro B" pitchFamily="34" charset="-128"/>
                <a:ea typeface="Kozuka Gothic Pro B" pitchFamily="34" charset="-128"/>
              </a:rPr>
              <a:t>Europe: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2075" y="3789040"/>
            <a:ext cx="241765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Kozuka Gothic Pro B" pitchFamily="34" charset="-128"/>
                <a:ea typeface="Kozuka Gothic Pro B" pitchFamily="34" charset="-128"/>
              </a:rPr>
              <a:t>a  face</a:t>
            </a:r>
          </a:p>
        </p:txBody>
      </p:sp>
    </p:spTree>
    <p:extLst>
      <p:ext uri="{BB962C8B-B14F-4D97-AF65-F5344CB8AC3E}">
        <p14:creationId xmlns:p14="http://schemas.microsoft.com/office/powerpoint/2010/main" val="47313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1787</Words>
  <Application>Microsoft Office PowerPoint</Application>
  <PresentationFormat>On-screen Show (4:3)</PresentationFormat>
  <Paragraphs>263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Japan Society</dc:creator>
  <cp:keywords/>
  <dc:description/>
  <cp:lastModifiedBy>Alys Turner</cp:lastModifiedBy>
  <cp:revision>165</cp:revision>
  <dcterms:created xsi:type="dcterms:W3CDTF">2017-05-31T10:45:44Z</dcterms:created>
  <dcterms:modified xsi:type="dcterms:W3CDTF">2020-09-29T13:35:32Z</dcterms:modified>
  <cp:category/>
</cp:coreProperties>
</file>