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310" r:id="rId5"/>
    <p:sldId id="325" r:id="rId6"/>
    <p:sldId id="270" r:id="rId7"/>
    <p:sldId id="312" r:id="rId8"/>
    <p:sldId id="313" r:id="rId9"/>
    <p:sldId id="266" r:id="rId10"/>
    <p:sldId id="326" r:id="rId11"/>
    <p:sldId id="327" r:id="rId12"/>
    <p:sldId id="341" r:id="rId13"/>
    <p:sldId id="342" r:id="rId14"/>
    <p:sldId id="338" r:id="rId15"/>
    <p:sldId id="335" r:id="rId16"/>
    <p:sldId id="319" r:id="rId17"/>
    <p:sldId id="339" r:id="rId18"/>
    <p:sldId id="334" r:id="rId19"/>
    <p:sldId id="332" r:id="rId20"/>
    <p:sldId id="336" r:id="rId21"/>
    <p:sldId id="333" r:id="rId22"/>
    <p:sldId id="337" r:id="rId23"/>
    <p:sldId id="328" r:id="rId24"/>
    <p:sldId id="329" r:id="rId25"/>
    <p:sldId id="340" r:id="rId26"/>
    <p:sldId id="330" r:id="rId27"/>
    <p:sldId id="25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Z8OFQNst5x7itvTNx281Zg==" hashData="LAYZyLMQxdw0XSPt3MuHA4mMXx6rbPw9OYIXEKlgZ/X9wF2YgIP2sDYDTEHDkgxa+NDMpNFz1jIRcHyHdHtvMw=="/>
  <p:extLst>
    <p:ext uri="{EFAFB233-063F-42B5-8137-9DF3F51BA10A}">
      <p15:sldGuideLst xmlns:p15="http://schemas.microsoft.com/office/powerpoint/2012/main">
        <p15:guide id="1" orient="horz" pos="2160">
          <p15:clr>
            <a:srgbClr val="A4A3A4"/>
          </p15:clr>
        </p15:guide>
        <p15:guide id="2" orient="horz" pos="1797">
          <p15:clr>
            <a:srgbClr val="A4A3A4"/>
          </p15:clr>
        </p15:guide>
        <p15:guide id="3" pos="2880">
          <p15:clr>
            <a:srgbClr val="A4A3A4"/>
          </p15:clr>
        </p15:guide>
        <p15:guide id="4" pos="249">
          <p15:clr>
            <a:srgbClr val="A4A3A4"/>
          </p15:clr>
        </p15:guide>
        <p15:guide id="5" pos="5511">
          <p15:clr>
            <a:srgbClr val="A4A3A4"/>
          </p15:clr>
        </p15:guide>
        <p15:guide id="6" pos="39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annah  Eastham" initials="HE" lastIdx="8" clrIdx="0"/>
  <p:cmAuthor id="1" name="Lucy Hawksley" initials="LH" lastIdx="3" clrIdx="1">
    <p:extLst>
      <p:ext uri="{19B8F6BF-5375-455C-9EA6-DF929625EA0E}">
        <p15:presenceInfo xmlns:p15="http://schemas.microsoft.com/office/powerpoint/2012/main" userId="S::lucy@japansociety.org.uk::f6a89a8e-ac0e-4741-8d0b-c5d70daaed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FFFF00"/>
    <a:srgbClr val="F68616"/>
    <a:srgbClr val="808080"/>
    <a:srgbClr val="993399"/>
    <a:srgbClr val="0099FF"/>
    <a:srgbClr val="9B3333"/>
    <a:srgbClr val="2E3092"/>
    <a:srgbClr val="FF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3E28EA-84C8-4A47-91A0-B90185D3F753}" v="539" dt="2026-10-20T15:02:09.4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74769" autoAdjust="0"/>
  </p:normalViewPr>
  <p:slideViewPr>
    <p:cSldViewPr>
      <p:cViewPr varScale="1">
        <p:scale>
          <a:sx n="44" d="100"/>
          <a:sy n="44" d="100"/>
        </p:scale>
        <p:origin x="1824" y="28"/>
      </p:cViewPr>
      <p:guideLst>
        <p:guide orient="horz" pos="2160"/>
        <p:guide orient="horz" pos="1797"/>
        <p:guide pos="2880"/>
        <p:guide pos="249"/>
        <p:guide pos="5511"/>
        <p:guide pos="3969"/>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40" d="100"/>
          <a:sy n="40" d="100"/>
        </p:scale>
        <p:origin x="-2280"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97B629-9E9D-4683-BE45-69BBBC2A9C33}" type="datetimeFigureOut">
              <a:rPr lang="en-GB" smtClean="0"/>
              <a:t>20/10/2026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1BBD79-A804-45E9-B8E3-9A16A3218D6A}" type="slidenum">
              <a:rPr lang="en-GB" smtClean="0"/>
              <a:t>‹#›</a:t>
            </a:fld>
            <a:endParaRPr lang="en-GB"/>
          </a:p>
        </p:txBody>
      </p:sp>
    </p:spTree>
    <p:extLst>
      <p:ext uri="{BB962C8B-B14F-4D97-AF65-F5344CB8AC3E}">
        <p14:creationId xmlns:p14="http://schemas.microsoft.com/office/powerpoint/2010/main" val="1988039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Ask pupils to discuss the questions on the slide with a partner/in a group.</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Challenge: Do pupils remember what the traditional syllable structure is for a Japanese haiku?</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5708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Read the haiku on the slide. Ask pupils to discuss with a partner/in a group - think about what season they think the haiku is set in; what is the </a:t>
            </a:r>
            <a:r>
              <a:rPr lang="en-US" b="0" baseline="0" dirty="0" err="1"/>
              <a:t>Kigo</a:t>
            </a:r>
            <a:r>
              <a:rPr lang="en-US" b="0" baseline="0" dirty="0"/>
              <a:t>, what senses are being described?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7500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If you like, you could introduce another short guided visualization here. Click once for the title and logo to disappear. An example script is below:</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1" baseline="0" dirty="0"/>
              <a:t>Look at the picture. Now close your eyes.</a:t>
            </a:r>
          </a:p>
          <a:p>
            <a:pPr marL="0" marR="0" indent="0" algn="l" defTabSz="914400" rtl="0" eaLnBrk="1" fontAlgn="auto" latinLnBrk="0" hangingPunct="1">
              <a:lnSpc>
                <a:spcPct val="100000"/>
              </a:lnSpc>
              <a:spcBef>
                <a:spcPts val="0"/>
              </a:spcBef>
              <a:spcAft>
                <a:spcPts val="0"/>
              </a:spcAft>
              <a:buClrTx/>
              <a:buSzTx/>
              <a:buFontTx/>
              <a:buNone/>
              <a:tabLst/>
              <a:defRPr/>
            </a:pPr>
            <a:r>
              <a:rPr lang="en-US" b="0" i="1" baseline="0" dirty="0"/>
              <a:t>You are outside and it’s cold. You are walking home with a friend. Both of you are wearing big coats and boots. As you pick up your feet, you can hear the sound of the snow crunching and the sound of your own breath. You stick your tongue out and wait for a snowflake to land on it. You hear a laugh and turn around – your friend is about to throw a snowball. Thump! It hits the arm of your coat. You bend down to make your own snowball, scooping some snow up with your hands.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1" baseline="0" dirty="0"/>
              <a:t>Open your eyes. How did you feel? </a:t>
            </a:r>
            <a:endParaRPr lang="en-US" b="0" baseline="0" dirty="0"/>
          </a:p>
        </p:txBody>
      </p:sp>
      <p:sp>
        <p:nvSpPr>
          <p:cNvPr id="4" name="Slide Number Placeholder 3"/>
          <p:cNvSpPr>
            <a:spLocks noGrp="1"/>
          </p:cNvSpPr>
          <p:nvPr>
            <p:ph type="sldNum" sz="quarter" idx="10"/>
          </p:nvPr>
        </p:nvSpPr>
        <p:spPr/>
        <p:txBody>
          <a:bodyPr/>
          <a:lstStyle/>
          <a:p>
            <a:fld id="{9D1BBD79-A804-45E9-B8E3-9A16A3218D6A}" type="slidenum">
              <a:rPr lang="en-GB" smtClean="0"/>
              <a:t>3</a:t>
            </a:fld>
            <a:endParaRPr lang="en-GB"/>
          </a:p>
        </p:txBody>
      </p:sp>
    </p:spTree>
    <p:extLst>
      <p:ext uri="{BB962C8B-B14F-4D97-AF65-F5344CB8AC3E}">
        <p14:creationId xmlns:p14="http://schemas.microsoft.com/office/powerpoint/2010/main" val="3550254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risten ITC"/>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risten ITC"/>
                <a:ea typeface="Kozuka Gothic Pro B"/>
              </a:rPr>
              <a:t>Introduce today’s Learning Objectives.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9664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risten ITC"/>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Introduce the key words for today’s lesson.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Illustration from </a:t>
            </a:r>
            <a:r>
              <a:rPr lang="en-GB" dirty="0" err="1"/>
              <a:t>Irasutoya</a:t>
            </a:r>
            <a:r>
              <a:rPr lang="en-GB"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8862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Fragments and phrases are introduced in the next slides.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D1BBD79-A804-45E9-B8E3-9A16A3218D6A}" type="slidenum">
              <a:rPr lang="en-GB" smtClean="0"/>
              <a:t>6</a:t>
            </a:fld>
            <a:endParaRPr lang="en-GB"/>
          </a:p>
        </p:txBody>
      </p:sp>
    </p:spTree>
    <p:extLst>
      <p:ext uri="{BB962C8B-B14F-4D97-AF65-F5344CB8AC3E}">
        <p14:creationId xmlns:p14="http://schemas.microsoft.com/office/powerpoint/2010/main" val="2467288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Ask pupils to share some ideas of fragments they could use in a haiku. They may already have some written down on their worksheet from the previous lesson. They can circle these if they like. The Haiku Seasons Worksheet (see Beyond 5-7-5 booklet, page 4 in additional resources) could also be used for this activity.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D1BBD79-A804-45E9-B8E3-9A16A3218D6A}" type="slidenum">
              <a:rPr lang="en-GB" smtClean="0"/>
              <a:t>7</a:t>
            </a:fld>
            <a:endParaRPr lang="en-GB"/>
          </a:p>
        </p:txBody>
      </p:sp>
    </p:spTree>
    <p:extLst>
      <p:ext uri="{BB962C8B-B14F-4D97-AF65-F5344CB8AC3E}">
        <p14:creationId xmlns:p14="http://schemas.microsoft.com/office/powerpoint/2010/main" val="194209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Phrases are “almost sentences”; they don’t necessarily make sense on their own, but they do provide more detail than a fragment would.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Ask pupils to share some ideas of phrases they could use in a haiku. They may already have some written down on their worksheet from the previous lesson.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D1BBD79-A804-45E9-B8E3-9A16A3218D6A}" type="slidenum">
              <a:rPr lang="en-GB" smtClean="0"/>
              <a:t>8</a:t>
            </a:fld>
            <a:endParaRPr lang="en-GB"/>
          </a:p>
        </p:txBody>
      </p:sp>
    </p:spTree>
    <p:extLst>
      <p:ext uri="{BB962C8B-B14F-4D97-AF65-F5344CB8AC3E}">
        <p14:creationId xmlns:p14="http://schemas.microsoft.com/office/powerpoint/2010/main" val="143168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Mention to pupils that haiku are normally 1 fragment and 1 phrase (split over 2 lines)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Reading haiku out loud can help to hear the fragments and phrases more clearly. Click on the next slide to reveal the answers.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1662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Notice how the phrase is split across two lines. This is very common. The phrase could be first followed by the fragment.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Haiku may sometimes have more than one fragment. (The next slide shows The Old Pond as an example of this – you can skip it if you like).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9541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It’s more common to have just 1 fragment and 1 phrase (split across 2 lines) but it’s not always the case. Click on the next slide to reveal the answers.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8746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705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Hand out the worksheet. Pupils must identify the fragments and phrases of each of the haiku. (They could circle, use 2 </a:t>
            </a:r>
            <a:r>
              <a:rPr lang="en-US" baseline="0" dirty="0" err="1"/>
              <a:t>colours</a:t>
            </a:r>
            <a:r>
              <a:rPr lang="en-US" baseline="0" dirty="0"/>
              <a:t> to highlight, or label F + 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You could also choose not to use the worksheet for the activity and instead ask pupils to read the haiku on the following slides and identify the fragments and phrases through discussion.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a more challenging version of this activity, use The Haiku Seasons Worksheet (see Beyond 5-7-5 booklet, page 4 in additional resources) instead.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8713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Skip if using worksheet. </a:t>
            </a:r>
            <a:r>
              <a:rPr lang="en-GB" b="0" i="0" dirty="0">
                <a:solidFill>
                  <a:srgbClr val="E8E8E8"/>
                </a:solidFill>
                <a:effectLst/>
                <a:latin typeface="Google Sans"/>
              </a:rPr>
              <a:t>Click through to reveal the answers.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E8E8E8"/>
              </a:solidFill>
              <a:effectLst/>
              <a:latin typeface="Google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4680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182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Skip if using worksheet. </a:t>
            </a:r>
            <a:r>
              <a:rPr lang="en-US" baseline="0" dirty="0"/>
              <a:t>Click through to reveal the answers.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911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8479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Skip if using worksheet. </a:t>
            </a:r>
            <a:r>
              <a:rPr lang="en-US" baseline="0" dirty="0"/>
              <a:t>Click through to reveal the answers.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0135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4471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Model how to write a haiku on a flipchart or interactive whiteboard by combining fragments and phrases.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Pupils will do this independently in tasks 2 and 3, so you may find it beneficial to write a haiku together as a class first, to help them better understand what they must do. This slide suggests writing a haiku about a tree, but you could write it about anything interesting you noticed whilst outside last time.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You could pre-select and write a number of fragments and phrases on the board or ask pupils to contribute fragments first, then phrases which you then combine to create a haiku.</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You can choose to structure the haiku how you like. Writing a haiku with a fragment for the first line, followed by a phrase that extends over lines 2 and 3 may be the most straight-forward approach.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3120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Now, pupils will write down their own fragments and phrases. They can take directly from their Five Senses worksheet from last lesson or use it to guide/inspire them.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You can complete Tasks 2 and 3 outside in the same location you did last lesson’s activity, however this is not strictly necessary.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708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the bottom of the worksheet, pupils will now combine their fragments and phrases together to create a haiku.</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Encourage pupils to get creative and to try combining different fragments and phrases in different structures. They can use the back too to create as many haikus as they like.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Once complete, pupils can share their haiku with their partner.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756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Reflect on your haiku learning as a class. Did pupils enjoy learning about haiku? Did they enjoy writing their haiku? Was it easier or more difficult than expected? Why?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You could compare haiku to previous poems you may have studied as a class; which did pupils like more, and why?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Traditionally, haiku are read aloud twice. At the end of the lesson, ask for volunteers to read their haiku out loud in front of the class (reading their haiku twice through)! You can ask pupils to share feedback and what they liked about their classmates’ haiku. Alternatively, you could ask pupils to walk around the classroom and exchange haiku with their classmates.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Illustrations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2328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D1BBD79-A804-45E9-B8E3-9A16A3218D6A}" type="slidenum">
              <a:rPr lang="en-GB" smtClean="0"/>
              <a:t>24</a:t>
            </a:fld>
            <a:endParaRPr lang="en-GB"/>
          </a:p>
        </p:txBody>
      </p:sp>
    </p:spTree>
    <p:extLst>
      <p:ext uri="{BB962C8B-B14F-4D97-AF65-F5344CB8AC3E}">
        <p14:creationId xmlns:p14="http://schemas.microsoft.com/office/powerpoint/2010/main" val="387993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C44820C-79D5-4E04-95E4-0C5C2674FEA8}"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0690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127622-BD42-47F9-9CA6-FD693E360096}"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81620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4E555-65CA-4646-9EFA-61B0A07002AF}"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931170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A76EB5-D9DC-43EC-B43F-F99BFB57390C}"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586432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A043A44-13BB-4959-BC55-580CB0D98D73}" type="datetime1">
              <a:rPr lang="en-GB" smtClean="0"/>
              <a:t>20/10/2026</a:t>
            </a:fld>
            <a:endParaRPr lang="en-GB"/>
          </a:p>
        </p:txBody>
      </p:sp>
      <p:sp>
        <p:nvSpPr>
          <p:cNvPr id="8" name="Footer Placeholder 7"/>
          <p:cNvSpPr>
            <a:spLocks noGrp="1"/>
          </p:cNvSpPr>
          <p:nvPr>
            <p:ph type="ftr" sz="quarter" idx="11"/>
          </p:nvPr>
        </p:nvSpPr>
        <p:spPr/>
        <p:txBody>
          <a:bodyPr/>
          <a:lstStyle/>
          <a:p>
            <a:r>
              <a:rPr lang="en-GB"/>
              <a:t>©Author in collaboration with The Japan Society</a:t>
            </a:r>
          </a:p>
        </p:txBody>
      </p:sp>
      <p:sp>
        <p:nvSpPr>
          <p:cNvPr id="9" name="Slide Number Placeholder 8"/>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9221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07953A-87A9-4662-A26A-87700B819D78}" type="datetime1">
              <a:rPr lang="en-GB" smtClean="0"/>
              <a:t>20/10/2026</a:t>
            </a:fld>
            <a:endParaRPr lang="en-GB"/>
          </a:p>
        </p:txBody>
      </p:sp>
      <p:sp>
        <p:nvSpPr>
          <p:cNvPr id="4" name="Footer Placeholder 3"/>
          <p:cNvSpPr>
            <a:spLocks noGrp="1"/>
          </p:cNvSpPr>
          <p:nvPr>
            <p:ph type="ftr" sz="quarter" idx="11"/>
          </p:nvPr>
        </p:nvSpPr>
        <p:spPr/>
        <p:txBody>
          <a:bodyPr/>
          <a:lstStyle/>
          <a:p>
            <a:r>
              <a:rPr lang="en-GB"/>
              <a:t>©Author in collaboration with The Japan Society</a:t>
            </a:r>
          </a:p>
        </p:txBody>
      </p:sp>
      <p:sp>
        <p:nvSpPr>
          <p:cNvPr id="5" name="Slide Number Placeholder 4"/>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4987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D0B6E6-2075-4206-9DB9-C66C1CEE853F}" type="datetime1">
              <a:rPr lang="en-GB" smtClean="0"/>
              <a:t>20/10/2026</a:t>
            </a:fld>
            <a:endParaRPr lang="en-GB"/>
          </a:p>
        </p:txBody>
      </p:sp>
      <p:sp>
        <p:nvSpPr>
          <p:cNvPr id="3" name="Footer Placeholder 2"/>
          <p:cNvSpPr>
            <a:spLocks noGrp="1"/>
          </p:cNvSpPr>
          <p:nvPr>
            <p:ph type="ftr" sz="quarter" idx="11"/>
          </p:nvPr>
        </p:nvSpPr>
        <p:spPr/>
        <p:txBody>
          <a:bodyPr/>
          <a:lstStyle/>
          <a:p>
            <a:r>
              <a:rPr lang="en-GB"/>
              <a:t>©Author in collaboration with The Japan Society</a:t>
            </a:r>
          </a:p>
        </p:txBody>
      </p:sp>
      <p:sp>
        <p:nvSpPr>
          <p:cNvPr id="4" name="Slide Number Placeholder 3"/>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405728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1F4AD8-CFF9-46C3-903E-9E7C140D6E90}"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462756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C50BFC-D795-464A-B662-F2841F9B2316}"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704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2DDD8B7-C1D7-4743-9470-4BD7F91F588B}"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897715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DC479E-654D-4746-B582-36E39430CA9D}"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62568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5C668-4A9E-489F-A366-D484D38103FB}" type="datetime1">
              <a:rPr lang="en-GB" smtClean="0"/>
              <a:t>20/10/2026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©Author in collaboration with The Japan Society</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7D4DA-CA93-4100-9923-91CA0C97AC6D}" type="slidenum">
              <a:rPr lang="en-GB" smtClean="0"/>
              <a:t>‹#›</a:t>
            </a:fld>
            <a:endParaRPr lang="en-GB"/>
          </a:p>
        </p:txBody>
      </p:sp>
    </p:spTree>
    <p:extLst>
      <p:ext uri="{BB962C8B-B14F-4D97-AF65-F5344CB8AC3E}">
        <p14:creationId xmlns:p14="http://schemas.microsoft.com/office/powerpoint/2010/main" val="3335166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unsplash.com/photos/snowy-road-through-forest-trees-VyinI8Apc-0?utm_source=unsplash&amp;utm_medium=referral&amp;utm_content=creditCopyText" TargetMode="External"/><Relationship Id="rId5" Type="http://schemas.openxmlformats.org/officeDocument/2006/relationships/hyperlink" Target="https://unsplash.com/@da_shika_photo?utm_source=unsplash&amp;utm_medium=referral&amp;utm_content=creditCopyText"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hyperlink" Target="https://openmoji.org/" TargetMode="External"/><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hyperlink" Target="https://creativecommons.org/licenses/by-sa/4.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5.jpe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e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463000" y="443486"/>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Starter</a:t>
            </a:r>
          </a:p>
        </p:txBody>
      </p:sp>
      <p:pic>
        <p:nvPicPr>
          <p:cNvPr id="3" name="Picture 2">
            <a:extLst>
              <a:ext uri="{FF2B5EF4-FFF2-40B4-BE49-F238E27FC236}">
                <a16:creationId xmlns:a16="http://schemas.microsoft.com/office/drawing/2014/main" id="{9A611802-BF20-4506-9F90-4638010B9000}"/>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13" name="Picture 2">
            <a:extLst>
              <a:ext uri="{FF2B5EF4-FFF2-40B4-BE49-F238E27FC236}">
                <a16:creationId xmlns:a16="http://schemas.microsoft.com/office/drawing/2014/main" id="{F19F29A9-6122-4A69-BDC8-8DCE3B73FB5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92280" y="4754781"/>
            <a:ext cx="1711740" cy="14400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126D2E88-722C-472D-A819-C56E6D64A1AB}"/>
              </a:ext>
            </a:extLst>
          </p:cNvPr>
          <p:cNvSpPr/>
          <p:nvPr/>
        </p:nvSpPr>
        <p:spPr>
          <a:xfrm>
            <a:off x="463000" y="1417708"/>
            <a:ext cx="8223800" cy="4057073"/>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GB" sz="2400" b="1" dirty="0">
                <a:solidFill>
                  <a:prstClr val="black"/>
                </a:solidFill>
                <a:latin typeface="Kozuka Gothic Pro B" pitchFamily="34" charset="-128"/>
                <a:ea typeface="Kozuka Gothic Pro B" pitchFamily="34" charset="-128"/>
              </a:rPr>
              <a:t>What do you remember about haiku from last lesson? </a:t>
            </a: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Discuss the following questions with your partner.</a:t>
            </a:r>
          </a:p>
          <a:p>
            <a:pPr marR="0" lvl="0" algn="l" defTabSz="914400" rtl="0" eaLnBrk="1" fontAlgn="auto" latinLnBrk="0" hangingPunct="1">
              <a:lnSpc>
                <a:spcPct val="100000"/>
              </a:lnSpc>
              <a:spcBef>
                <a:spcPts val="0"/>
              </a:spcBef>
              <a:spcAft>
                <a:spcPts val="0"/>
              </a:spcAft>
              <a:buClrTx/>
              <a:buSzTx/>
              <a:tabLst/>
              <a:defRPr/>
            </a:pPr>
            <a:endParaRPr lang="en-GB" sz="2400" dirty="0">
              <a:solidFill>
                <a:prstClr val="black"/>
              </a:solidFill>
              <a:latin typeface="Kozuka Gothic Pro B" pitchFamily="34" charset="-128"/>
              <a:ea typeface="Kozuka Gothic Pro B" pitchFamily="34" charset="-128"/>
            </a:endParaRPr>
          </a:p>
          <a:p>
            <a:pPr marL="457200" indent="-457200">
              <a:lnSpc>
                <a:spcPct val="200000"/>
              </a:lnSpc>
              <a:buFont typeface="Arial" panose="020B0604020202020204" pitchFamily="34" charset="0"/>
              <a:buChar char="•"/>
            </a:pPr>
            <a:r>
              <a:rPr lang="en-GB" sz="2400" dirty="0">
                <a:latin typeface="Kozuka Gothic Pro R" pitchFamily="34" charset="-128"/>
                <a:ea typeface="Kozuka Gothic Pro R" pitchFamily="34" charset="-128"/>
              </a:rPr>
              <a:t>How many lines do they have?</a:t>
            </a:r>
            <a:endParaRPr lang="en-GB" sz="2400" dirty="0">
              <a:solidFill>
                <a:srgbClr val="00B050"/>
              </a:solidFill>
              <a:latin typeface="Kozuka Gothic Pro R" pitchFamily="34" charset="-128"/>
              <a:ea typeface="Kozuka Gothic Pro R" pitchFamily="34" charset="-128"/>
            </a:endParaRPr>
          </a:p>
          <a:p>
            <a:pPr marL="457200" indent="-457200">
              <a:lnSpc>
                <a:spcPct val="200000"/>
              </a:lnSpc>
              <a:buFont typeface="Arial" panose="020B0604020202020204" pitchFamily="34" charset="0"/>
              <a:buChar char="•"/>
            </a:pPr>
            <a:r>
              <a:rPr lang="en-GB" sz="2400" dirty="0">
                <a:latin typeface="Kozuka Gothic Pro R" pitchFamily="34" charset="-128"/>
                <a:ea typeface="Kozuka Gothic Pro R" pitchFamily="34" charset="-128"/>
              </a:rPr>
              <a:t>Do haiku rhyme? </a:t>
            </a:r>
          </a:p>
          <a:p>
            <a:pPr marL="457200" indent="-457200">
              <a:lnSpc>
                <a:spcPct val="200000"/>
              </a:lnSpc>
              <a:buFont typeface="Arial" panose="020B0604020202020204" pitchFamily="34" charset="0"/>
              <a:buChar char="•"/>
            </a:pPr>
            <a:r>
              <a:rPr lang="en-GB" sz="2400" dirty="0">
                <a:latin typeface="Kozuka Gothic Pro R" pitchFamily="34" charset="-128"/>
                <a:ea typeface="Kozuka Gothic Pro R" pitchFamily="34" charset="-128"/>
              </a:rPr>
              <a:t>What are haiku usually about? </a:t>
            </a:r>
          </a:p>
          <a:p>
            <a:pPr marL="457200" indent="-457200">
              <a:lnSpc>
                <a:spcPct val="200000"/>
              </a:lnSpc>
              <a:buFont typeface="Arial" panose="020B0604020202020204" pitchFamily="34" charset="0"/>
              <a:buChar char="•"/>
            </a:pPr>
            <a:r>
              <a:rPr lang="en-GB" sz="2400" dirty="0">
                <a:latin typeface="Kozuka Gothic Pro R" pitchFamily="34" charset="-128"/>
                <a:ea typeface="Kozuka Gothic Pro R" pitchFamily="34" charset="-128"/>
              </a:rPr>
              <a:t>What are the five senses?</a:t>
            </a:r>
            <a:endParaRPr lang="en-GB" sz="2400" dirty="0">
              <a:solidFill>
                <a:srgbClr val="00B050"/>
              </a:solidFill>
              <a:latin typeface="Kozuka Gothic Pro R" pitchFamily="34" charset="-128"/>
              <a:ea typeface="Kozuka Gothic Pro R" pitchFamily="34" charset="-128"/>
            </a:endParaRPr>
          </a:p>
        </p:txBody>
      </p:sp>
    </p:spTree>
    <p:extLst>
      <p:ext uri="{BB962C8B-B14F-4D97-AF65-F5344CB8AC3E}">
        <p14:creationId xmlns:p14="http://schemas.microsoft.com/office/powerpoint/2010/main" val="520682814"/>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Effect transition="in" filter="fade">
                                      <p:cBhvr>
                                        <p:cTn id="7" dur="500"/>
                                        <p:tgtEl>
                                          <p:spTgt spid="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3" end="3"/>
                                            </p:txEl>
                                          </p:spTgt>
                                        </p:tgtEl>
                                        <p:attrNameLst>
                                          <p:attrName>style.visibility</p:attrName>
                                        </p:attrNameLst>
                                      </p:cBhvr>
                                      <p:to>
                                        <p:strVal val="visible"/>
                                      </p:to>
                                    </p:set>
                                    <p:animEffect transition="in" filter="fade">
                                      <p:cBhvr>
                                        <p:cTn id="12" dur="500"/>
                                        <p:tgtEl>
                                          <p:spTgt spid="1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fade">
                                      <p:cBhvr>
                                        <p:cTn id="17" dur="500"/>
                                        <p:tgtEl>
                                          <p:spTgt spid="1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5" end="5"/>
                                            </p:txEl>
                                          </p:spTgt>
                                        </p:tgtEl>
                                        <p:attrNameLst>
                                          <p:attrName>style.visibility</p:attrName>
                                        </p:attrNameLst>
                                      </p:cBhvr>
                                      <p:to>
                                        <p:strVal val="visible"/>
                                      </p:to>
                                    </p:set>
                                    <p:animEffect transition="in" filter="fade">
                                      <p:cBhvr>
                                        <p:cTn id="22"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422904"/>
            <a:ext cx="9143999" cy="365125"/>
          </a:xfrm>
        </p:spPr>
        <p:txBody>
          <a:bodyPr/>
          <a:lstStyle/>
          <a:p>
            <a:pPr>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Poem </a:t>
            </a:r>
            <a:r>
              <a:rPr kumimoji="0" lang="en-GB" sz="1200" b="0" u="none" strike="noStrike" kern="1200" cap="none" spc="0" normalizeH="0" baseline="0" noProof="0" dirty="0">
                <a:ln>
                  <a:noFill/>
                </a:ln>
                <a:solidFill>
                  <a:prstClr val="white">
                    <a:lumMod val="95000"/>
                  </a:prstClr>
                </a:solidFill>
                <a:effectLst/>
                <a:uLnTx/>
                <a:uFillTx/>
                <a:latin typeface="Calibri"/>
                <a:ea typeface="+mn-ea"/>
                <a:cs typeface="+mn-cs"/>
              </a:rPr>
              <a:t>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a:p>
            <a:pPr>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Image ©</a:t>
            </a:r>
            <a:r>
              <a:rPr lang="en-GB" b="0" i="0" dirty="0">
                <a:solidFill>
                  <a:srgbClr val="E8E8E8"/>
                </a:solidFill>
                <a:effectLst/>
                <a:latin typeface="Google Sans"/>
              </a:rPr>
              <a:t>Tom </a:t>
            </a:r>
            <a:r>
              <a:rPr lang="en-GB" b="0" i="0" dirty="0" err="1">
                <a:solidFill>
                  <a:srgbClr val="E8E8E8"/>
                </a:solidFill>
                <a:effectLst/>
                <a:latin typeface="Google Sans"/>
              </a:rPr>
              <a:t>Coultas</a:t>
            </a:r>
            <a:r>
              <a:rPr lang="en-GB" b="0" i="0" dirty="0">
                <a:solidFill>
                  <a:srgbClr val="E8E8E8"/>
                </a:solidFill>
                <a:effectLst/>
                <a:latin typeface="Google Sans"/>
              </a:rPr>
              <a:t> via Canva</a:t>
            </a:r>
          </a:p>
          <a:p>
            <a:pPr>
              <a:defRPr/>
            </a:pP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463000" y="443486"/>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Starter</a:t>
            </a:r>
          </a:p>
        </p:txBody>
      </p:sp>
      <p:pic>
        <p:nvPicPr>
          <p:cNvPr id="3" name="Picture 2">
            <a:extLst>
              <a:ext uri="{FF2B5EF4-FFF2-40B4-BE49-F238E27FC236}">
                <a16:creationId xmlns:a16="http://schemas.microsoft.com/office/drawing/2014/main" id="{9A611802-BF20-4506-9F90-4638010B9000}"/>
              </a:ext>
            </a:extLst>
          </p:cNvPr>
          <p:cNvPicPr>
            <a:picLocks noChangeAspect="1"/>
          </p:cNvPicPr>
          <p:nvPr/>
        </p:nvPicPr>
        <p:blipFill>
          <a:blip r:embed="rId3"/>
          <a:stretch>
            <a:fillRect/>
          </a:stretch>
        </p:blipFill>
        <p:spPr>
          <a:xfrm>
            <a:off x="107504" y="6342496"/>
            <a:ext cx="392832" cy="392832"/>
          </a:xfrm>
          <a:prstGeom prst="rect">
            <a:avLst/>
          </a:prstGeom>
        </p:spPr>
      </p:pic>
      <p:sp>
        <p:nvSpPr>
          <p:cNvPr id="15" name="Rectangle 14">
            <a:extLst>
              <a:ext uri="{FF2B5EF4-FFF2-40B4-BE49-F238E27FC236}">
                <a16:creationId xmlns:a16="http://schemas.microsoft.com/office/drawing/2014/main" id="{126D2E88-722C-472D-A819-C56E6D64A1AB}"/>
              </a:ext>
            </a:extLst>
          </p:cNvPr>
          <p:cNvSpPr/>
          <p:nvPr/>
        </p:nvSpPr>
        <p:spPr>
          <a:xfrm>
            <a:off x="584326" y="1417708"/>
            <a:ext cx="810247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Read the haiku and discuss the questions with a partner: </a:t>
            </a:r>
            <a:br>
              <a:rPr kumimoji="0" lang="en-GB" sz="240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br>
            <a:endPar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sp>
        <p:nvSpPr>
          <p:cNvPr id="12" name="TextBox 11">
            <a:extLst>
              <a:ext uri="{FF2B5EF4-FFF2-40B4-BE49-F238E27FC236}">
                <a16:creationId xmlns:a16="http://schemas.microsoft.com/office/drawing/2014/main" id="{C91092EC-30AE-4CD1-A581-C584ED913A4E}"/>
              </a:ext>
            </a:extLst>
          </p:cNvPr>
          <p:cNvSpPr txBox="1"/>
          <p:nvPr/>
        </p:nvSpPr>
        <p:spPr>
          <a:xfrm>
            <a:off x="640655" y="2362527"/>
            <a:ext cx="80248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anose="020B0400000000000000" pitchFamily="34" charset="-128"/>
                <a:ea typeface="Kozuka Gothic Pro R" panose="020B0400000000000000" pitchFamily="34" charset="-128"/>
              </a:rPr>
              <a:t>nearly Mother’s 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my best daffodils</a:t>
            </a:r>
            <a:r>
              <a:rPr lang="en-GB" sz="2800" dirty="0">
                <a:solidFill>
                  <a:prstClr val="black"/>
                </a:solidFill>
                <a:latin typeface="Kozuka Gothic Pro R" panose="020B0400000000000000" pitchFamily="34" charset="-128"/>
                <a:ea typeface="Kozuka Gothic Pro R" panose="020B0400000000000000" pitchFamily="34" charset="-128"/>
              </a:rPr>
              <a:t> bent low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in t</a:t>
            </a:r>
            <a:r>
              <a:rPr lang="en-GB" sz="2800" dirty="0">
                <a:solidFill>
                  <a:prstClr val="black"/>
                </a:solidFill>
                <a:latin typeface="Kozuka Gothic Pro R" panose="020B0400000000000000" pitchFamily="34" charset="-128"/>
                <a:ea typeface="Kozuka Gothic Pro R" panose="020B0400000000000000" pitchFamily="34" charset="-128"/>
              </a:rPr>
              <a:t>he constant rain</a:t>
            </a: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pic>
        <p:nvPicPr>
          <p:cNvPr id="4" name="Picture 3" descr="Yellow flowers in a field&#10;&#10;Description automatically generated">
            <a:extLst>
              <a:ext uri="{FF2B5EF4-FFF2-40B4-BE49-F238E27FC236}">
                <a16:creationId xmlns:a16="http://schemas.microsoft.com/office/drawing/2014/main" id="{9B58053F-4BAB-4581-B1B3-0BE07223C70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63" r="20904"/>
          <a:stretch/>
        </p:blipFill>
        <p:spPr>
          <a:xfrm>
            <a:off x="5308970" y="2213426"/>
            <a:ext cx="3250704" cy="25814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402AB3CE-2007-91C2-A5FC-5F3AC8FA010B}"/>
              </a:ext>
            </a:extLst>
          </p:cNvPr>
          <p:cNvSpPr txBox="1"/>
          <p:nvPr/>
        </p:nvSpPr>
        <p:spPr>
          <a:xfrm>
            <a:off x="640655" y="5102928"/>
            <a:ext cx="6397489" cy="830997"/>
          </a:xfrm>
          <a:prstGeom prst="rect">
            <a:avLst/>
          </a:prstGeom>
          <a:noFill/>
          <a:ln w="28575">
            <a:solidFill>
              <a:srgbClr val="FF0000"/>
            </a:solidFill>
            <a:prstDash val="dash"/>
          </a:ln>
        </p:spPr>
        <p:txBody>
          <a:bodyPr wrap="square" rtlCol="0">
            <a:spAutoFit/>
          </a:bodyPr>
          <a:lstStyle/>
          <a:p>
            <a:pPr>
              <a:defRPr/>
            </a:pP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What season do you think the haiku is set in? </a:t>
            </a:r>
            <a:b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b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What is the </a:t>
            </a:r>
            <a:r>
              <a:rPr lang="en-GB" sz="2400" dirty="0">
                <a:solidFill>
                  <a:prstClr val="black"/>
                </a:solidFill>
                <a:latin typeface="Kozuka Gothic Pro R" panose="020B0400000000000000" pitchFamily="34" charset="-128"/>
                <a:ea typeface="Kozuka Gothic Pro R" panose="020B0400000000000000" pitchFamily="34" charset="-128"/>
              </a:rPr>
              <a:t>k</a:t>
            </a:r>
            <a:r>
              <a:rPr kumimoji="0" lang="en-GB" sz="2400" i="0" u="none" strike="noStrike" kern="1200" cap="none" spc="0" normalizeH="0" baseline="0" noProof="0" dirty="0" err="1">
                <a:ln>
                  <a:noFill/>
                </a:ln>
                <a:solidFill>
                  <a:prstClr val="black"/>
                </a:solidFill>
                <a:effectLst/>
                <a:uLnTx/>
                <a:uFillTx/>
                <a:latin typeface="Kozuka Gothic Pro R" panose="020B0400000000000000" pitchFamily="34" charset="-128"/>
                <a:ea typeface="Kozuka Gothic Pro R" panose="020B0400000000000000" pitchFamily="34" charset="-128"/>
              </a:rPr>
              <a:t>igo</a:t>
            </a: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 (seasonal word)?</a:t>
            </a:r>
            <a:endParaRPr lang="en-GB" sz="2400" dirty="0"/>
          </a:p>
        </p:txBody>
      </p:sp>
    </p:spTree>
    <p:extLst>
      <p:ext uri="{BB962C8B-B14F-4D97-AF65-F5344CB8AC3E}">
        <p14:creationId xmlns:p14="http://schemas.microsoft.com/office/powerpoint/2010/main" val="2737502565"/>
      </p:ext>
    </p:extLst>
  </p:cSld>
  <p:clrMapOvr>
    <a:masterClrMapping/>
  </p:clrMapOvr>
  <mc:AlternateContent xmlns:mc="http://schemas.openxmlformats.org/markup-compatibility/2006">
    <mc:Choice xmlns:p14="http://schemas.microsoft.com/office/powerpoint/2010/main" Requires="p14">
      <p:transition p14:dur="0" advClick="0" advTm="20000"/>
    </mc:Choice>
    <mc:Fallback>
      <p:transition advClick="0" advTm="2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nowy road with trees&#10;&#10;Description automatically generated">
            <a:extLst>
              <a:ext uri="{FF2B5EF4-FFF2-40B4-BE49-F238E27FC236}">
                <a16:creationId xmlns:a16="http://schemas.microsoft.com/office/drawing/2014/main" id="{2D8D3A5C-946D-C9AD-C114-ED9862E370B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1" r="2061"/>
          <a:stretch/>
        </p:blipFill>
        <p:spPr>
          <a:xfrm>
            <a:off x="0" y="-79163"/>
            <a:ext cx="9144000" cy="636128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15225" y="345745"/>
            <a:ext cx="1233488" cy="1233488"/>
          </a:xfrm>
          <a:prstGeom prst="rect">
            <a:avLst/>
          </a:prstGeom>
        </p:spPr>
      </p:pic>
      <p:sp>
        <p:nvSpPr>
          <p:cNvPr id="6" name="Slide Number Placeholder 5"/>
          <p:cNvSpPr>
            <a:spLocks noGrp="1"/>
          </p:cNvSpPr>
          <p:nvPr>
            <p:ph type="sldNum" sz="quarter" idx="12"/>
          </p:nvPr>
        </p:nvSpPr>
        <p:spPr/>
        <p:txBody>
          <a:bodyPr/>
          <a:lstStyle/>
          <a:p>
            <a:fld id="{7627D4DA-CA93-4100-9923-91CA0C97AC6D}" type="slidenum">
              <a:rPr lang="en-GB" smtClean="0"/>
              <a:t>3</a:t>
            </a:fld>
            <a:endParaRPr lang="en-GB"/>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 name="Rectangle 1"/>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dirty="0"/>
          </a:p>
        </p:txBody>
      </p:sp>
      <p:sp>
        <p:nvSpPr>
          <p:cNvPr id="14" name="TextBox 13"/>
          <p:cNvSpPr txBox="1"/>
          <p:nvPr/>
        </p:nvSpPr>
        <p:spPr>
          <a:xfrm>
            <a:off x="3469106" y="4400237"/>
            <a:ext cx="2205785" cy="1446550"/>
          </a:xfrm>
          <a:prstGeom prst="rect">
            <a:avLst/>
          </a:prstGeom>
          <a:solidFill>
            <a:schemeClr val="bg1"/>
          </a:solidFill>
          <a:ln w="38100">
            <a:solidFill>
              <a:schemeClr val="tx1"/>
            </a:solidFill>
          </a:ln>
        </p:spPr>
        <p:txBody>
          <a:bodyPr wrap="square" rtlCol="0">
            <a:spAutoFit/>
          </a:bodyPr>
          <a:lstStyle/>
          <a:p>
            <a:pPr algn="ctr"/>
            <a:r>
              <a:rPr lang="en-GB" sz="4400" b="1" dirty="0">
                <a:solidFill>
                  <a:srgbClr val="FF0000"/>
                </a:solidFill>
                <a:latin typeface="Kristen ITC" panose="03050502040202030202" pitchFamily="66" charset="0"/>
                <a:ea typeface="Kozuka Gothic Pro B" pitchFamily="34" charset="-128"/>
              </a:rPr>
              <a:t>Haiku</a:t>
            </a:r>
          </a:p>
          <a:p>
            <a:pPr algn="ctr"/>
            <a:r>
              <a:rPr lang="en-GB" sz="4400" b="1" dirty="0">
                <a:solidFill>
                  <a:srgbClr val="FF0000"/>
                </a:solidFill>
                <a:latin typeface="Kristen ITC" panose="03050502040202030202" pitchFamily="66" charset="0"/>
                <a:ea typeface="Kozuka Gothic Pro B" pitchFamily="34" charset="-128"/>
              </a:rPr>
              <a:t>Poems</a:t>
            </a:r>
          </a:p>
        </p:txBody>
      </p:sp>
      <p:sp>
        <p:nvSpPr>
          <p:cNvPr id="5" name="Footer Placeholder 7">
            <a:extLst>
              <a:ext uri="{FF2B5EF4-FFF2-40B4-BE49-F238E27FC236}">
                <a16:creationId xmlns:a16="http://schemas.microsoft.com/office/drawing/2014/main" id="{DABC34F5-379E-1A05-7340-D8185E15ED0D}"/>
              </a:ext>
            </a:extLst>
          </p:cNvPr>
          <p:cNvSpPr>
            <a:spLocks noGrp="1"/>
          </p:cNvSpPr>
          <p:nvPr>
            <p:ph type="ftr" sz="quarter" idx="11"/>
          </p:nvPr>
        </p:nvSpPr>
        <p:spPr>
          <a:xfrm>
            <a:off x="1" y="6481476"/>
            <a:ext cx="9143999" cy="365125"/>
          </a:xfrm>
        </p:spPr>
        <p:txBody>
          <a:bodyPr/>
          <a:lstStyle/>
          <a:p>
            <a:pPr>
              <a:defRPr/>
            </a:pPr>
            <a:r>
              <a:rPr kumimoji="0" lang="en-US" altLang="en-US" sz="1200" b="0" i="0" u="none" strike="noStrike" cap="none" normalizeH="0" baseline="0" dirty="0">
                <a:ln>
                  <a:noFill/>
                </a:ln>
                <a:solidFill>
                  <a:schemeClr val="bg1"/>
                </a:solidFill>
                <a:effectLst/>
              </a:rPr>
              <a:t>Photo by </a:t>
            </a:r>
            <a:r>
              <a:rPr kumimoji="0" lang="en-US" altLang="en-US" sz="1200" b="0" i="0" u="none" strike="noStrike" cap="none" normalizeH="0" baseline="0" dirty="0">
                <a:ln>
                  <a:noFill/>
                </a:ln>
                <a:solidFill>
                  <a:schemeClr val="bg1"/>
                </a:solidFill>
                <a:effectLst/>
                <a:hlinkClick r:id="rId5">
                  <a:extLst>
                    <a:ext uri="{A12FA001-AC4F-418D-AE19-62706E023703}">
                      <ahyp:hlinkClr xmlns:ahyp="http://schemas.microsoft.com/office/drawing/2018/hyperlinkcolor" val="tx"/>
                    </a:ext>
                  </a:extLst>
                </a:hlinkClick>
              </a:rPr>
              <a:t>Da-</a:t>
            </a:r>
            <a:r>
              <a:rPr kumimoji="0" lang="en-US" altLang="en-US" sz="1200" b="0" i="0" u="none" strike="noStrike" cap="none" normalizeH="0" baseline="0" dirty="0" err="1">
                <a:ln>
                  <a:noFill/>
                </a:ln>
                <a:solidFill>
                  <a:schemeClr val="bg1"/>
                </a:solidFill>
                <a:effectLst/>
                <a:hlinkClick r:id="rId5">
                  <a:extLst>
                    <a:ext uri="{A12FA001-AC4F-418D-AE19-62706E023703}">
                      <ahyp:hlinkClr xmlns:ahyp="http://schemas.microsoft.com/office/drawing/2018/hyperlinkcolor" val="tx"/>
                    </a:ext>
                  </a:extLst>
                </a:hlinkClick>
              </a:rPr>
              <a:t>shika</a:t>
            </a:r>
            <a:r>
              <a:rPr kumimoji="0" lang="en-US" altLang="en-US" sz="1200" b="0" i="0" u="none" strike="noStrike" cap="none" normalizeH="0" baseline="0" dirty="0">
                <a:ln>
                  <a:noFill/>
                </a:ln>
                <a:solidFill>
                  <a:schemeClr val="bg1"/>
                </a:solidFill>
                <a:effectLst/>
              </a:rPr>
              <a:t> on </a:t>
            </a:r>
            <a:r>
              <a:rPr kumimoji="0" lang="en-US" altLang="en-US" sz="1200" b="0" i="0" u="none" strike="noStrike" cap="none" normalizeH="0" baseline="0" dirty="0" err="1">
                <a:ln>
                  <a:noFill/>
                </a:ln>
                <a:solidFill>
                  <a:schemeClr val="bg1"/>
                </a:solidFill>
                <a:effectLst/>
                <a:hlinkClick r:id="rId6">
                  <a:extLst>
                    <a:ext uri="{A12FA001-AC4F-418D-AE19-62706E023703}">
                      <ahyp:hlinkClr xmlns:ahyp="http://schemas.microsoft.com/office/drawing/2018/hyperlinkcolor" val="tx"/>
                    </a:ext>
                  </a:extLst>
                </a:hlinkClick>
              </a:rPr>
              <a:t>Unsplash</a:t>
            </a:r>
            <a:endParaRPr kumimoji="0" lang="en-US" altLang="en-US" sz="1200" b="0" i="0" u="none" strike="noStrike" cap="none" normalizeH="0" baseline="0" dirty="0">
              <a:ln>
                <a:noFill/>
              </a:ln>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 </a:t>
            </a:r>
          </a:p>
        </p:txBody>
      </p:sp>
    </p:spTree>
    <p:extLst>
      <p:ext uri="{BB962C8B-B14F-4D97-AF65-F5344CB8AC3E}">
        <p14:creationId xmlns:p14="http://schemas.microsoft.com/office/powerpoint/2010/main" val="98997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dirty="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ADDFCB2F-DC5D-4C5E-885F-8D771BC9314B}"/>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Learning Objectives</a:t>
            </a:r>
          </a:p>
        </p:txBody>
      </p:sp>
      <p:sp>
        <p:nvSpPr>
          <p:cNvPr id="11" name="Rectangle 10">
            <a:extLst>
              <a:ext uri="{FF2B5EF4-FFF2-40B4-BE49-F238E27FC236}">
                <a16:creationId xmlns:a16="http://schemas.microsoft.com/office/drawing/2014/main" id="{D8986EA8-974E-45D4-9CA6-F914D504C7D1}"/>
              </a:ext>
            </a:extLst>
          </p:cNvPr>
          <p:cNvSpPr/>
          <p:nvPr/>
        </p:nvSpPr>
        <p:spPr>
          <a:xfrm>
            <a:off x="647563" y="1830839"/>
            <a:ext cx="7848872" cy="1938992"/>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To</a:t>
            </a:r>
            <a:r>
              <a:rPr lang="en-GB" sz="2400" dirty="0">
                <a:solidFill>
                  <a:prstClr val="black"/>
                </a:solidFill>
                <a:latin typeface="Kozuka Gothic Pro R" panose="020B0400000000000000" pitchFamily="34" charset="-128"/>
                <a:ea typeface="Kozuka Gothic Pro R" panose="020B0400000000000000" pitchFamily="34" charset="-128"/>
              </a:rPr>
              <a:t> understand what fragments and phrases are and to be able to identify them in a haiku.</a:t>
            </a:r>
          </a:p>
          <a:p>
            <a:pPr marR="0" lvl="0" algn="l" defTabSz="914400" rtl="0" eaLnBrk="1" fontAlgn="auto" latinLnBrk="0" hangingPunct="1">
              <a:lnSpc>
                <a:spcPct val="100000"/>
              </a:lnSpc>
              <a:spcBef>
                <a:spcPts val="0"/>
              </a:spcBef>
              <a:spcAft>
                <a:spcPts val="0"/>
              </a:spcAft>
              <a:buClrTx/>
              <a:buSzTx/>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To write my own </a:t>
            </a:r>
            <a:r>
              <a:rPr kumimoji="0" lang="en-GB" sz="2400" i="0" u="none" strike="noStrike" kern="1200" cap="none" spc="0" normalizeH="0" baseline="0" noProof="0" dirty="0" err="1">
                <a:ln>
                  <a:noFill/>
                </a:ln>
                <a:solidFill>
                  <a:prstClr val="black"/>
                </a:solidFill>
                <a:effectLst/>
                <a:uLnTx/>
                <a:uFillTx/>
                <a:latin typeface="Kozuka Gothic Pro R" panose="020B0400000000000000" pitchFamily="34" charset="-128"/>
                <a:ea typeface="Kozuka Gothic Pro R" panose="020B0400000000000000" pitchFamily="34" charset="-128"/>
              </a:rPr>
              <a:t>hai</a:t>
            </a:r>
            <a:r>
              <a:rPr lang="en-GB" sz="2400" dirty="0" err="1">
                <a:solidFill>
                  <a:prstClr val="black"/>
                </a:solidFill>
                <a:latin typeface="Kozuka Gothic Pro R" panose="020B0400000000000000" pitchFamily="34" charset="-128"/>
                <a:ea typeface="Kozuka Gothic Pro R" panose="020B0400000000000000" pitchFamily="34" charset="-128"/>
              </a:rPr>
              <a:t>ku</a:t>
            </a:r>
            <a:r>
              <a:rPr lang="en-GB" sz="2400" dirty="0">
                <a:solidFill>
                  <a:prstClr val="black"/>
                </a:solidFill>
                <a:latin typeface="Kozuka Gothic Pro R" panose="020B0400000000000000" pitchFamily="34" charset="-128"/>
                <a:ea typeface="Kozuka Gothic Pro R" panose="020B0400000000000000" pitchFamily="34" charset="-128"/>
              </a:rPr>
              <a:t> inspired by my surroundings, using fragments and phrases.</a:t>
            </a:r>
            <a:endPar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sp>
        <p:nvSpPr>
          <p:cNvPr id="14" name="Footer Placeholder 7">
            <a:extLst>
              <a:ext uri="{FF2B5EF4-FFF2-40B4-BE49-F238E27FC236}">
                <a16:creationId xmlns:a16="http://schemas.microsoft.com/office/drawing/2014/main" id="{50904508-1137-446D-82AF-F17726D391B6}"/>
              </a:ext>
            </a:extLst>
          </p:cNvPr>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pic>
        <p:nvPicPr>
          <p:cNvPr id="15" name="Picture 14">
            <a:extLst>
              <a:ext uri="{FF2B5EF4-FFF2-40B4-BE49-F238E27FC236}">
                <a16:creationId xmlns:a16="http://schemas.microsoft.com/office/drawing/2014/main" id="{1EDD904C-518F-4B24-B676-294D5EF6E265}"/>
              </a:ext>
            </a:extLst>
          </p:cNvPr>
          <p:cNvPicPr>
            <a:picLocks noChangeAspect="1"/>
          </p:cNvPicPr>
          <p:nvPr/>
        </p:nvPicPr>
        <p:blipFill>
          <a:blip r:embed="rId3"/>
          <a:stretch>
            <a:fillRect/>
          </a:stretch>
        </p:blipFill>
        <p:spPr>
          <a:xfrm>
            <a:off x="107504" y="6342496"/>
            <a:ext cx="392832" cy="392832"/>
          </a:xfrm>
          <a:prstGeom prst="rect">
            <a:avLst/>
          </a:prstGeom>
        </p:spPr>
      </p:pic>
    </p:spTree>
    <p:extLst>
      <p:ext uri="{BB962C8B-B14F-4D97-AF65-F5344CB8AC3E}">
        <p14:creationId xmlns:p14="http://schemas.microsoft.com/office/powerpoint/2010/main" val="35875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dirty="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ADDFCB2F-DC5D-4C5E-885F-8D771BC9314B}"/>
              </a:ext>
            </a:extLst>
          </p:cNvPr>
          <p:cNvSpPr txBox="1"/>
          <p:nvPr/>
        </p:nvSpPr>
        <p:spPr>
          <a:xfrm>
            <a:off x="546076" y="304351"/>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srgbClr val="FF0000"/>
                </a:solidFill>
                <a:latin typeface="Kristen ITC"/>
                <a:ea typeface="Kozuka Gothic Pro B"/>
              </a:rPr>
              <a:t>Key Words</a:t>
            </a:r>
            <a:endParaRPr kumimoji="0" lang="en-GB" sz="5400" b="1" i="0" u="none" strike="noStrike" kern="1200" cap="none" spc="0" normalizeH="0" baseline="0" noProof="0" dirty="0">
              <a:ln>
                <a:noFill/>
              </a:ln>
              <a:solidFill>
                <a:srgbClr val="FF0000"/>
              </a:solidFill>
              <a:effectLst/>
              <a:uLnTx/>
              <a:uFillTx/>
              <a:latin typeface="Kristen ITC"/>
              <a:ea typeface="Kozuka Gothic Pro B"/>
              <a:cs typeface="+mn-cs"/>
            </a:endParaRPr>
          </a:p>
        </p:txBody>
      </p:sp>
      <p:sp>
        <p:nvSpPr>
          <p:cNvPr id="11" name="Rectangle 10">
            <a:extLst>
              <a:ext uri="{FF2B5EF4-FFF2-40B4-BE49-F238E27FC236}">
                <a16:creationId xmlns:a16="http://schemas.microsoft.com/office/drawing/2014/main" id="{D8986EA8-974E-45D4-9CA6-F914D504C7D1}"/>
              </a:ext>
            </a:extLst>
          </p:cNvPr>
          <p:cNvSpPr/>
          <p:nvPr/>
        </p:nvSpPr>
        <p:spPr>
          <a:xfrm>
            <a:off x="755576" y="1295032"/>
            <a:ext cx="7848872" cy="4970591"/>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Haiku</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Nature</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err="1">
                <a:solidFill>
                  <a:prstClr val="black"/>
                </a:solidFill>
                <a:latin typeface="Kozuka Gothic Pro B" pitchFamily="34" charset="-128"/>
                <a:ea typeface="Kozuka Gothic Pro B" pitchFamily="34" charset="-128"/>
              </a:rPr>
              <a:t>Kigo</a:t>
            </a:r>
            <a:endParaRPr lang="en-GB" sz="2800" dirty="0">
              <a:solidFill>
                <a:prstClr val="black"/>
              </a:solidFill>
              <a:latin typeface="Kozuka Gothic Pro B" pitchFamily="34" charset="-128"/>
              <a:ea typeface="Kozuka Gothic Pro B" pitchFamily="34" charset="-128"/>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Fragments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Phrases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Seasons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Senses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300" dirty="0">
              <a:solidFill>
                <a:prstClr val="black"/>
              </a:solidFill>
              <a:latin typeface="Kozuka Gothic Pro B" pitchFamily="34" charset="-128"/>
              <a:ea typeface="Kozuka Gothic Pro B" pitchFamily="34" charset="-128"/>
            </a:endParaRPr>
          </a:p>
        </p:txBody>
      </p:sp>
      <p:sp>
        <p:nvSpPr>
          <p:cNvPr id="14" name="Footer Placeholder 7">
            <a:extLst>
              <a:ext uri="{FF2B5EF4-FFF2-40B4-BE49-F238E27FC236}">
                <a16:creationId xmlns:a16="http://schemas.microsoft.com/office/drawing/2014/main" id="{50904508-1137-446D-82AF-F17726D391B6}"/>
              </a:ext>
            </a:extLst>
          </p:cNvPr>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pic>
        <p:nvPicPr>
          <p:cNvPr id="15" name="Picture 14">
            <a:extLst>
              <a:ext uri="{FF2B5EF4-FFF2-40B4-BE49-F238E27FC236}">
                <a16:creationId xmlns:a16="http://schemas.microsoft.com/office/drawing/2014/main" id="{1EDD904C-518F-4B24-B676-294D5EF6E265}"/>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10" name="Picture 2">
            <a:extLst>
              <a:ext uri="{FF2B5EF4-FFF2-40B4-BE49-F238E27FC236}">
                <a16:creationId xmlns:a16="http://schemas.microsoft.com/office/drawing/2014/main" id="{201A10D2-81C1-4D22-A8DC-1979082846B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34255" y="149895"/>
            <a:ext cx="1363669" cy="1147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934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627D4DA-CA93-4100-9923-91CA0C97AC6D}" type="slidenum">
              <a:rPr lang="en-GB" smtClean="0"/>
              <a:t>6</a:t>
            </a:fld>
            <a:endParaRPr lang="en-GB"/>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Footer Placeholder 7"/>
          <p:cNvSpPr>
            <a:spLocks noGrp="1"/>
          </p:cNvSpPr>
          <p:nvPr>
            <p:ph type="ftr" sz="quarter" idx="11"/>
          </p:nvPr>
        </p:nvSpPr>
        <p:spPr>
          <a:xfrm>
            <a:off x="0" y="6356350"/>
            <a:ext cx="9143999" cy="365125"/>
          </a:xfrm>
        </p:spPr>
        <p:txBody>
          <a:bodyPr/>
          <a:lstStyle/>
          <a:p>
            <a:r>
              <a:rPr lang="en-GB" dirty="0">
                <a:solidFill>
                  <a:schemeClr val="bg1">
                    <a:lumMod val="95000"/>
                  </a:schemeClr>
                </a:solidFill>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r>
              <a:rPr lang="en-GB" sz="4400" b="1" dirty="0">
                <a:solidFill>
                  <a:srgbClr val="FF0000"/>
                </a:solidFill>
                <a:latin typeface="Kristen ITC" panose="03050502040202030202" pitchFamily="66" charset="0"/>
                <a:ea typeface="Kozuka Gothic Pro B" pitchFamily="34" charset="-128"/>
              </a:rPr>
              <a:t>Let’s write a haiku!</a:t>
            </a:r>
          </a:p>
        </p:txBody>
      </p:sp>
      <p:sp>
        <p:nvSpPr>
          <p:cNvPr id="12" name="TextBox 11"/>
          <p:cNvSpPr txBox="1"/>
          <p:nvPr/>
        </p:nvSpPr>
        <p:spPr>
          <a:xfrm>
            <a:off x="500336" y="1628800"/>
            <a:ext cx="4647728" cy="3693319"/>
          </a:xfrm>
          <a:prstGeom prst="rect">
            <a:avLst/>
          </a:prstGeom>
          <a:noFill/>
        </p:spPr>
        <p:txBody>
          <a:bodyPr wrap="square" rtlCol="0">
            <a:spAutoFit/>
          </a:bodyPr>
          <a:lstStyle/>
          <a:p>
            <a:r>
              <a:rPr lang="en-GB" sz="2600" dirty="0">
                <a:latin typeface="Kozuka Gothic Pro R" pitchFamily="34" charset="-128"/>
                <a:ea typeface="Kozuka Gothic Pro R" pitchFamily="34" charset="-128"/>
              </a:rPr>
              <a:t>Last time, we filled in our </a:t>
            </a:r>
            <a:r>
              <a:rPr lang="en-GB" sz="2600" b="1" dirty="0">
                <a:latin typeface="Kozuka Gothic Pro B" panose="020B0800000000000000" pitchFamily="34" charset="-128"/>
                <a:ea typeface="Kozuka Gothic Pro B" panose="020B0800000000000000" pitchFamily="34" charset="-128"/>
              </a:rPr>
              <a:t>five senses worksheet</a:t>
            </a:r>
            <a:r>
              <a:rPr lang="en-GB" sz="2600" dirty="0">
                <a:latin typeface="Kozuka Gothic Pro R" pitchFamily="34" charset="-128"/>
                <a:ea typeface="Kozuka Gothic Pro R" pitchFamily="34" charset="-128"/>
              </a:rPr>
              <a:t>. </a:t>
            </a:r>
          </a:p>
          <a:p>
            <a:endParaRPr lang="en-GB" sz="2600" dirty="0">
              <a:latin typeface="Kozuka Gothic Pro R" pitchFamily="34" charset="-128"/>
              <a:ea typeface="Kozuka Gothic Pro R" pitchFamily="34" charset="-128"/>
            </a:endParaRPr>
          </a:p>
          <a:p>
            <a:r>
              <a:rPr lang="en-GB" sz="2600" dirty="0">
                <a:latin typeface="Kozuka Gothic Pro R" pitchFamily="34" charset="-128"/>
                <a:ea typeface="Kozuka Gothic Pro R" pitchFamily="34" charset="-128"/>
              </a:rPr>
              <a:t>Today we will use the ideas to write our own haiku!</a:t>
            </a:r>
          </a:p>
          <a:p>
            <a:endParaRPr lang="en-GB" sz="2600" dirty="0">
              <a:latin typeface="Kozuka Gothic Pro R" pitchFamily="34" charset="-128"/>
              <a:ea typeface="Kozuka Gothic Pro R" pitchFamily="34" charset="-128"/>
            </a:endParaRPr>
          </a:p>
          <a:p>
            <a:r>
              <a:rPr lang="en-GB" sz="2600" dirty="0">
                <a:latin typeface="Kozuka Gothic Pro R" pitchFamily="34" charset="-128"/>
                <a:ea typeface="Kozuka Gothic Pro R" pitchFamily="34" charset="-128"/>
              </a:rPr>
              <a:t>Before we start, we need to think about the </a:t>
            </a:r>
            <a:r>
              <a:rPr lang="en-GB" sz="2600" dirty="0">
                <a:latin typeface="Kozuka Gothic Pro B" panose="020B0800000000000000" pitchFamily="34" charset="-128"/>
                <a:ea typeface="Kozuka Gothic Pro B" panose="020B0800000000000000" pitchFamily="34" charset="-128"/>
              </a:rPr>
              <a:t>fragments</a:t>
            </a:r>
            <a:r>
              <a:rPr lang="en-GB" sz="2600" dirty="0">
                <a:latin typeface="Kozuka Gothic Pro R" pitchFamily="34" charset="-128"/>
                <a:ea typeface="Kozuka Gothic Pro R" pitchFamily="34" charset="-128"/>
              </a:rPr>
              <a:t> and </a:t>
            </a:r>
            <a:r>
              <a:rPr lang="en-GB" sz="2600" b="1" dirty="0">
                <a:latin typeface="Kozuka Gothic Pro B" panose="020B0800000000000000" pitchFamily="34" charset="-128"/>
                <a:ea typeface="Kozuka Gothic Pro B" panose="020B0800000000000000" pitchFamily="34" charset="-128"/>
              </a:rPr>
              <a:t>phrases</a:t>
            </a:r>
            <a:r>
              <a:rPr lang="en-GB" sz="2600" dirty="0">
                <a:latin typeface="Kozuka Gothic Pro R" pitchFamily="34" charset="-128"/>
                <a:ea typeface="Kozuka Gothic Pro R" pitchFamily="34" charset="-128"/>
              </a:rPr>
              <a:t> we will use.</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4" name="Picture 3">
            <a:extLst>
              <a:ext uri="{FF2B5EF4-FFF2-40B4-BE49-F238E27FC236}">
                <a16:creationId xmlns:a16="http://schemas.microsoft.com/office/drawing/2014/main" id="{A1B9B7AF-B55C-842A-9A04-23AB219E6DFB}"/>
              </a:ext>
            </a:extLst>
          </p:cNvPr>
          <p:cNvPicPr>
            <a:picLocks noChangeAspect="1"/>
          </p:cNvPicPr>
          <p:nvPr/>
        </p:nvPicPr>
        <p:blipFill>
          <a:blip r:embed="rId4"/>
          <a:stretch>
            <a:fillRect/>
          </a:stretch>
        </p:blipFill>
        <p:spPr>
          <a:xfrm rot="480000">
            <a:off x="5584515" y="1938629"/>
            <a:ext cx="2617119" cy="3350670"/>
          </a:xfrm>
          <a:prstGeom prst="rect">
            <a:avLst/>
          </a:prstGeom>
          <a:ln w="25400">
            <a:solidFill>
              <a:schemeClr val="tx1"/>
            </a:solidFill>
          </a:ln>
          <a:effectLst/>
        </p:spPr>
      </p:pic>
    </p:spTree>
    <p:extLst>
      <p:ext uri="{BB962C8B-B14F-4D97-AF65-F5344CB8AC3E}">
        <p14:creationId xmlns:p14="http://schemas.microsoft.com/office/powerpoint/2010/main" val="3542603861"/>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627D4DA-CA93-4100-9923-91CA0C97AC6D}" type="slidenum">
              <a:rPr lang="en-GB" smtClean="0"/>
              <a:t>7</a:t>
            </a:fld>
            <a:endParaRPr lang="en-GB"/>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Footer Placeholder 7"/>
          <p:cNvSpPr>
            <a:spLocks noGrp="1"/>
          </p:cNvSpPr>
          <p:nvPr>
            <p:ph type="ftr" sz="quarter" idx="11"/>
          </p:nvPr>
        </p:nvSpPr>
        <p:spPr>
          <a:xfrm>
            <a:off x="0" y="6356350"/>
            <a:ext cx="9143999" cy="365125"/>
          </a:xfrm>
        </p:spPr>
        <p:txBody>
          <a:bodyPr/>
          <a:lstStyle/>
          <a:p>
            <a:r>
              <a:rPr lang="en-GB" dirty="0">
                <a:solidFill>
                  <a:prstClr val="white">
                    <a:lumMod val="95000"/>
                  </a:prstClr>
                </a:solidFill>
                <a:latin typeface="Calibri"/>
              </a:rPr>
              <a:t>Fragment examples 1-4</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from 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7560840" cy="769441"/>
          </a:xfrm>
          <a:prstGeom prst="rect">
            <a:avLst/>
          </a:prstGeom>
          <a:noFill/>
        </p:spPr>
        <p:txBody>
          <a:bodyPr wrap="square" rtlCol="0">
            <a:spAutoFit/>
          </a:bodyPr>
          <a:lstStyle/>
          <a:p>
            <a:r>
              <a:rPr lang="en-GB" sz="4400" b="1" dirty="0">
                <a:solidFill>
                  <a:srgbClr val="FF0000"/>
                </a:solidFill>
                <a:latin typeface="Kristen ITC" panose="03050502040202030202" pitchFamily="66" charset="0"/>
                <a:ea typeface="Kozuka Gothic Pro B" pitchFamily="34" charset="-128"/>
              </a:rPr>
              <a:t>Fragments</a:t>
            </a:r>
          </a:p>
        </p:txBody>
      </p:sp>
      <p:sp>
        <p:nvSpPr>
          <p:cNvPr id="12" name="TextBox 11"/>
          <p:cNvSpPr txBox="1"/>
          <p:nvPr/>
        </p:nvSpPr>
        <p:spPr>
          <a:xfrm>
            <a:off x="500336" y="1510333"/>
            <a:ext cx="8024896" cy="4242572"/>
          </a:xfrm>
          <a:prstGeom prst="rect">
            <a:avLst/>
          </a:prstGeom>
          <a:noFill/>
        </p:spPr>
        <p:txBody>
          <a:bodyPr wrap="square" rtlCol="0">
            <a:spAutoFit/>
          </a:bodyPr>
          <a:lstStyle/>
          <a:p>
            <a:r>
              <a:rPr lang="en-GB" sz="2600" dirty="0">
                <a:latin typeface="Kozuka Gothic Pro R" pitchFamily="34" charset="-128"/>
                <a:ea typeface="Kozuka Gothic Pro R" pitchFamily="34" charset="-128"/>
              </a:rPr>
              <a:t>Fragments are short lines, usually no more than 4 words long. They can even be a single word.</a:t>
            </a:r>
          </a:p>
          <a:p>
            <a:endParaRPr lang="en-GB" sz="2600" dirty="0">
              <a:latin typeface="Kozuka Gothic Pro R" pitchFamily="34" charset="-128"/>
              <a:ea typeface="Kozuka Gothic Pro R" pitchFamily="34" charset="-128"/>
            </a:endParaRP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Church bells</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A piercing wind </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Sand in my slippers</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Evening shadows</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Thunder rumbles</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8" name="TextBox 7">
            <a:extLst>
              <a:ext uri="{FF2B5EF4-FFF2-40B4-BE49-F238E27FC236}">
                <a16:creationId xmlns:a16="http://schemas.microsoft.com/office/drawing/2014/main" id="{F68DB10D-0D51-4B72-86F8-C1B90218BD48}"/>
              </a:ext>
            </a:extLst>
          </p:cNvPr>
          <p:cNvSpPr txBox="1"/>
          <p:nvPr/>
        </p:nvSpPr>
        <p:spPr>
          <a:xfrm>
            <a:off x="4953458" y="4513306"/>
            <a:ext cx="3826768" cy="1200329"/>
          </a:xfrm>
          <a:prstGeom prst="rect">
            <a:avLst/>
          </a:prstGeom>
          <a:noFill/>
          <a:ln w="28575">
            <a:solidFill>
              <a:srgbClr val="FF0000"/>
            </a:solidFill>
            <a:prstDash val="dash"/>
          </a:ln>
        </p:spPr>
        <p:txBody>
          <a:bodyPr wrap="square" rtlCol="0">
            <a:spAutoFit/>
          </a:bodyPr>
          <a:lstStyle/>
          <a:p>
            <a:pPr marR="0" lvl="0"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R" pitchFamily="34" charset="-128"/>
                <a:ea typeface="Kozuka Gothic Pro R" pitchFamily="34" charset="-128"/>
              </a:rPr>
              <a:t>In pairs, </a:t>
            </a: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think of some </a:t>
            </a:r>
            <a:r>
              <a:rPr kumimoji="0" lang="en-GB" sz="240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fragments</a:t>
            </a:r>
            <a:r>
              <a:rPr kumimoji="0" lang="en-GB" sz="2400" b="1"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 </a:t>
            </a: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you could use </a:t>
            </a:r>
            <a:r>
              <a:rPr lang="en-GB" sz="2400" dirty="0">
                <a:solidFill>
                  <a:prstClr val="black"/>
                </a:solidFill>
                <a:latin typeface="Kozuka Gothic Pro R" pitchFamily="34" charset="-128"/>
                <a:ea typeface="Kozuka Gothic Pro R" pitchFamily="34" charset="-128"/>
              </a:rPr>
              <a:t>in your haiku.</a:t>
            </a:r>
            <a:endPar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endParaRPr>
          </a:p>
        </p:txBody>
      </p:sp>
      <p:pic>
        <p:nvPicPr>
          <p:cNvPr id="14" name="Picture 2">
            <a:extLst>
              <a:ext uri="{FF2B5EF4-FFF2-40B4-BE49-F238E27FC236}">
                <a16:creationId xmlns:a16="http://schemas.microsoft.com/office/drawing/2014/main" id="{43962586-6FAF-4EC2-8810-C33A24567E5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84369" y="5331346"/>
            <a:ext cx="1150850" cy="9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403865"/>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animEffect transition="in" filter="fade">
                                      <p:cBhvr>
                                        <p:cTn id="11" dur="500"/>
                                        <p:tgtEl>
                                          <p:spTgt spid="12">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2">
                                            <p:txEl>
                                              <p:pRg st="4" end="4"/>
                                            </p:txEl>
                                          </p:spTgt>
                                        </p:tgtEl>
                                        <p:attrNameLst>
                                          <p:attrName>style.visibility</p:attrName>
                                        </p:attrNameLst>
                                      </p:cBhvr>
                                      <p:to>
                                        <p:strVal val="visible"/>
                                      </p:to>
                                    </p:set>
                                    <p:animEffect transition="in" filter="fade">
                                      <p:cBhvr>
                                        <p:cTn id="16" dur="500"/>
                                        <p:tgtEl>
                                          <p:spTgt spid="12">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xEl>
                                              <p:pRg st="5" end="5"/>
                                            </p:txEl>
                                          </p:spTgt>
                                        </p:tgtEl>
                                        <p:attrNameLst>
                                          <p:attrName>style.visibility</p:attrName>
                                        </p:attrNameLst>
                                      </p:cBhvr>
                                      <p:to>
                                        <p:strVal val="visible"/>
                                      </p:to>
                                    </p:set>
                                    <p:animEffect transition="in" filter="fade">
                                      <p:cBhvr>
                                        <p:cTn id="21" dur="500"/>
                                        <p:tgtEl>
                                          <p:spTgt spid="12">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xEl>
                                              <p:pRg st="6" end="6"/>
                                            </p:txEl>
                                          </p:spTgt>
                                        </p:tgtEl>
                                        <p:attrNameLst>
                                          <p:attrName>style.visibility</p:attrName>
                                        </p:attrNameLst>
                                      </p:cBhvr>
                                      <p:to>
                                        <p:strVal val="visible"/>
                                      </p:to>
                                    </p:set>
                                    <p:animEffect transition="in" filter="fade">
                                      <p:cBhvr>
                                        <p:cTn id="26"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627D4DA-CA93-4100-9923-91CA0C97AC6D}" type="slidenum">
              <a:rPr lang="en-GB" smtClean="0"/>
              <a:t>8</a:t>
            </a:fld>
            <a:endParaRPr lang="en-GB"/>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Footer Placeholder 7"/>
          <p:cNvSpPr>
            <a:spLocks noGrp="1"/>
          </p:cNvSpPr>
          <p:nvPr>
            <p:ph type="ftr" sz="quarter" idx="11"/>
          </p:nvPr>
        </p:nvSpPr>
        <p:spPr>
          <a:xfrm>
            <a:off x="0" y="6356350"/>
            <a:ext cx="9143999" cy="365125"/>
          </a:xfrm>
        </p:spPr>
        <p:txBody>
          <a:bodyPr/>
          <a:lstStyle/>
          <a:p>
            <a:r>
              <a:rPr lang="en-GB" dirty="0">
                <a:solidFill>
                  <a:prstClr val="white">
                    <a:lumMod val="95000"/>
                  </a:prstClr>
                </a:solidFill>
                <a:latin typeface="Calibri"/>
              </a:rPr>
              <a:t>Phrase examples 1-2</a:t>
            </a:r>
            <a:r>
              <a:rPr kumimoji="0" lang="en-GB" sz="1200" b="0" u="none" strike="noStrike" kern="1200" cap="none" spc="0" normalizeH="0" baseline="0" noProof="0" dirty="0">
                <a:ln>
                  <a:noFill/>
                </a:ln>
                <a:solidFill>
                  <a:prstClr val="white">
                    <a:lumMod val="95000"/>
                  </a:prstClr>
                </a:solidFill>
                <a:effectLst/>
                <a:uLnTx/>
                <a:uFillTx/>
                <a:latin typeface="Calibri"/>
                <a:ea typeface="+mn-ea"/>
                <a:cs typeface="+mn-cs"/>
              </a:rPr>
              <a:t> 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7560840" cy="769441"/>
          </a:xfrm>
          <a:prstGeom prst="rect">
            <a:avLst/>
          </a:prstGeom>
          <a:noFill/>
        </p:spPr>
        <p:txBody>
          <a:bodyPr wrap="square" rtlCol="0">
            <a:spAutoFit/>
          </a:bodyPr>
          <a:lstStyle/>
          <a:p>
            <a:r>
              <a:rPr lang="en-GB" sz="4400" b="1" dirty="0">
                <a:solidFill>
                  <a:srgbClr val="FF0000"/>
                </a:solidFill>
                <a:latin typeface="Kristen ITC" panose="03050502040202030202" pitchFamily="66" charset="0"/>
                <a:ea typeface="Kozuka Gothic Pro B" pitchFamily="34" charset="-128"/>
              </a:rPr>
              <a:t>Phrases</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14" name="TextBox 13">
            <a:extLst>
              <a:ext uri="{FF2B5EF4-FFF2-40B4-BE49-F238E27FC236}">
                <a16:creationId xmlns:a16="http://schemas.microsoft.com/office/drawing/2014/main" id="{49E14E64-FF2B-4E80-B02B-EC453DF1D92C}"/>
              </a:ext>
            </a:extLst>
          </p:cNvPr>
          <p:cNvSpPr txBox="1"/>
          <p:nvPr/>
        </p:nvSpPr>
        <p:spPr>
          <a:xfrm>
            <a:off x="500336" y="1415702"/>
            <a:ext cx="8024896" cy="3996350"/>
          </a:xfrm>
          <a:prstGeom prst="rect">
            <a:avLst/>
          </a:prstGeom>
          <a:noFill/>
        </p:spPr>
        <p:txBody>
          <a:bodyPr wrap="square" rtlCol="0">
            <a:spAutoFit/>
          </a:bodyPr>
          <a:lstStyle/>
          <a:p>
            <a:r>
              <a:rPr lang="en-GB" sz="2600" dirty="0">
                <a:latin typeface="Kozuka Gothic Pro R" pitchFamily="34" charset="-128"/>
                <a:ea typeface="Kozuka Gothic Pro R" pitchFamily="34" charset="-128"/>
              </a:rPr>
              <a:t>Phrases are like “almost sentences”, that describe what you can see, hear, feel, smell, and touch. </a:t>
            </a:r>
          </a:p>
          <a:p>
            <a:endParaRPr lang="en-GB" sz="1000" dirty="0">
              <a:latin typeface="Kozuka Gothic Pro R" pitchFamily="34" charset="-128"/>
              <a:ea typeface="Kozuka Gothic Pro R" pitchFamily="34" charset="-128"/>
            </a:endParaRP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The chestnut seller’s fingerless gloves</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One hundred and one striped caterpillars</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Sweat dripping down my forehead</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The grass tickling my ankles</a:t>
            </a:r>
          </a:p>
          <a:p>
            <a:pPr marL="457200" indent="-457200">
              <a:lnSpc>
                <a:spcPct val="150000"/>
              </a:lnSpc>
              <a:buFont typeface="Arial" panose="020B0604020202020204" pitchFamily="34" charset="0"/>
              <a:buChar char="•"/>
            </a:pPr>
            <a:r>
              <a:rPr lang="en-GB" sz="2600" dirty="0">
                <a:latin typeface="Kozuka Gothic Pro R" pitchFamily="34" charset="-128"/>
                <a:ea typeface="Kozuka Gothic Pro R" pitchFamily="34" charset="-128"/>
              </a:rPr>
              <a:t>Birds soaring up above me</a:t>
            </a:r>
          </a:p>
        </p:txBody>
      </p:sp>
      <p:sp>
        <p:nvSpPr>
          <p:cNvPr id="15" name="TextBox 14">
            <a:extLst>
              <a:ext uri="{FF2B5EF4-FFF2-40B4-BE49-F238E27FC236}">
                <a16:creationId xmlns:a16="http://schemas.microsoft.com/office/drawing/2014/main" id="{4F182932-349B-4F77-A6DC-EEE17CB13B60}"/>
              </a:ext>
            </a:extLst>
          </p:cNvPr>
          <p:cNvSpPr txBox="1"/>
          <p:nvPr/>
        </p:nvSpPr>
        <p:spPr>
          <a:xfrm>
            <a:off x="5508104" y="4482059"/>
            <a:ext cx="3504728" cy="1200329"/>
          </a:xfrm>
          <a:prstGeom prst="rect">
            <a:avLst/>
          </a:prstGeom>
          <a:noFill/>
          <a:ln w="28575">
            <a:solidFill>
              <a:srgbClr val="FF0000"/>
            </a:solidFill>
            <a:prstDash val="dash"/>
          </a:ln>
        </p:spPr>
        <p:txBody>
          <a:bodyPr wrap="square" rtlCol="0">
            <a:spAutoFit/>
          </a:bodyPr>
          <a:lstStyle/>
          <a:p>
            <a:pPr marR="0" lvl="0"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R" pitchFamily="34" charset="-128"/>
                <a:ea typeface="Kozuka Gothic Pro R" pitchFamily="34" charset="-128"/>
              </a:rPr>
              <a:t>In pairs, </a:t>
            </a: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think of some </a:t>
            </a:r>
            <a:r>
              <a:rPr kumimoji="0" lang="en-GB" sz="240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phrases</a:t>
            </a: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 you could use </a:t>
            </a:r>
            <a:r>
              <a:rPr lang="en-GB" sz="2400" dirty="0">
                <a:solidFill>
                  <a:prstClr val="black"/>
                </a:solidFill>
                <a:latin typeface="Kozuka Gothic Pro R" pitchFamily="34" charset="-128"/>
                <a:ea typeface="Kozuka Gothic Pro R" pitchFamily="34" charset="-128"/>
              </a:rPr>
              <a:t>in your haiku.</a:t>
            </a:r>
            <a:endPar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endParaRPr>
          </a:p>
        </p:txBody>
      </p:sp>
      <p:pic>
        <p:nvPicPr>
          <p:cNvPr id="16" name="Picture 2">
            <a:extLst>
              <a:ext uri="{FF2B5EF4-FFF2-40B4-BE49-F238E27FC236}">
                <a16:creationId xmlns:a16="http://schemas.microsoft.com/office/drawing/2014/main" id="{251667E4-980D-43BB-BEE8-DECEE4D833E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34467" y="5211523"/>
            <a:ext cx="1310440" cy="1102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397691"/>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fade">
                                      <p:cBhvr>
                                        <p:cTn id="12" dur="500"/>
                                        <p:tgtEl>
                                          <p:spTgt spid="1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fade">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animEffect transition="in" filter="fade">
                                      <p:cBhvr>
                                        <p:cTn id="27"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422904"/>
            <a:ext cx="9143999" cy="365125"/>
          </a:xfrm>
        </p:spPr>
        <p:txBody>
          <a:bodyPr/>
          <a:lstStyle/>
          <a:p>
            <a:pPr>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Poem </a:t>
            </a:r>
            <a:r>
              <a:rPr kumimoji="0" lang="en-GB" sz="1200" b="0" u="none" strike="noStrike" kern="1200" cap="none" spc="0" normalizeH="0" baseline="0" noProof="0" dirty="0">
                <a:ln>
                  <a:noFill/>
                </a:ln>
                <a:solidFill>
                  <a:prstClr val="white">
                    <a:lumMod val="95000"/>
                  </a:prstClr>
                </a:solidFill>
                <a:effectLst/>
                <a:uLnTx/>
                <a:uFillTx/>
                <a:latin typeface="Calibri"/>
                <a:ea typeface="+mn-ea"/>
                <a:cs typeface="+mn-cs"/>
              </a:rPr>
              <a:t>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a:p>
            <a:pPr>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Image ©</a:t>
            </a:r>
            <a:r>
              <a:rPr lang="en-GB" b="0" i="0" dirty="0">
                <a:solidFill>
                  <a:srgbClr val="E8E8E8"/>
                </a:solidFill>
                <a:effectLst/>
                <a:latin typeface="Google Sans"/>
              </a:rPr>
              <a:t>Tom </a:t>
            </a:r>
            <a:r>
              <a:rPr lang="en-GB" b="0" i="0" dirty="0" err="1">
                <a:solidFill>
                  <a:srgbClr val="E8E8E8"/>
                </a:solidFill>
                <a:effectLst/>
                <a:latin typeface="Google Sans"/>
              </a:rPr>
              <a:t>Coultas</a:t>
            </a:r>
            <a:r>
              <a:rPr lang="en-GB" b="0" i="0" dirty="0">
                <a:solidFill>
                  <a:srgbClr val="E8E8E8"/>
                </a:solidFill>
                <a:effectLst/>
                <a:latin typeface="Google Sans"/>
              </a:rPr>
              <a:t> via Canva</a:t>
            </a:r>
          </a:p>
          <a:p>
            <a:pPr>
              <a:defRPr/>
            </a:pP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9A611802-BF20-4506-9F90-4638010B9000}"/>
              </a:ext>
            </a:extLst>
          </p:cNvPr>
          <p:cNvPicPr>
            <a:picLocks noChangeAspect="1"/>
          </p:cNvPicPr>
          <p:nvPr/>
        </p:nvPicPr>
        <p:blipFill>
          <a:blip r:embed="rId3"/>
          <a:stretch>
            <a:fillRect/>
          </a:stretch>
        </p:blipFill>
        <p:spPr>
          <a:xfrm>
            <a:off x="107504" y="6342496"/>
            <a:ext cx="392832" cy="392832"/>
          </a:xfrm>
          <a:prstGeom prst="rect">
            <a:avLst/>
          </a:prstGeom>
        </p:spPr>
      </p:pic>
      <p:sp>
        <p:nvSpPr>
          <p:cNvPr id="15" name="Rectangle 14">
            <a:extLst>
              <a:ext uri="{FF2B5EF4-FFF2-40B4-BE49-F238E27FC236}">
                <a16:creationId xmlns:a16="http://schemas.microsoft.com/office/drawing/2014/main" id="{126D2E88-722C-472D-A819-C56E6D64A1AB}"/>
              </a:ext>
            </a:extLst>
          </p:cNvPr>
          <p:cNvSpPr/>
          <p:nvPr/>
        </p:nvSpPr>
        <p:spPr>
          <a:xfrm>
            <a:off x="576826" y="1561742"/>
            <a:ext cx="810247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Let’s see if we can identify the phrase and the fragment</a:t>
            </a:r>
            <a:br>
              <a:rPr kumimoji="0" lang="en-GB" sz="240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br>
            <a:endPar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sp>
        <p:nvSpPr>
          <p:cNvPr id="12" name="TextBox 11">
            <a:extLst>
              <a:ext uri="{FF2B5EF4-FFF2-40B4-BE49-F238E27FC236}">
                <a16:creationId xmlns:a16="http://schemas.microsoft.com/office/drawing/2014/main" id="{C91092EC-30AE-4CD1-A581-C584ED913A4E}"/>
              </a:ext>
            </a:extLst>
          </p:cNvPr>
          <p:cNvSpPr txBox="1"/>
          <p:nvPr/>
        </p:nvSpPr>
        <p:spPr>
          <a:xfrm>
            <a:off x="615614" y="2482770"/>
            <a:ext cx="80248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anose="020B0400000000000000" pitchFamily="34" charset="-128"/>
                <a:ea typeface="Kozuka Gothic Pro R" panose="020B0400000000000000" pitchFamily="34" charset="-128"/>
              </a:rPr>
              <a:t>nearly Mother’s 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my best daffodils</a:t>
            </a:r>
            <a:r>
              <a:rPr lang="en-GB" sz="2800" dirty="0">
                <a:solidFill>
                  <a:prstClr val="black"/>
                </a:solidFill>
                <a:latin typeface="Kozuka Gothic Pro R" panose="020B0400000000000000" pitchFamily="34" charset="-128"/>
                <a:ea typeface="Kozuka Gothic Pro R" panose="020B0400000000000000" pitchFamily="34" charset="-128"/>
              </a:rPr>
              <a:t> bent low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in t</a:t>
            </a:r>
            <a:r>
              <a:rPr lang="en-GB" sz="2800" dirty="0">
                <a:solidFill>
                  <a:prstClr val="black"/>
                </a:solidFill>
                <a:latin typeface="Kozuka Gothic Pro R" panose="020B0400000000000000" pitchFamily="34" charset="-128"/>
                <a:ea typeface="Kozuka Gothic Pro R" panose="020B0400000000000000" pitchFamily="34" charset="-128"/>
              </a:rPr>
              <a:t>he constant rain</a:t>
            </a: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pic>
        <p:nvPicPr>
          <p:cNvPr id="4" name="Picture 3" descr="Yellow flowers in a field&#10;&#10;Description automatically generated">
            <a:extLst>
              <a:ext uri="{FF2B5EF4-FFF2-40B4-BE49-F238E27FC236}">
                <a16:creationId xmlns:a16="http://schemas.microsoft.com/office/drawing/2014/main" id="{9B58053F-4BAB-4581-B1B3-0BE07223C70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63" r="20904"/>
          <a:stretch/>
        </p:blipFill>
        <p:spPr>
          <a:xfrm>
            <a:off x="5270182" y="2531930"/>
            <a:ext cx="3250704" cy="25814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57958D61-C029-ECBD-7020-8BF4C805E048}"/>
              </a:ext>
            </a:extLst>
          </p:cNvPr>
          <p:cNvSpPr txBox="1"/>
          <p:nvPr/>
        </p:nvSpPr>
        <p:spPr>
          <a:xfrm>
            <a:off x="539552" y="589409"/>
            <a:ext cx="756084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Fragments and Phrases</a:t>
            </a:r>
          </a:p>
        </p:txBody>
      </p:sp>
    </p:spTree>
    <p:extLst>
      <p:ext uri="{BB962C8B-B14F-4D97-AF65-F5344CB8AC3E}">
        <p14:creationId xmlns:p14="http://schemas.microsoft.com/office/powerpoint/2010/main" val="3599998652"/>
      </p:ext>
    </p:extLst>
  </p:cSld>
  <p:clrMapOvr>
    <a:masterClrMapping/>
  </p:clrMapOvr>
  <mc:AlternateContent xmlns:mc="http://schemas.openxmlformats.org/markup-compatibility/2006">
    <mc:Choice xmlns:p14="http://schemas.microsoft.com/office/powerpoint/2010/main" Requires="p14">
      <p:transition p14:dur="0" advClick="0" advTm="20000"/>
    </mc:Choice>
    <mc:Fallback>
      <p:transition advClick="0" advTm="2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422904"/>
            <a:ext cx="9143999" cy="365125"/>
          </a:xfrm>
        </p:spPr>
        <p:txBody>
          <a:bodyPr/>
          <a:lstStyle/>
          <a:p>
            <a:pPr>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©Poem </a:t>
            </a:r>
            <a:r>
              <a:rPr kumimoji="0" lang="en-GB" sz="1200" b="0" u="none" strike="noStrike" kern="1200" cap="none" spc="0" normalizeH="0" baseline="0" noProof="0" dirty="0">
                <a:ln>
                  <a:noFill/>
                </a:ln>
                <a:solidFill>
                  <a:prstClr val="white">
                    <a:lumMod val="95000"/>
                  </a:prstClr>
                </a:solidFill>
                <a:effectLst/>
                <a:uLnTx/>
                <a:uFillTx/>
                <a:latin typeface="Calibri"/>
                <a:ea typeface="+mn-ea"/>
                <a:cs typeface="+mn-cs"/>
              </a:rPr>
              <a:t>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a:p>
            <a:pPr>
              <a:defRPr/>
            </a:pP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9A611802-BF20-4506-9F90-4638010B9000}"/>
              </a:ext>
            </a:extLst>
          </p:cNvPr>
          <p:cNvPicPr>
            <a:picLocks noChangeAspect="1"/>
          </p:cNvPicPr>
          <p:nvPr/>
        </p:nvPicPr>
        <p:blipFill>
          <a:blip r:embed="rId3"/>
          <a:stretch>
            <a:fillRect/>
          </a:stretch>
        </p:blipFill>
        <p:spPr>
          <a:xfrm>
            <a:off x="107504" y="6342496"/>
            <a:ext cx="392832" cy="392832"/>
          </a:xfrm>
          <a:prstGeom prst="rect">
            <a:avLst/>
          </a:prstGeom>
        </p:spPr>
      </p:pic>
      <p:sp>
        <p:nvSpPr>
          <p:cNvPr id="15" name="Rectangle 14">
            <a:extLst>
              <a:ext uri="{FF2B5EF4-FFF2-40B4-BE49-F238E27FC236}">
                <a16:creationId xmlns:a16="http://schemas.microsoft.com/office/drawing/2014/main" id="{126D2E88-722C-472D-A819-C56E6D64A1AB}"/>
              </a:ext>
            </a:extLst>
          </p:cNvPr>
          <p:cNvSpPr/>
          <p:nvPr/>
        </p:nvSpPr>
        <p:spPr>
          <a:xfrm>
            <a:off x="584326" y="1417708"/>
            <a:ext cx="810247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Let’s see if we can identify the phrase and the fragment</a:t>
            </a:r>
            <a:br>
              <a:rPr kumimoji="0" lang="en-GB" sz="240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br>
            <a:endPar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sp>
        <p:nvSpPr>
          <p:cNvPr id="12" name="TextBox 11">
            <a:extLst>
              <a:ext uri="{FF2B5EF4-FFF2-40B4-BE49-F238E27FC236}">
                <a16:creationId xmlns:a16="http://schemas.microsoft.com/office/drawing/2014/main" id="{C91092EC-30AE-4CD1-A581-C584ED913A4E}"/>
              </a:ext>
            </a:extLst>
          </p:cNvPr>
          <p:cNvSpPr txBox="1"/>
          <p:nvPr/>
        </p:nvSpPr>
        <p:spPr>
          <a:xfrm>
            <a:off x="623114" y="2427526"/>
            <a:ext cx="80248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anose="020B0400000000000000" pitchFamily="34" charset="-128"/>
                <a:ea typeface="Kozuka Gothic Pro R" panose="020B0400000000000000" pitchFamily="34" charset="-128"/>
              </a:rPr>
              <a:t>nearly Mother’s 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anose="020B0400000000000000" pitchFamily="34" charset="-128"/>
                <a:ea typeface="Kozuka Gothic Pro R" panose="020B0400000000000000" pitchFamily="34" charset="-128"/>
              </a:rPr>
              <a:t>	</a:t>
            </a:r>
            <a:endParaRPr kumimoji="0" lang="en-GB" sz="2800" i="0" u="none" strike="noStrike" kern="1200" cap="none" spc="0" normalizeH="0" baseline="0" noProof="0" dirty="0">
              <a:ln>
                <a:noFill/>
              </a:ln>
              <a:solidFill>
                <a:srgbClr val="339933"/>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srgbClr val="339933"/>
                </a:solidFill>
                <a:effectLst/>
                <a:uLnTx/>
                <a:uFillTx/>
                <a:latin typeface="Kozuka Gothic Pro R" panose="020B0400000000000000" pitchFamily="34" charset="-128"/>
                <a:ea typeface="Kozuka Gothic Pro R" panose="020B0400000000000000" pitchFamily="34" charset="-128"/>
              </a:rPr>
              <a:t>my best daffodils</a:t>
            </a:r>
            <a:r>
              <a:rPr lang="en-GB" sz="2800" dirty="0">
                <a:solidFill>
                  <a:srgbClr val="339933"/>
                </a:solidFill>
                <a:latin typeface="Kozuka Gothic Pro R" panose="020B0400000000000000" pitchFamily="34" charset="-128"/>
                <a:ea typeface="Kozuka Gothic Pro R" panose="020B0400000000000000" pitchFamily="34" charset="-128"/>
              </a:rPr>
              <a:t> bent low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srgbClr val="339933"/>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srgbClr val="339933"/>
                </a:solidFill>
                <a:effectLst/>
                <a:uLnTx/>
                <a:uFillTx/>
                <a:latin typeface="Kozuka Gothic Pro R" panose="020B0400000000000000" pitchFamily="34" charset="-128"/>
                <a:ea typeface="Kozuka Gothic Pro R" panose="020B0400000000000000" pitchFamily="34" charset="-128"/>
              </a:rPr>
              <a:t>in t</a:t>
            </a:r>
            <a:r>
              <a:rPr lang="en-GB" sz="2800" dirty="0">
                <a:solidFill>
                  <a:srgbClr val="339933"/>
                </a:solidFill>
                <a:latin typeface="Kozuka Gothic Pro R" panose="020B0400000000000000" pitchFamily="34" charset="-128"/>
                <a:ea typeface="Kozuka Gothic Pro R" panose="020B0400000000000000" pitchFamily="34" charset="-128"/>
              </a:rPr>
              <a:t>he constant rain</a:t>
            </a:r>
            <a:endParaRPr kumimoji="0" lang="en-GB" sz="2800" i="0" u="none" strike="noStrike" kern="1200" cap="none" spc="0" normalizeH="0" baseline="0" noProof="0" dirty="0">
              <a:ln>
                <a:noFill/>
              </a:ln>
              <a:solidFill>
                <a:srgbClr val="339933"/>
              </a:solidFill>
              <a:effectLst/>
              <a:uLnTx/>
              <a:uFillTx/>
              <a:latin typeface="Kozuka Gothic Pro R" panose="020B0400000000000000" pitchFamily="34" charset="-128"/>
              <a:ea typeface="Kozuka Gothic Pro R" panose="020B0400000000000000" pitchFamily="34" charset="-128"/>
            </a:endParaRPr>
          </a:p>
        </p:txBody>
      </p:sp>
      <p:sp>
        <p:nvSpPr>
          <p:cNvPr id="2" name="TextBox 1">
            <a:extLst>
              <a:ext uri="{FF2B5EF4-FFF2-40B4-BE49-F238E27FC236}">
                <a16:creationId xmlns:a16="http://schemas.microsoft.com/office/drawing/2014/main" id="{57958D61-C029-ECBD-7020-8BF4C805E048}"/>
              </a:ext>
            </a:extLst>
          </p:cNvPr>
          <p:cNvSpPr txBox="1"/>
          <p:nvPr/>
        </p:nvSpPr>
        <p:spPr>
          <a:xfrm>
            <a:off x="539552" y="589409"/>
            <a:ext cx="756084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Fragments and Phrases</a:t>
            </a:r>
          </a:p>
        </p:txBody>
      </p:sp>
      <p:sp>
        <p:nvSpPr>
          <p:cNvPr id="5" name="TextBox 4">
            <a:extLst>
              <a:ext uri="{FF2B5EF4-FFF2-40B4-BE49-F238E27FC236}">
                <a16:creationId xmlns:a16="http://schemas.microsoft.com/office/drawing/2014/main" id="{BE04F1F8-1BAE-18A6-F9E5-39865EE04021}"/>
              </a:ext>
            </a:extLst>
          </p:cNvPr>
          <p:cNvSpPr txBox="1"/>
          <p:nvPr/>
        </p:nvSpPr>
        <p:spPr>
          <a:xfrm>
            <a:off x="5509084" y="2413424"/>
            <a:ext cx="2088232" cy="523220"/>
          </a:xfrm>
          <a:prstGeom prst="rect">
            <a:avLst/>
          </a:prstGeom>
          <a:noFill/>
        </p:spPr>
        <p:txBody>
          <a:bodyPr wrap="square" rtlCol="0">
            <a:spAutoFit/>
          </a:bodyPr>
          <a:lstStyle/>
          <a:p>
            <a:r>
              <a:rPr lang="en-GB" sz="2800" dirty="0">
                <a:solidFill>
                  <a:srgbClr val="FF0000"/>
                </a:solidFill>
                <a:latin typeface="Kozuka Gothic Pro R" panose="020B0400000000000000" pitchFamily="34" charset="-128"/>
                <a:ea typeface="Kozuka Gothic Pro R" panose="020B0400000000000000" pitchFamily="34" charset="-128"/>
              </a:rPr>
              <a:t>fragment</a:t>
            </a:r>
          </a:p>
        </p:txBody>
      </p:sp>
      <p:sp>
        <p:nvSpPr>
          <p:cNvPr id="7" name="TextBox 6">
            <a:extLst>
              <a:ext uri="{FF2B5EF4-FFF2-40B4-BE49-F238E27FC236}">
                <a16:creationId xmlns:a16="http://schemas.microsoft.com/office/drawing/2014/main" id="{7175845A-FBD8-6996-E597-47BC3D186923}"/>
              </a:ext>
            </a:extLst>
          </p:cNvPr>
          <p:cNvSpPr txBox="1"/>
          <p:nvPr/>
        </p:nvSpPr>
        <p:spPr>
          <a:xfrm>
            <a:off x="5509084" y="3274861"/>
            <a:ext cx="2088232" cy="523220"/>
          </a:xfrm>
          <a:prstGeom prst="rect">
            <a:avLst/>
          </a:prstGeom>
          <a:noFill/>
        </p:spPr>
        <p:txBody>
          <a:bodyPr wrap="square" rtlCol="0">
            <a:spAutoFit/>
          </a:bodyPr>
          <a:lstStyle/>
          <a:p>
            <a:r>
              <a:rPr lang="en-GB" sz="2800" dirty="0">
                <a:solidFill>
                  <a:srgbClr val="339933"/>
                </a:solidFill>
                <a:latin typeface="Kozuka Gothic Pro R" panose="020B0400000000000000" pitchFamily="34" charset="-128"/>
                <a:ea typeface="Kozuka Gothic Pro R" panose="020B0400000000000000" pitchFamily="34" charset="-128"/>
              </a:rPr>
              <a:t>phrase</a:t>
            </a:r>
          </a:p>
        </p:txBody>
      </p:sp>
    </p:spTree>
    <p:extLst>
      <p:ext uri="{BB962C8B-B14F-4D97-AF65-F5344CB8AC3E}">
        <p14:creationId xmlns:p14="http://schemas.microsoft.com/office/powerpoint/2010/main" val="3680519601"/>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756084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Fragments and Phrases</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14" name="TextBox 13">
            <a:extLst>
              <a:ext uri="{FF2B5EF4-FFF2-40B4-BE49-F238E27FC236}">
                <a16:creationId xmlns:a16="http://schemas.microsoft.com/office/drawing/2014/main" id="{49E14E64-FF2B-4E80-B02B-EC453DF1D92C}"/>
              </a:ext>
            </a:extLst>
          </p:cNvPr>
          <p:cNvSpPr txBox="1"/>
          <p:nvPr/>
        </p:nvSpPr>
        <p:spPr>
          <a:xfrm>
            <a:off x="500336" y="1415702"/>
            <a:ext cx="824812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Let’s see if we can identify</a:t>
            </a:r>
            <a:r>
              <a:rPr kumimoji="0" lang="en-GB" sz="2600" b="0" i="0" u="none" strike="noStrike" kern="1200" cap="none" spc="0" normalizeH="0" noProof="0" dirty="0">
                <a:ln>
                  <a:noFill/>
                </a:ln>
                <a:solidFill>
                  <a:prstClr val="black"/>
                </a:solidFill>
                <a:effectLst/>
                <a:uLnTx/>
                <a:uFillTx/>
                <a:latin typeface="Kozuka Gothic Pro B" panose="020B0800000000000000" pitchFamily="34" charset="-128"/>
                <a:ea typeface="Kozuka Gothic Pro B" panose="020B0800000000000000" pitchFamily="34" charset="-128"/>
              </a:rPr>
              <a:t> the fragment and phrases.</a:t>
            </a:r>
            <a:endParaRPr kumimoji="0" lang="en-GB" sz="2600" b="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endParaRPr>
          </a:p>
        </p:txBody>
      </p:sp>
      <p:sp>
        <p:nvSpPr>
          <p:cNvPr id="12" name="TextBox 11">
            <a:extLst>
              <a:ext uri="{FF2B5EF4-FFF2-40B4-BE49-F238E27FC236}">
                <a16:creationId xmlns:a16="http://schemas.microsoft.com/office/drawing/2014/main" id="{8471699A-948E-4752-A858-32C30A4002D1}"/>
              </a:ext>
            </a:extLst>
          </p:cNvPr>
          <p:cNvSpPr txBox="1"/>
          <p:nvPr/>
        </p:nvSpPr>
        <p:spPr>
          <a:xfrm>
            <a:off x="559551" y="2564904"/>
            <a:ext cx="8024896"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old pond...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a frog leaps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water’s sound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1" dirty="0">
              <a:solidFill>
                <a:prstClr val="black"/>
              </a:solidFill>
              <a:latin typeface="Kozuka Gothic Pro R" pitchFamily="34" charset="-128"/>
              <a:ea typeface="Kozuka Gothic Pro R" pitchFamily="34" charset="-128"/>
            </a:endParaRPr>
          </a:p>
        </p:txBody>
      </p:sp>
      <p:pic>
        <p:nvPicPr>
          <p:cNvPr id="17" name="Picture 16">
            <a:extLst>
              <a:ext uri="{FF2B5EF4-FFF2-40B4-BE49-F238E27FC236}">
                <a16:creationId xmlns:a16="http://schemas.microsoft.com/office/drawing/2014/main" id="{C347C6A9-174F-4B3A-9D2C-46E13A327926}"/>
              </a:ext>
            </a:extLst>
          </p:cNvPr>
          <p:cNvPicPr>
            <a:picLocks noChangeAspect="1"/>
          </p:cNvPicPr>
          <p:nvPr/>
        </p:nvPicPr>
        <p:blipFill>
          <a:blip r:embed="rId4"/>
          <a:stretch>
            <a:fillRect/>
          </a:stretch>
        </p:blipFill>
        <p:spPr>
          <a:xfrm>
            <a:off x="4424410" y="2577830"/>
            <a:ext cx="4160037" cy="2567924"/>
          </a:xfrm>
          <a:prstGeom prst="rect">
            <a:avLst/>
          </a:prstGeom>
          <a:ln>
            <a:noFill/>
          </a:ln>
          <a:effectLst>
            <a:softEdge rad="112500"/>
          </a:effectLst>
        </p:spPr>
      </p:pic>
    </p:spTree>
    <p:extLst>
      <p:ext uri="{BB962C8B-B14F-4D97-AF65-F5344CB8AC3E}">
        <p14:creationId xmlns:p14="http://schemas.microsoft.com/office/powerpoint/2010/main" val="4287933239"/>
      </p:ext>
    </p:extLst>
  </p:cSld>
  <p:clrMapOvr>
    <a:masterClrMapping/>
  </p:clrMapOvr>
  <mc:AlternateContent xmlns:mc="http://schemas.openxmlformats.org/markup-compatibility/2006">
    <mc:Choice xmlns:p14="http://schemas.microsoft.com/office/powerpoint/2010/main" Requires="p14">
      <p:transition p14:dur="0" advClick="0" advTm="20000"/>
    </mc:Choice>
    <mc:Fallback>
      <p:transition advClick="0" advTm="2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Fragments and Phrases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16" name="TextBox 15">
            <a:extLst>
              <a:ext uri="{FF2B5EF4-FFF2-40B4-BE49-F238E27FC236}">
                <a16:creationId xmlns:a16="http://schemas.microsoft.com/office/drawing/2014/main" id="{85564E31-44EB-4705-9EA5-3941D88B8870}"/>
              </a:ext>
            </a:extLst>
          </p:cNvPr>
          <p:cNvSpPr txBox="1"/>
          <p:nvPr/>
        </p:nvSpPr>
        <p:spPr>
          <a:xfrm>
            <a:off x="4512784" y="2564904"/>
            <a:ext cx="80248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fragment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srgbClr val="FF0000"/>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00B050"/>
                </a:solidFill>
                <a:latin typeface="Kozuka Gothic Pro R" pitchFamily="34" charset="-128"/>
                <a:ea typeface="Kozuka Gothic Pro R" pitchFamily="34" charset="-128"/>
              </a:rPr>
              <a:t>phrase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srgbClr val="FF0000"/>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fragment</a:t>
            </a:r>
          </a:p>
        </p:txBody>
      </p:sp>
      <p:sp>
        <p:nvSpPr>
          <p:cNvPr id="14" name="TextBox 13">
            <a:extLst>
              <a:ext uri="{FF2B5EF4-FFF2-40B4-BE49-F238E27FC236}">
                <a16:creationId xmlns:a16="http://schemas.microsoft.com/office/drawing/2014/main" id="{8A21AC0E-0077-4645-A868-9D120CF8F64A}"/>
              </a:ext>
            </a:extLst>
          </p:cNvPr>
          <p:cNvSpPr txBox="1"/>
          <p:nvPr/>
        </p:nvSpPr>
        <p:spPr>
          <a:xfrm>
            <a:off x="500336" y="1415702"/>
            <a:ext cx="8415064"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Let’s see if we can identify</a:t>
            </a:r>
            <a:r>
              <a:rPr kumimoji="0" lang="en-GB" sz="2600" b="0" i="0" u="none" strike="noStrike" kern="1200" cap="none" spc="0" normalizeH="0" noProof="0" dirty="0">
                <a:ln>
                  <a:noFill/>
                </a:ln>
                <a:solidFill>
                  <a:prstClr val="black"/>
                </a:solidFill>
                <a:effectLst/>
                <a:uLnTx/>
                <a:uFillTx/>
                <a:latin typeface="Kozuka Gothic Pro B" panose="020B0800000000000000" pitchFamily="34" charset="-128"/>
                <a:ea typeface="Kozuka Gothic Pro B" panose="020B0800000000000000" pitchFamily="34" charset="-128"/>
              </a:rPr>
              <a:t> the fragments and phrases.</a:t>
            </a:r>
            <a:endParaRPr kumimoji="0" lang="en-GB" sz="2600" b="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endParaRPr>
          </a:p>
        </p:txBody>
      </p:sp>
      <p:sp>
        <p:nvSpPr>
          <p:cNvPr id="15" name="TextBox 14">
            <a:extLst>
              <a:ext uri="{FF2B5EF4-FFF2-40B4-BE49-F238E27FC236}">
                <a16:creationId xmlns:a16="http://schemas.microsoft.com/office/drawing/2014/main" id="{824DE38D-490C-4801-A2B0-4044D6FFD60D}"/>
              </a:ext>
            </a:extLst>
          </p:cNvPr>
          <p:cNvSpPr txBox="1"/>
          <p:nvPr/>
        </p:nvSpPr>
        <p:spPr>
          <a:xfrm>
            <a:off x="559551" y="2564904"/>
            <a:ext cx="8024896"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old pond...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339933"/>
                </a:solidFill>
                <a:latin typeface="Kozuka Gothic Pro R" pitchFamily="34" charset="-128"/>
                <a:ea typeface="Kozuka Gothic Pro R" pitchFamily="34" charset="-128"/>
              </a:rPr>
              <a:t>a frog leaps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water’s sound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1" dirty="0">
              <a:solidFill>
                <a:prstClr val="black"/>
              </a:solidFill>
              <a:latin typeface="Kozuka Gothic Pro R" pitchFamily="34" charset="-128"/>
              <a:ea typeface="Kozuka Gothic Pro R" pitchFamily="34" charset="-128"/>
            </a:endParaRPr>
          </a:p>
        </p:txBody>
      </p:sp>
      <p:pic>
        <p:nvPicPr>
          <p:cNvPr id="2" name="Picture 2" descr="大人のカエルのイラスト（カエルの成長）">
            <a:extLst>
              <a:ext uri="{FF2B5EF4-FFF2-40B4-BE49-F238E27FC236}">
                <a16:creationId xmlns:a16="http://schemas.microsoft.com/office/drawing/2014/main" id="{834C7C06-5869-FC17-41A5-7D34E6CE41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75400" y="5053158"/>
            <a:ext cx="144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602564"/>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fade">
                                      <p:cBhvr>
                                        <p:cTn id="12" dur="500"/>
                                        <p:tgtEl>
                                          <p:spTgt spid="1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4" end="4"/>
                                            </p:txEl>
                                          </p:spTgt>
                                        </p:tgtEl>
                                        <p:attrNameLst>
                                          <p:attrName>style.visibility</p:attrName>
                                        </p:attrNameLst>
                                      </p:cBhvr>
                                      <p:to>
                                        <p:strVal val="visible"/>
                                      </p:to>
                                    </p:set>
                                    <p:animEffect transition="in" filter="fade">
                                      <p:cBhvr>
                                        <p:cTn id="17" dur="5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a:defRPr/>
            </a:pPr>
            <a:r>
              <a:rPr lang="en-GB" dirty="0">
                <a:solidFill>
                  <a:schemeClr val="bg1"/>
                </a:solidFill>
                <a:latin typeface="Source Sans Pro" panose="020B0503030403020204" pitchFamily="34" charset="0"/>
              </a:rPr>
              <a:t>E</a:t>
            </a:r>
            <a:r>
              <a:rPr lang="en-GB" b="0" i="0" dirty="0">
                <a:solidFill>
                  <a:schemeClr val="bg1"/>
                </a:solidFill>
                <a:effectLst/>
                <a:latin typeface="Source Sans Pro" panose="020B0503030403020204" pitchFamily="34" charset="0"/>
              </a:rPr>
              <a:t>moji designed by </a:t>
            </a:r>
            <a:r>
              <a:rPr lang="en-GB" b="0" i="0" u="sng" dirty="0" err="1">
                <a:solidFill>
                  <a:schemeClr val="bg1"/>
                </a:solidFill>
                <a:effectLst/>
                <a:latin typeface="Source Sans Pro" panose="020B0503030403020204" pitchFamily="34" charset="0"/>
                <a:hlinkClick r:id="rId3">
                  <a:extLst>
                    <a:ext uri="{A12FA001-AC4F-418D-AE19-62706E023703}">
                      <ahyp:hlinkClr xmlns:ahyp="http://schemas.microsoft.com/office/drawing/2018/hyperlinkcolor" val="tx"/>
                    </a:ext>
                  </a:extLst>
                </a:hlinkClick>
              </a:rPr>
              <a:t>OpenMoji</a:t>
            </a:r>
            <a:r>
              <a:rPr lang="en-GB" b="0" i="0" dirty="0">
                <a:solidFill>
                  <a:schemeClr val="bg1"/>
                </a:solidFill>
                <a:effectLst/>
                <a:latin typeface="Source Sans Pro" panose="020B0503030403020204" pitchFamily="34" charset="0"/>
              </a:rPr>
              <a:t> .License: </a:t>
            </a:r>
            <a:r>
              <a:rPr lang="en-GB" b="0" i="0" u="sng" dirty="0">
                <a:solidFill>
                  <a:schemeClr val="bg1"/>
                </a:solidFill>
                <a:effectLst/>
                <a:latin typeface="Source Sans Pro" panose="020B0503030403020204" pitchFamily="34" charset="0"/>
                <a:hlinkClick r:id="rId4">
                  <a:extLst>
                    <a:ext uri="{A12FA001-AC4F-418D-AE19-62706E023703}">
                      <ahyp:hlinkClr xmlns:ahyp="http://schemas.microsoft.com/office/drawing/2018/hyperlinkcolor" val="tx"/>
                    </a:ext>
                  </a:extLst>
                </a:hlinkClick>
              </a:rPr>
              <a:t>CC BY-SA 4.0</a:t>
            </a:r>
            <a:endParaRPr lang="en-GB" dirty="0">
              <a:solidFill>
                <a:schemeClr val="bg1"/>
              </a:solidFill>
            </a:endParaRP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Task 1</a:t>
            </a:r>
          </a:p>
        </p:txBody>
      </p:sp>
      <p:sp>
        <p:nvSpPr>
          <p:cNvPr id="12" name="TextBox 11"/>
          <p:cNvSpPr txBox="1"/>
          <p:nvPr/>
        </p:nvSpPr>
        <p:spPr>
          <a:xfrm>
            <a:off x="539552" y="1994113"/>
            <a:ext cx="4752528"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Read the haiku on your worksheet.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Identify the fragments and phrases for each of the haiku. </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5"/>
          <a:stretch>
            <a:fillRect/>
          </a:stretch>
        </p:blipFill>
        <p:spPr>
          <a:xfrm>
            <a:off x="107504" y="6342496"/>
            <a:ext cx="392832" cy="392832"/>
          </a:xfrm>
          <a:prstGeom prst="rect">
            <a:avLst/>
          </a:prstGeom>
        </p:spPr>
      </p:pic>
      <p:pic>
        <p:nvPicPr>
          <p:cNvPr id="5" name="Picture 4">
            <a:extLst>
              <a:ext uri="{FF2B5EF4-FFF2-40B4-BE49-F238E27FC236}">
                <a16:creationId xmlns:a16="http://schemas.microsoft.com/office/drawing/2014/main" id="{B7E5580E-A318-4D54-B3AD-0F6A66611E30}"/>
              </a:ext>
            </a:extLst>
          </p:cNvPr>
          <p:cNvPicPr>
            <a:picLocks noChangeAspect="1"/>
          </p:cNvPicPr>
          <p:nvPr/>
        </p:nvPicPr>
        <p:blipFill>
          <a:blip r:embed="rId6"/>
          <a:stretch>
            <a:fillRect/>
          </a:stretch>
        </p:blipFill>
        <p:spPr>
          <a:xfrm>
            <a:off x="5273370" y="1477888"/>
            <a:ext cx="3095108" cy="4023641"/>
          </a:xfrm>
          <a:prstGeom prst="rect">
            <a:avLst/>
          </a:prstGeom>
          <a:ln w="25400">
            <a:solidFill>
              <a:schemeClr val="tx1"/>
            </a:solidFill>
          </a:ln>
          <a:effectLst/>
        </p:spPr>
      </p:pic>
      <p:pic>
        <p:nvPicPr>
          <p:cNvPr id="4" name="Picture 3" descr="A red crayon on a black background&#10;&#10;Description automatically generated">
            <a:extLst>
              <a:ext uri="{FF2B5EF4-FFF2-40B4-BE49-F238E27FC236}">
                <a16:creationId xmlns:a16="http://schemas.microsoft.com/office/drawing/2014/main" id="{7793A967-CE37-9157-9844-DA8AF0BB89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24328" y="3332941"/>
            <a:ext cx="1440000" cy="1440000"/>
          </a:xfrm>
          <a:prstGeom prst="rect">
            <a:avLst/>
          </a:prstGeom>
        </p:spPr>
      </p:pic>
    </p:spTree>
    <p:extLst>
      <p:ext uri="{BB962C8B-B14F-4D97-AF65-F5344CB8AC3E}">
        <p14:creationId xmlns:p14="http://schemas.microsoft.com/office/powerpoint/2010/main" val="394047294"/>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Fragments and Phrases</a:t>
            </a:r>
          </a:p>
        </p:txBody>
      </p:sp>
      <p:sp>
        <p:nvSpPr>
          <p:cNvPr id="12" name="TextBox 11"/>
          <p:cNvSpPr txBox="1"/>
          <p:nvPr/>
        </p:nvSpPr>
        <p:spPr>
          <a:xfrm>
            <a:off x="661904" y="2157827"/>
            <a:ext cx="8024896"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a bright breeze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dandelions just higher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than the grass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2" name="Picture 2" descr="タンポポのイラスト">
            <a:extLst>
              <a:ext uri="{FF2B5EF4-FFF2-40B4-BE49-F238E27FC236}">
                <a16:creationId xmlns:a16="http://schemas.microsoft.com/office/drawing/2014/main" id="{63DFCF30-FE8C-EE1B-68BA-204CC277FA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4517817"/>
            <a:ext cx="1832061"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255951"/>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Fragments and Phrases</a:t>
            </a:r>
          </a:p>
        </p:txBody>
      </p:sp>
      <p:sp>
        <p:nvSpPr>
          <p:cNvPr id="12" name="TextBox 11"/>
          <p:cNvSpPr txBox="1"/>
          <p:nvPr/>
        </p:nvSpPr>
        <p:spPr>
          <a:xfrm>
            <a:off x="661904" y="2134685"/>
            <a:ext cx="8024896"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a bright breeze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339933"/>
                </a:solidFill>
                <a:latin typeface="Kozuka Gothic Pro R" pitchFamily="34" charset="-128"/>
                <a:ea typeface="Kozuka Gothic Pro R" pitchFamily="34" charset="-128"/>
              </a:rPr>
              <a:t>dandelions just higher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srgbClr val="339933"/>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339933"/>
                </a:solidFill>
                <a:latin typeface="Kozuka Gothic Pro R" pitchFamily="34" charset="-128"/>
                <a:ea typeface="Kozuka Gothic Pro R" pitchFamily="34" charset="-128"/>
              </a:rPr>
              <a:t>than the grass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1" dirty="0">
              <a:solidFill>
                <a:prstClr val="black"/>
              </a:solidFill>
              <a:latin typeface="Kozuka Gothic Pro R" pitchFamily="34" charset="-128"/>
              <a:ea typeface="Kozuka Gothic Pro R" pitchFamily="34" charset="-128"/>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14" name="TextBox 13">
            <a:extLst>
              <a:ext uri="{FF2B5EF4-FFF2-40B4-BE49-F238E27FC236}">
                <a16:creationId xmlns:a16="http://schemas.microsoft.com/office/drawing/2014/main" id="{7C36C03C-762D-4023-8E72-9864974F4F8D}"/>
              </a:ext>
            </a:extLst>
          </p:cNvPr>
          <p:cNvSpPr txBox="1"/>
          <p:nvPr/>
        </p:nvSpPr>
        <p:spPr>
          <a:xfrm>
            <a:off x="5611183" y="2153503"/>
            <a:ext cx="171519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fragment</a:t>
            </a:r>
          </a:p>
        </p:txBody>
      </p:sp>
      <p:sp>
        <p:nvSpPr>
          <p:cNvPr id="15" name="TextBox 14">
            <a:extLst>
              <a:ext uri="{FF2B5EF4-FFF2-40B4-BE49-F238E27FC236}">
                <a16:creationId xmlns:a16="http://schemas.microsoft.com/office/drawing/2014/main" id="{29007EC6-2420-4C2F-B484-4BDD634C5D66}"/>
              </a:ext>
            </a:extLst>
          </p:cNvPr>
          <p:cNvSpPr txBox="1"/>
          <p:nvPr/>
        </p:nvSpPr>
        <p:spPr>
          <a:xfrm>
            <a:off x="5582296" y="3013251"/>
            <a:ext cx="139649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00B050"/>
                </a:solidFill>
                <a:latin typeface="Kozuka Gothic Pro R" pitchFamily="34" charset="-128"/>
                <a:ea typeface="Kozuka Gothic Pro R" pitchFamily="34" charset="-128"/>
              </a:rPr>
              <a:t>phrase</a:t>
            </a:r>
          </a:p>
        </p:txBody>
      </p:sp>
      <p:pic>
        <p:nvPicPr>
          <p:cNvPr id="2" name="Picture 2" descr="タンポポのイラスト">
            <a:extLst>
              <a:ext uri="{FF2B5EF4-FFF2-40B4-BE49-F238E27FC236}">
                <a16:creationId xmlns:a16="http://schemas.microsoft.com/office/drawing/2014/main" id="{F14BA118-A582-A99F-13F3-EAF4E261AC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4517817"/>
            <a:ext cx="1832061"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624636"/>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Fragments and Phrases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639693" y="1861396"/>
            <a:ext cx="7704856"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a thief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vanishes over the rooftops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night chill!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itchFamily="34" charset="-128"/>
                <a:ea typeface="Kozuka Gothic Pro R" pitchFamily="34" charset="-128"/>
              </a:rPr>
              <a:t>by </a:t>
            </a:r>
            <a:r>
              <a:rPr lang="en-GB" sz="2400" dirty="0" err="1">
                <a:solidFill>
                  <a:prstClr val="black"/>
                </a:solidFill>
                <a:latin typeface="Kozuka Gothic Pro R" pitchFamily="34" charset="-128"/>
                <a:ea typeface="Kozuka Gothic Pro R" pitchFamily="34" charset="-128"/>
              </a:rPr>
              <a:t>Yosa</a:t>
            </a:r>
            <a:r>
              <a:rPr lang="en-GB" sz="2400" dirty="0">
                <a:solidFill>
                  <a:prstClr val="black"/>
                </a:solidFill>
                <a:latin typeface="Kozuka Gothic Pro R" pitchFamily="34" charset="-128"/>
                <a:ea typeface="Kozuka Gothic Pro R" pitchFamily="34" charset="-128"/>
              </a:rPr>
              <a:t> </a:t>
            </a:r>
            <a:r>
              <a:rPr lang="en-GB" sz="2400" dirty="0" err="1">
                <a:solidFill>
                  <a:prstClr val="black"/>
                </a:solidFill>
                <a:latin typeface="Kozuka Gothic Pro R" pitchFamily="34" charset="-128"/>
                <a:ea typeface="Kozuka Gothic Pro R" pitchFamily="34" charset="-128"/>
              </a:rPr>
              <a:t>Buson</a:t>
            </a:r>
            <a:endParaRPr lang="en-GB" sz="2400" dirty="0">
              <a:solidFill>
                <a:prstClr val="black"/>
              </a:solidFill>
              <a:latin typeface="Kozuka Gothic Pro R" pitchFamily="34" charset="-128"/>
              <a:ea typeface="Kozuka Gothic Pro R" pitchFamily="34" charset="-128"/>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grpSp>
        <p:nvGrpSpPr>
          <p:cNvPr id="2" name="Group 1">
            <a:extLst>
              <a:ext uri="{FF2B5EF4-FFF2-40B4-BE49-F238E27FC236}">
                <a16:creationId xmlns:a16="http://schemas.microsoft.com/office/drawing/2014/main" id="{7811B2FB-E6DF-BDAA-0479-AA3B802339F9}"/>
              </a:ext>
            </a:extLst>
          </p:cNvPr>
          <p:cNvGrpSpPr/>
          <p:nvPr/>
        </p:nvGrpSpPr>
        <p:grpSpPr>
          <a:xfrm>
            <a:off x="7038757" y="4496381"/>
            <a:ext cx="1525697" cy="1859969"/>
            <a:chOff x="7038757" y="4496381"/>
            <a:chExt cx="1525697" cy="1859969"/>
          </a:xfrm>
        </p:grpSpPr>
        <p:pic>
          <p:nvPicPr>
            <p:cNvPr id="3074" name="Picture 2" descr="忍び足の泥棒のイラスト">
              <a:extLst>
                <a:ext uri="{FF2B5EF4-FFF2-40B4-BE49-F238E27FC236}">
                  <a16:creationId xmlns:a16="http://schemas.microsoft.com/office/drawing/2014/main" id="{F9B1556D-4E26-3D3F-7173-B59B2135630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4454" y="449638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つららのある屋根のイラスト">
              <a:extLst>
                <a:ext uri="{FF2B5EF4-FFF2-40B4-BE49-F238E27FC236}">
                  <a16:creationId xmlns:a16="http://schemas.microsoft.com/office/drawing/2014/main" id="{C9A22404-B929-8B27-63EC-939D0EA17A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38757" y="4916350"/>
              <a:ext cx="1440000" cy="1440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86527070"/>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Fragments and Phrases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820777" y="1857380"/>
            <a:ext cx="7880886"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00B050"/>
                </a:solidFill>
                <a:latin typeface="Kozuka Gothic Pro R" pitchFamily="34" charset="-128"/>
                <a:ea typeface="Kozuka Gothic Pro R" pitchFamily="34" charset="-128"/>
              </a:rPr>
              <a:t>a thief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srgbClr val="00B050"/>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00B050"/>
                </a:solidFill>
                <a:latin typeface="Kozuka Gothic Pro R" pitchFamily="34" charset="-128"/>
                <a:ea typeface="Kozuka Gothic Pro R" pitchFamily="34" charset="-128"/>
              </a:rPr>
              <a:t>vanishes over the rooftops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anose="020B0400000000000000" pitchFamily="34" charset="-128"/>
                <a:ea typeface="Kozuka Gothic Pro R" panose="020B0400000000000000" pitchFamily="34" charset="-128"/>
              </a:rPr>
              <a:t>night chill!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anose="020B0400000000000000" pitchFamily="34" charset="-128"/>
                <a:ea typeface="Kozuka Gothic Pro R" panose="020B0400000000000000" pitchFamily="34" charset="-128"/>
              </a:rPr>
              <a:t>by </a:t>
            </a:r>
            <a:r>
              <a:rPr lang="en-GB" sz="2400" dirty="0" err="1">
                <a:solidFill>
                  <a:prstClr val="black"/>
                </a:solidFill>
                <a:latin typeface="Kozuka Gothic Pro R" panose="020B0400000000000000" pitchFamily="34" charset="-128"/>
                <a:ea typeface="Kozuka Gothic Pro R" panose="020B0400000000000000" pitchFamily="34" charset="-128"/>
              </a:rPr>
              <a:t>Yosa</a:t>
            </a:r>
            <a:r>
              <a:rPr lang="en-GB" sz="2400" dirty="0">
                <a:solidFill>
                  <a:prstClr val="black"/>
                </a:solidFill>
                <a:latin typeface="Kozuka Gothic Pro R" panose="020B0400000000000000" pitchFamily="34" charset="-128"/>
                <a:ea typeface="Kozuka Gothic Pro R" panose="020B0400000000000000" pitchFamily="34" charset="-128"/>
              </a:rPr>
              <a:t> </a:t>
            </a:r>
            <a:r>
              <a:rPr lang="en-GB" sz="2400" dirty="0" err="1">
                <a:solidFill>
                  <a:prstClr val="black"/>
                </a:solidFill>
                <a:latin typeface="Kozuka Gothic Pro R" panose="020B0400000000000000" pitchFamily="34" charset="-128"/>
                <a:ea typeface="Kozuka Gothic Pro R" panose="020B0400000000000000" pitchFamily="34" charset="-128"/>
              </a:rPr>
              <a:t>Buson</a:t>
            </a:r>
            <a:endParaRPr lang="en-GB" sz="2400" dirty="0">
              <a:solidFill>
                <a:prstClr val="black"/>
              </a:solidFill>
              <a:latin typeface="Kozuka Gothic Pro R" panose="020B0400000000000000" pitchFamily="34" charset="-128"/>
              <a:ea typeface="Kozuka Gothic Pro R" panose="020B0400000000000000" pitchFamily="34" charset="-128"/>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14" name="TextBox 13">
            <a:extLst>
              <a:ext uri="{FF2B5EF4-FFF2-40B4-BE49-F238E27FC236}">
                <a16:creationId xmlns:a16="http://schemas.microsoft.com/office/drawing/2014/main" id="{602A9805-FD8E-403A-A46C-DEF3FC77F850}"/>
              </a:ext>
            </a:extLst>
          </p:cNvPr>
          <p:cNvSpPr txBox="1"/>
          <p:nvPr/>
        </p:nvSpPr>
        <p:spPr>
          <a:xfrm>
            <a:off x="5523377" y="2727841"/>
            <a:ext cx="139649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00B050"/>
                </a:solidFill>
                <a:latin typeface="Kozuka Gothic Pro R" pitchFamily="34" charset="-128"/>
                <a:ea typeface="Kozuka Gothic Pro R" pitchFamily="34" charset="-128"/>
              </a:rPr>
              <a:t>phrase</a:t>
            </a:r>
          </a:p>
        </p:txBody>
      </p:sp>
      <p:sp>
        <p:nvSpPr>
          <p:cNvPr id="15" name="TextBox 14">
            <a:extLst>
              <a:ext uri="{FF2B5EF4-FFF2-40B4-BE49-F238E27FC236}">
                <a16:creationId xmlns:a16="http://schemas.microsoft.com/office/drawing/2014/main" id="{920B5512-8763-4798-85A1-B8E6ED6EC313}"/>
              </a:ext>
            </a:extLst>
          </p:cNvPr>
          <p:cNvSpPr txBox="1"/>
          <p:nvPr/>
        </p:nvSpPr>
        <p:spPr>
          <a:xfrm>
            <a:off x="5523377" y="3577321"/>
            <a:ext cx="171519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fragment</a:t>
            </a:r>
          </a:p>
        </p:txBody>
      </p:sp>
      <p:pic>
        <p:nvPicPr>
          <p:cNvPr id="2" name="Picture 4" descr="つららのある屋根のイラスト">
            <a:extLst>
              <a:ext uri="{FF2B5EF4-FFF2-40B4-BE49-F238E27FC236}">
                <a16:creationId xmlns:a16="http://schemas.microsoft.com/office/drawing/2014/main" id="{17292380-97FD-B2B0-2D0E-7B25B20830A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8757" y="4916350"/>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忍び足の泥棒のイラスト">
            <a:extLst>
              <a:ext uri="{FF2B5EF4-FFF2-40B4-BE49-F238E27FC236}">
                <a16:creationId xmlns:a16="http://schemas.microsoft.com/office/drawing/2014/main" id="{84EF606E-BD66-2602-837F-D9037910BB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44454" y="4496381"/>
            <a:ext cx="72000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854501"/>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Fragments and Phrases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559551" y="1988840"/>
            <a:ext cx="80248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picnic in the shade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two large koi passing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under a lily</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6148" name="Picture 4" descr="紅葉のイラスト「家族でピクニック」">
            <a:extLst>
              <a:ext uri="{FF2B5EF4-FFF2-40B4-BE49-F238E27FC236}">
                <a16:creationId xmlns:a16="http://schemas.microsoft.com/office/drawing/2014/main" id="{D3B43DDF-1D8B-2185-9A27-BA4573F2A4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4866" y="4916350"/>
            <a:ext cx="1527851"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414160"/>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Fragments and Phrases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559551" y="2229299"/>
            <a:ext cx="80248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picnic in the shade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339933"/>
                </a:solidFill>
                <a:latin typeface="Kozuka Gothic Pro R" pitchFamily="34" charset="-128"/>
                <a:ea typeface="Kozuka Gothic Pro R" pitchFamily="34" charset="-128"/>
              </a:rPr>
              <a:t>two large koi passing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srgbClr val="339933"/>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339933"/>
                </a:solidFill>
                <a:latin typeface="Kozuka Gothic Pro R" pitchFamily="34" charset="-128"/>
                <a:ea typeface="Kozuka Gothic Pro R" pitchFamily="34" charset="-128"/>
              </a:rPr>
              <a:t>under a lily</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14" name="TextBox 13">
            <a:extLst>
              <a:ext uri="{FF2B5EF4-FFF2-40B4-BE49-F238E27FC236}">
                <a16:creationId xmlns:a16="http://schemas.microsoft.com/office/drawing/2014/main" id="{3E70FEB9-8E44-4DFC-9B32-CDF146D74B91}"/>
              </a:ext>
            </a:extLst>
          </p:cNvPr>
          <p:cNvSpPr txBox="1"/>
          <p:nvPr/>
        </p:nvSpPr>
        <p:spPr>
          <a:xfrm>
            <a:off x="5703028" y="3091073"/>
            <a:ext cx="139649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00B050"/>
                </a:solidFill>
                <a:latin typeface="Kozuka Gothic Pro R" pitchFamily="34" charset="-128"/>
                <a:ea typeface="Kozuka Gothic Pro R" pitchFamily="34" charset="-128"/>
              </a:rPr>
              <a:t>phrase</a:t>
            </a:r>
          </a:p>
        </p:txBody>
      </p:sp>
      <p:sp>
        <p:nvSpPr>
          <p:cNvPr id="15" name="TextBox 14">
            <a:extLst>
              <a:ext uri="{FF2B5EF4-FFF2-40B4-BE49-F238E27FC236}">
                <a16:creationId xmlns:a16="http://schemas.microsoft.com/office/drawing/2014/main" id="{616970CD-DB29-41FB-908F-4C035264AF09}"/>
              </a:ext>
            </a:extLst>
          </p:cNvPr>
          <p:cNvSpPr txBox="1"/>
          <p:nvPr/>
        </p:nvSpPr>
        <p:spPr>
          <a:xfrm>
            <a:off x="5703028" y="2246724"/>
            <a:ext cx="171519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srgbClr val="FF0000"/>
                </a:solidFill>
                <a:latin typeface="Kozuka Gothic Pro R" pitchFamily="34" charset="-128"/>
                <a:ea typeface="Kozuka Gothic Pro R" pitchFamily="34" charset="-128"/>
              </a:rPr>
              <a:t>fragment</a:t>
            </a:r>
          </a:p>
        </p:txBody>
      </p:sp>
      <p:pic>
        <p:nvPicPr>
          <p:cNvPr id="3" name="Picture 4" descr="紅葉のイラスト「家族でピクニック」">
            <a:extLst>
              <a:ext uri="{FF2B5EF4-FFF2-40B4-BE49-F238E27FC236}">
                <a16:creationId xmlns:a16="http://schemas.microsoft.com/office/drawing/2014/main" id="{77EE8685-AADD-6ADA-413B-FA7D4C0DF45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4866" y="4916350"/>
            <a:ext cx="1527851"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458292"/>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Let’s write a haiku!</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500336" y="1477888"/>
            <a:ext cx="80248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Now, together as a class, we are going to try writing a haiku about a tree.</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1026" name="Picture 2" descr="Tree and hedgerow giveaway in Lincolnshire to benefit wildlife - BBC News">
            <a:extLst>
              <a:ext uri="{FF2B5EF4-FFF2-40B4-BE49-F238E27FC236}">
                <a16:creationId xmlns:a16="http://schemas.microsoft.com/office/drawing/2014/main" id="{2B623276-5C1A-40FA-A14E-C1864662FD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9935" y="2701945"/>
            <a:ext cx="5724128" cy="3217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281721"/>
      </p:ext>
    </p:extLst>
  </p:cSld>
  <p:clrMapOvr>
    <a:masterClrMapping/>
  </p:clrMapOvr>
  <mc:AlternateContent xmlns:mc="http://schemas.openxmlformats.org/markup-compatibility/2006">
    <mc:Choice xmlns:p14="http://schemas.microsoft.com/office/powerpoint/2010/main" Requires="p14">
      <p:transition p14:dur="0" advClick="0" advTm="20000"/>
    </mc:Choice>
    <mc:Fallback>
      <p:transition advClick="0" advTm="2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prstClr val="white">
                    <a:lumMod val="95000"/>
                  </a:prstClr>
                </a:solidFill>
                <a:latin typeface="Calibri"/>
              </a:rPr>
              <a:t>Worksheet from </a:t>
            </a:r>
            <a:r>
              <a:rPr lang="en-GB" i="1" dirty="0">
                <a:solidFill>
                  <a:prstClr val="white">
                    <a:lumMod val="95000"/>
                  </a:prstClr>
                </a:solidFill>
                <a:latin typeface="Calibri"/>
              </a:rPr>
              <a:t>Beyond 5-7-5</a:t>
            </a:r>
            <a:r>
              <a:rPr lang="en-GB" dirty="0">
                <a:solidFill>
                  <a:prstClr val="white">
                    <a:lumMod val="95000"/>
                  </a:prstClr>
                </a:solidFill>
                <a:latin typeface="Calibri"/>
              </a:rPr>
              <a:t> by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 </a:t>
            </a:r>
            <a:r>
              <a:rPr lang="en-GB" dirty="0">
                <a:solidFill>
                  <a:prstClr val="white">
                    <a:lumMod val="95000"/>
                  </a:prstClr>
                </a:solidFill>
                <a:latin typeface="Calibri"/>
              </a:rPr>
              <a:t>Paul </a:t>
            </a:r>
            <a:r>
              <a:rPr lang="en-GB" dirty="0" err="1">
                <a:solidFill>
                  <a:prstClr val="white">
                    <a:lumMod val="95000"/>
                  </a:prstClr>
                </a:solidFill>
                <a:latin typeface="Calibri"/>
              </a:rPr>
              <a:t>Conneally</a:t>
            </a:r>
            <a:r>
              <a:rPr lang="en-GB" dirty="0">
                <a:solidFill>
                  <a:prstClr val="white">
                    <a:lumMod val="95000"/>
                  </a:prstClr>
                </a:solidFill>
                <a:latin typeface="Calibri"/>
              </a:rPr>
              <a:t> </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Task 2</a:t>
            </a:r>
          </a:p>
        </p:txBody>
      </p:sp>
      <p:sp>
        <p:nvSpPr>
          <p:cNvPr id="12" name="TextBox 11"/>
          <p:cNvSpPr txBox="1"/>
          <p:nvPr/>
        </p:nvSpPr>
        <p:spPr>
          <a:xfrm>
            <a:off x="435536" y="1628800"/>
            <a:ext cx="4136464"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Using your worksheet from last time, write out some fragments and phrases that you could use for your haiku.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You can write new ideas too if you like.</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2" name="Picture 1">
            <a:extLst>
              <a:ext uri="{FF2B5EF4-FFF2-40B4-BE49-F238E27FC236}">
                <a16:creationId xmlns:a16="http://schemas.microsoft.com/office/drawing/2014/main" id="{0BCE7F4C-1BD2-5A5C-D5A4-F5B54E3988C9}"/>
              </a:ext>
            </a:extLst>
          </p:cNvPr>
          <p:cNvPicPr>
            <a:picLocks noChangeAspect="1"/>
          </p:cNvPicPr>
          <p:nvPr/>
        </p:nvPicPr>
        <p:blipFill>
          <a:blip r:embed="rId4"/>
          <a:stretch>
            <a:fillRect/>
          </a:stretch>
        </p:blipFill>
        <p:spPr>
          <a:xfrm>
            <a:off x="5292080" y="1476796"/>
            <a:ext cx="2844946" cy="4045158"/>
          </a:xfrm>
          <a:prstGeom prst="rect">
            <a:avLst/>
          </a:prstGeom>
          <a:noFill/>
          <a:ln w="25400">
            <a:solidFill>
              <a:schemeClr val="tx1"/>
            </a:solidFill>
          </a:ln>
        </p:spPr>
      </p:pic>
    </p:spTree>
    <p:extLst>
      <p:ext uri="{BB962C8B-B14F-4D97-AF65-F5344CB8AC3E}">
        <p14:creationId xmlns:p14="http://schemas.microsoft.com/office/powerpoint/2010/main" val="670735004"/>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prstClr val="white">
                    <a:lumMod val="95000"/>
                  </a:prstClr>
                </a:solidFill>
                <a:latin typeface="Calibri"/>
              </a:rPr>
              <a:t>Worksheet from </a:t>
            </a:r>
            <a:r>
              <a:rPr lang="en-GB" i="1" dirty="0">
                <a:solidFill>
                  <a:prstClr val="white">
                    <a:lumMod val="95000"/>
                  </a:prstClr>
                </a:solidFill>
                <a:latin typeface="Calibri"/>
              </a:rPr>
              <a:t>Beyond 5-7-5</a:t>
            </a:r>
            <a:r>
              <a:rPr lang="en-GB" dirty="0">
                <a:solidFill>
                  <a:prstClr val="white">
                    <a:lumMod val="95000"/>
                  </a:prstClr>
                </a:solidFill>
                <a:latin typeface="Calibri"/>
              </a:rPr>
              <a:t> by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 </a:t>
            </a:r>
            <a:r>
              <a:rPr lang="en-GB" dirty="0">
                <a:solidFill>
                  <a:prstClr val="white">
                    <a:lumMod val="95000"/>
                  </a:prstClr>
                </a:solidFill>
                <a:latin typeface="Calibri"/>
              </a:rPr>
              <a:t>Paul </a:t>
            </a:r>
            <a:r>
              <a:rPr lang="en-GB" dirty="0" err="1">
                <a:solidFill>
                  <a:prstClr val="white">
                    <a:lumMod val="95000"/>
                  </a:prstClr>
                </a:solidFill>
                <a:latin typeface="Calibri"/>
              </a:rPr>
              <a:t>Conneally</a:t>
            </a:r>
            <a:r>
              <a:rPr lang="en-GB" dirty="0">
                <a:solidFill>
                  <a:prstClr val="white">
                    <a:lumMod val="95000"/>
                  </a:prstClr>
                </a:solidFill>
                <a:latin typeface="Calibri"/>
              </a:rPr>
              <a:t> </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Task </a:t>
            </a:r>
            <a:r>
              <a:rPr lang="en-GB" sz="4400" b="1" dirty="0">
                <a:solidFill>
                  <a:srgbClr val="FF0000"/>
                </a:solidFill>
                <a:latin typeface="Kristen ITC" panose="03050502040202030202" pitchFamily="66" charset="0"/>
                <a:ea typeface="Kozuka Gothic Pro B" pitchFamily="34" charset="-128"/>
              </a:rPr>
              <a:t>3</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435536" y="1628800"/>
            <a:ext cx="4424496"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Then combine your fragments and phrases together to create your own haiku!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Once you’re done, try reading your haiku out loud with your partner.</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3" name="Picture 2">
            <a:extLst>
              <a:ext uri="{FF2B5EF4-FFF2-40B4-BE49-F238E27FC236}">
                <a16:creationId xmlns:a16="http://schemas.microsoft.com/office/drawing/2014/main" id="{5B02F659-0073-A95F-8CD4-CEE6D5F6565F}"/>
              </a:ext>
            </a:extLst>
          </p:cNvPr>
          <p:cNvPicPr>
            <a:picLocks noChangeAspect="1"/>
          </p:cNvPicPr>
          <p:nvPr/>
        </p:nvPicPr>
        <p:blipFill>
          <a:blip r:embed="rId4"/>
          <a:stretch>
            <a:fillRect/>
          </a:stretch>
        </p:blipFill>
        <p:spPr>
          <a:xfrm>
            <a:off x="5292080" y="1358850"/>
            <a:ext cx="2844946" cy="4045158"/>
          </a:xfrm>
          <a:prstGeom prst="rect">
            <a:avLst/>
          </a:prstGeom>
          <a:noFill/>
          <a:ln w="25400">
            <a:solidFill>
              <a:schemeClr val="tx1"/>
            </a:solidFill>
          </a:ln>
        </p:spPr>
      </p:pic>
    </p:spTree>
    <p:extLst>
      <p:ext uri="{BB962C8B-B14F-4D97-AF65-F5344CB8AC3E}">
        <p14:creationId xmlns:p14="http://schemas.microsoft.com/office/powerpoint/2010/main" val="1071044898"/>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Reflection</a:t>
            </a:r>
          </a:p>
        </p:txBody>
      </p:sp>
      <p:sp>
        <p:nvSpPr>
          <p:cNvPr id="12" name="TextBox 11"/>
          <p:cNvSpPr txBox="1"/>
          <p:nvPr/>
        </p:nvSpPr>
        <p:spPr>
          <a:xfrm>
            <a:off x="435536" y="1628800"/>
            <a:ext cx="8024896"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How did you find writing your haiku?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Let’s share our haiku together as a class.</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8" name="Picture 2">
            <a:extLst>
              <a:ext uri="{FF2B5EF4-FFF2-40B4-BE49-F238E27FC236}">
                <a16:creationId xmlns:a16="http://schemas.microsoft.com/office/drawing/2014/main" id="{8F830642-8673-40B5-A075-8DED7F9C4B0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26374" y="211664"/>
            <a:ext cx="1363669" cy="114718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手紙を読む人のイラスト（男性）">
            <a:extLst>
              <a:ext uri="{FF2B5EF4-FFF2-40B4-BE49-F238E27FC236}">
                <a16:creationId xmlns:a16="http://schemas.microsoft.com/office/drawing/2014/main" id="{FD69C6AF-D2FE-49EA-A7A0-3812E3A135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999" y="3804399"/>
            <a:ext cx="1939570" cy="246294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手紙を読む人のイラスト（男性）">
            <a:extLst>
              <a:ext uri="{FF2B5EF4-FFF2-40B4-BE49-F238E27FC236}">
                <a16:creationId xmlns:a16="http://schemas.microsoft.com/office/drawing/2014/main" id="{28D2C4EC-1A37-459C-B471-66E9E539AD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2454178" y="3834431"/>
            <a:ext cx="1939140" cy="24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229392"/>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381328"/>
            <a:ext cx="9144000" cy="476672"/>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5225" y="345745"/>
            <a:ext cx="1233488" cy="1233488"/>
          </a:xfrm>
          <a:prstGeom prst="rect">
            <a:avLst/>
          </a:prstGeom>
        </p:spPr>
      </p:pic>
      <p:pic>
        <p:nvPicPr>
          <p:cNvPr id="1026" name="Picture 2" descr="\\js_sql\data\former long term staff\William\Booklet design\Japan_Society_Illustration\Characters\characters_jpg\character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877043"/>
            <a:ext cx="2418075" cy="41530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49710"/>
          <a:stretch/>
        </p:blipFill>
        <p:spPr>
          <a:xfrm rot="5400000">
            <a:off x="894640" y="-886930"/>
            <a:ext cx="1796876" cy="3573016"/>
          </a:xfrm>
          <a:prstGeom prst="rect">
            <a:avLst/>
          </a:prstGeom>
        </p:spPr>
      </p:pic>
      <p:sp>
        <p:nvSpPr>
          <p:cNvPr id="5" name="Footer Placeholder 4"/>
          <p:cNvSpPr>
            <a:spLocks noGrp="1"/>
          </p:cNvSpPr>
          <p:nvPr>
            <p:ph type="ftr" sz="quarter" idx="11"/>
          </p:nvPr>
        </p:nvSpPr>
        <p:spPr>
          <a:xfrm>
            <a:off x="1532565" y="6356350"/>
            <a:ext cx="6599404" cy="365125"/>
          </a:xfrm>
        </p:spPr>
        <p:txBody>
          <a:bodyPr/>
          <a:lstStyle/>
          <a:p>
            <a:r>
              <a:rPr lang="en-GB" dirty="0">
                <a:solidFill>
                  <a:schemeClr val="bg1"/>
                </a:solidFill>
              </a:rPr>
              <a:t>©The Japan Society</a:t>
            </a:r>
          </a:p>
        </p:txBody>
      </p:sp>
      <p:sp>
        <p:nvSpPr>
          <p:cNvPr id="15" name="Rectangle 14">
            <a:extLst>
              <a:ext uri="{FF2B5EF4-FFF2-40B4-BE49-F238E27FC236}">
                <a16:creationId xmlns:a16="http://schemas.microsoft.com/office/drawing/2014/main" id="{33EDF4BD-7C8A-48B6-A826-2A65B5F00233}"/>
              </a:ext>
            </a:extLst>
          </p:cNvPr>
          <p:cNvSpPr/>
          <p:nvPr/>
        </p:nvSpPr>
        <p:spPr>
          <a:xfrm>
            <a:off x="2741603" y="2060848"/>
            <a:ext cx="6120929" cy="2492990"/>
          </a:xfrm>
          <a:prstGeom prst="rect">
            <a:avLst/>
          </a:prstGeom>
        </p:spPr>
        <p:txBody>
          <a:bodyPr wrap="square" lIns="0" tIns="0" rIns="0" bIns="0" anchor="t">
            <a:spAutoFit/>
          </a:bodyPr>
          <a:lstStyle/>
          <a:p>
            <a:r>
              <a:rPr lang="en-GB" b="1" dirty="0">
                <a:latin typeface="Kozuka Gothic Pro B" pitchFamily="34" charset="-128"/>
                <a:ea typeface="Kozuka Gothic Pro B"/>
              </a:rPr>
              <a:t>This resource was developed and created by </a:t>
            </a:r>
          </a:p>
          <a:p>
            <a:r>
              <a:rPr lang="en-GB" b="1" dirty="0">
                <a:latin typeface="Kozuka Gothic Pro B" pitchFamily="34" charset="-128"/>
                <a:ea typeface="Kozuka Gothic Pro B"/>
              </a:rPr>
              <a:t>The Japan Society, using poems by Paul </a:t>
            </a:r>
            <a:r>
              <a:rPr lang="en-GB" b="1" dirty="0" err="1">
                <a:latin typeface="Kozuka Gothic Pro B" pitchFamily="34" charset="-128"/>
                <a:ea typeface="Kozuka Gothic Pro B"/>
              </a:rPr>
              <a:t>Conneally</a:t>
            </a:r>
            <a:r>
              <a:rPr lang="en-GB" b="1" dirty="0">
                <a:latin typeface="Kozuka Gothic Pro B" pitchFamily="34" charset="-128"/>
                <a:ea typeface="Kozuka Gothic Pro B"/>
              </a:rPr>
              <a:t>.</a:t>
            </a:r>
          </a:p>
          <a:p>
            <a:endParaRPr lang="en-GB" dirty="0">
              <a:solidFill>
                <a:srgbClr val="FF0000"/>
              </a:solidFill>
              <a:latin typeface="Kozuka Gothic Pro R" pitchFamily="34" charset="-128"/>
              <a:ea typeface="Kozuka Gothic Pro R" pitchFamily="34" charset="-128"/>
            </a:endParaRPr>
          </a:p>
          <a:p>
            <a:r>
              <a:rPr lang="en-GB" dirty="0">
                <a:solidFill>
                  <a:srgbClr val="FF0000"/>
                </a:solidFill>
                <a:latin typeface="Kozuka Gothic Pro B" pitchFamily="34" charset="-128"/>
                <a:ea typeface="Kozuka Gothic Pro B" pitchFamily="34" charset="-128"/>
              </a:rPr>
              <a:t>The Japan Society</a:t>
            </a:r>
            <a:br>
              <a:rPr lang="en-GB" dirty="0">
                <a:latin typeface="Kozuka Gothic Pro R" pitchFamily="34" charset="-128"/>
                <a:ea typeface="Kozuka Gothic Pro R" pitchFamily="34" charset="-128"/>
              </a:rPr>
            </a:br>
            <a:r>
              <a:rPr lang="en-GB" dirty="0">
                <a:latin typeface="Kozuka Gothic Pro R" pitchFamily="34" charset="-128"/>
                <a:ea typeface="Kozuka Gothic Pro R" pitchFamily="34" charset="-128"/>
              </a:rPr>
              <a:t>13/14 Cornwall Terrace, London NW1 4QP</a:t>
            </a:r>
          </a:p>
          <a:p>
            <a:r>
              <a:rPr lang="en-GB" dirty="0">
                <a:latin typeface="Kozuka Gothic Pro R" pitchFamily="34" charset="-128"/>
                <a:ea typeface="Kozuka Gothic Pro R" pitchFamily="34" charset="-128"/>
              </a:rPr>
              <a:t>Tel: 020 7935 0475   </a:t>
            </a:r>
          </a:p>
          <a:p>
            <a:r>
              <a:rPr lang="en-GB" dirty="0">
                <a:latin typeface="Kozuka Gothic Pro R" pitchFamily="34" charset="-128"/>
                <a:ea typeface="Kozuka Gothic Pro R" pitchFamily="34" charset="-128"/>
              </a:rPr>
              <a:t>Email: education@japansociety.org.uk    </a:t>
            </a:r>
          </a:p>
          <a:p>
            <a:endParaRPr lang="en-GB" dirty="0">
              <a:latin typeface="Kozuka Gothic Pro R" pitchFamily="34" charset="-128"/>
              <a:ea typeface="Kozuka Gothic Pro R" pitchFamily="34" charset="-128"/>
            </a:endParaRPr>
          </a:p>
          <a:p>
            <a:r>
              <a:rPr lang="en-GB" dirty="0">
                <a:latin typeface="Kozuka Gothic Pro B" pitchFamily="34" charset="-128"/>
                <a:ea typeface="Kozuka Gothic Pro B" pitchFamily="34" charset="-128"/>
              </a:rPr>
              <a:t>www.japansociety.org.uk</a:t>
            </a:r>
          </a:p>
        </p:txBody>
      </p:sp>
      <p:sp>
        <p:nvSpPr>
          <p:cNvPr id="16" name="Rectangle 15">
            <a:extLst>
              <a:ext uri="{FF2B5EF4-FFF2-40B4-BE49-F238E27FC236}">
                <a16:creationId xmlns:a16="http://schemas.microsoft.com/office/drawing/2014/main" id="{1144EF9D-22A9-4EFB-A1CE-31A48003D408}"/>
              </a:ext>
            </a:extLst>
          </p:cNvPr>
          <p:cNvSpPr/>
          <p:nvPr/>
        </p:nvSpPr>
        <p:spPr>
          <a:xfrm>
            <a:off x="2741603" y="4802964"/>
            <a:ext cx="3160975" cy="276999"/>
          </a:xfrm>
          <a:prstGeom prst="rect">
            <a:avLst/>
          </a:prstGeom>
        </p:spPr>
        <p:txBody>
          <a:bodyPr wrap="square" lIns="0" tIns="0" rIns="0" bIns="0">
            <a:spAutoFit/>
          </a:bodyPr>
          <a:lstStyle/>
          <a:p>
            <a:r>
              <a:rPr lang="en-GB" b="1" dirty="0">
                <a:latin typeface="Kozuka Gothic Pro B" pitchFamily="34" charset="-128"/>
                <a:ea typeface="Kozuka Gothic Pro B" pitchFamily="34" charset="-128"/>
              </a:rPr>
              <a:t>Follow us on social media:</a:t>
            </a:r>
          </a:p>
        </p:txBody>
      </p:sp>
      <p:sp>
        <p:nvSpPr>
          <p:cNvPr id="17" name="Rectangle 16">
            <a:extLst>
              <a:ext uri="{FF2B5EF4-FFF2-40B4-BE49-F238E27FC236}">
                <a16:creationId xmlns:a16="http://schemas.microsoft.com/office/drawing/2014/main" id="{A4929924-F49D-4415-9308-1A1583DD0910}"/>
              </a:ext>
            </a:extLst>
          </p:cNvPr>
          <p:cNvSpPr/>
          <p:nvPr/>
        </p:nvSpPr>
        <p:spPr>
          <a:xfrm>
            <a:off x="2741603" y="5106382"/>
            <a:ext cx="2736900" cy="276999"/>
          </a:xfrm>
          <a:prstGeom prst="rect">
            <a:avLst/>
          </a:prstGeom>
        </p:spPr>
        <p:txBody>
          <a:bodyPr wrap="square" lIns="0" tIns="0" rIns="0" bIns="0">
            <a:spAutoFit/>
          </a:bodyPr>
          <a:lstStyle/>
          <a:p>
            <a:r>
              <a:rPr lang="en-GB" dirty="0">
                <a:latin typeface="Kozuka Gothic Pro B" pitchFamily="34" charset="-128"/>
                <a:ea typeface="Kozuka Gothic Pro B" pitchFamily="34" charset="-128"/>
              </a:rPr>
              <a:t>@TheJapanSociety</a:t>
            </a:r>
          </a:p>
        </p:txBody>
      </p:sp>
      <p:pic>
        <p:nvPicPr>
          <p:cNvPr id="18" name="Picture 17" descr="A blue square with a white letter f&#10;&#10;Description automatically generated">
            <a:extLst>
              <a:ext uri="{FF2B5EF4-FFF2-40B4-BE49-F238E27FC236}">
                <a16:creationId xmlns:a16="http://schemas.microsoft.com/office/drawing/2014/main" id="{EEA17B34-7512-46F3-BAAE-276D7FA40D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12844" y="5430492"/>
            <a:ext cx="520264" cy="520264"/>
          </a:xfrm>
          <a:prstGeom prst="rect">
            <a:avLst/>
          </a:prstGeom>
        </p:spPr>
      </p:pic>
      <p:pic>
        <p:nvPicPr>
          <p:cNvPr id="19" name="Picture 18" descr="A logo of a camera&#10;&#10;Description automatically generated">
            <a:extLst>
              <a:ext uri="{FF2B5EF4-FFF2-40B4-BE49-F238E27FC236}">
                <a16:creationId xmlns:a16="http://schemas.microsoft.com/office/drawing/2014/main" id="{703649B2-A01E-4F37-AD88-1B357DD93F6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41603" y="5435867"/>
            <a:ext cx="498678" cy="498678"/>
          </a:xfrm>
          <a:prstGeom prst="rect">
            <a:avLst/>
          </a:prstGeom>
        </p:spPr>
      </p:pic>
      <p:pic>
        <p:nvPicPr>
          <p:cNvPr id="20" name="Picture 19" descr="A red and white logo&#10;&#10;Description automatically generated">
            <a:extLst>
              <a:ext uri="{FF2B5EF4-FFF2-40B4-BE49-F238E27FC236}">
                <a16:creationId xmlns:a16="http://schemas.microsoft.com/office/drawing/2014/main" id="{30F9FBEE-3174-4151-BF91-CB0AF90B58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76962" y="5393263"/>
            <a:ext cx="598882" cy="598882"/>
          </a:xfrm>
          <a:prstGeom prst="rect">
            <a:avLst/>
          </a:prstGeom>
        </p:spPr>
      </p:pic>
      <p:pic>
        <p:nvPicPr>
          <p:cNvPr id="21" name="Picture 20">
            <a:extLst>
              <a:ext uri="{FF2B5EF4-FFF2-40B4-BE49-F238E27FC236}">
                <a16:creationId xmlns:a16="http://schemas.microsoft.com/office/drawing/2014/main" id="{F21C0E56-1662-4E26-97DA-B6684F2BE1A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03513" y="5331323"/>
            <a:ext cx="957205" cy="699209"/>
          </a:xfrm>
          <a:prstGeom prst="rect">
            <a:avLst/>
          </a:prstGeom>
        </p:spPr>
      </p:pic>
    </p:spTree>
    <p:extLst>
      <p:ext uri="{BB962C8B-B14F-4D97-AF65-F5344CB8AC3E}">
        <p14:creationId xmlns:p14="http://schemas.microsoft.com/office/powerpoint/2010/main" val="4257962509"/>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55B018323F8642A5467299A1B9FAE8" ma:contentTypeVersion="16" ma:contentTypeDescription="Create a new document." ma:contentTypeScope="" ma:versionID="e76776b8befdb293ce0babdba7fed592">
  <xsd:schema xmlns:xsd="http://www.w3.org/2001/XMLSchema" xmlns:xs="http://www.w3.org/2001/XMLSchema" xmlns:p="http://schemas.microsoft.com/office/2006/metadata/properties" xmlns:ns2="d8b6db6b-d518-46de-a133-ecec48f9032d" xmlns:ns3="22c91556-46bc-4590-bcd5-90c67e4b91fa" targetNamespace="http://schemas.microsoft.com/office/2006/metadata/properties" ma:root="true" ma:fieldsID="be4e66a3040202018373a044319c4c80" ns2:_="" ns3:_="">
    <xsd:import namespace="d8b6db6b-d518-46de-a133-ecec48f9032d"/>
    <xsd:import namespace="22c91556-46bc-4590-bcd5-90c67e4b91f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b6db6b-d518-46de-a133-ecec48f903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7f363ac-60c5-4dbc-b4e3-f2fa882781a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c91556-46bc-4590-bcd5-90c67e4b91f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38fdc1c-08e9-4115-8215-a2101e22a682}" ma:internalName="TaxCatchAll" ma:showField="CatchAllData" ma:web="22c91556-46bc-4590-bcd5-90c67e4b91f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2c91556-46bc-4590-bcd5-90c67e4b91fa" xsi:nil="true"/>
    <lcf76f155ced4ddcb4097134ff3c332f xmlns="d8b6db6b-d518-46de-a133-ecec48f9032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30C68E1-8F3E-4286-852E-C65EC8D7F6DD}">
  <ds:schemaRefs>
    <ds:schemaRef ds:uri="http://schemas.microsoft.com/sharepoint/v3/contenttype/forms"/>
  </ds:schemaRefs>
</ds:datastoreItem>
</file>

<file path=customXml/itemProps2.xml><?xml version="1.0" encoding="utf-8"?>
<ds:datastoreItem xmlns:ds="http://schemas.openxmlformats.org/officeDocument/2006/customXml" ds:itemID="{27D9430C-5F02-44AB-B386-3C3173699D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b6db6b-d518-46de-a133-ecec48f9032d"/>
    <ds:schemaRef ds:uri="22c91556-46bc-4590-bcd5-90c67e4b91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98CD6A-70D8-4D46-8740-7105ED4102D2}">
  <ds:schemaRefs>
    <ds:schemaRef ds:uri="http://schemas.microsoft.com/office/infopath/2007/PartnerControls"/>
    <ds:schemaRef ds:uri="http://purl.org/dc/terms/"/>
    <ds:schemaRef ds:uri="http://purl.org/dc/elements/1.1/"/>
    <ds:schemaRef ds:uri="d8b6db6b-d518-46de-a133-ecec48f9032d"/>
    <ds:schemaRef ds:uri="http://purl.org/dc/dcmitype/"/>
    <ds:schemaRef ds:uri="http://schemas.microsoft.com/office/2006/documentManagement/types"/>
    <ds:schemaRef ds:uri="http://schemas.openxmlformats.org/package/2006/metadata/core-properties"/>
    <ds:schemaRef ds:uri="http://schemas.microsoft.com/office/2006/metadata/properties"/>
    <ds:schemaRef ds:uri="22c91556-46bc-4590-bcd5-90c67e4b91f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3354</TotalTime>
  <Words>2000</Words>
  <Application>Microsoft Office PowerPoint</Application>
  <PresentationFormat>On-screen Show (4:3)</PresentationFormat>
  <Paragraphs>324</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Google Sans</vt:lpstr>
      <vt:lpstr>Kozuka Gothic Pro B</vt:lpstr>
      <vt:lpstr>Kozuka Gothic Pro R</vt:lpstr>
      <vt:lpstr>Arial</vt:lpstr>
      <vt:lpstr>Calibri</vt:lpstr>
      <vt:lpstr>Kristen ITC</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Japan Society</dc:creator>
  <cp:lastModifiedBy>Alys Turner</cp:lastModifiedBy>
  <cp:revision>217</cp:revision>
  <dcterms:created xsi:type="dcterms:W3CDTF">2017-05-31T10:45:44Z</dcterms:created>
  <dcterms:modified xsi:type="dcterms:W3CDTF">2026-10-20T15:19:08Z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0x0101004855B018323F8642A5467299A1B9FAE8</vt:lpwstr>
  </property>
  <property fmtid="{D5CDD505-2E9C-101B-9397-08002B2CF9AE}" pid="3" name="MediaServiceImageTags">
    <vt:lpwstr/>
  </property>
</Properties>
</file>