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338" r:id="rId5"/>
    <p:sldId id="325" r:id="rId6"/>
    <p:sldId id="331" r:id="rId7"/>
    <p:sldId id="339" r:id="rId8"/>
    <p:sldId id="342" r:id="rId9"/>
    <p:sldId id="328" r:id="rId10"/>
    <p:sldId id="333" r:id="rId11"/>
    <p:sldId id="315" r:id="rId12"/>
    <p:sldId id="334" r:id="rId13"/>
    <p:sldId id="319" r:id="rId14"/>
    <p:sldId id="340" r:id="rId15"/>
    <p:sldId id="34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BvC0rtOnt8/+kb7gK485Kg==" hashData="2ZJdL4lT+1jo8KYL56rX+1LZqz+GI1GfYLSdpGJVDetFnjP+PAF/cntnWhoG/Z/nDy8H12tJwlgro5M6vhrB0w=="/>
  <p:extLst>
    <p:ext uri="{EFAFB233-063F-42B5-8137-9DF3F51BA10A}">
      <p15:sldGuideLst xmlns:p15="http://schemas.microsoft.com/office/powerpoint/2012/main">
        <p15:guide id="1" orient="horz" pos="2160">
          <p15:clr>
            <a:srgbClr val="A4A3A4"/>
          </p15:clr>
        </p15:guide>
        <p15:guide id="2" orient="horz" pos="1797">
          <p15:clr>
            <a:srgbClr val="A4A3A4"/>
          </p15:clr>
        </p15:guide>
        <p15:guide id="3" pos="2880">
          <p15:clr>
            <a:srgbClr val="A4A3A4"/>
          </p15:clr>
        </p15:guide>
        <p15:guide id="4" pos="249">
          <p15:clr>
            <a:srgbClr val="A4A3A4"/>
          </p15:clr>
        </p15:guide>
        <p15:guide id="5" pos="5511">
          <p15:clr>
            <a:srgbClr val="A4A3A4"/>
          </p15:clr>
        </p15:guide>
        <p15:guide id="6" pos="39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ah  Eastham" initials="HE" lastIdx="8" clrIdx="0"/>
  <p:cmAuthor id="1" name="Alys Turner" initials="AT" lastIdx="12" clrIdx="1"/>
  <p:cmAuthor id="2" name="alys.turner@gmail.com" initials="a"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3333"/>
    <a:srgbClr val="FF3399"/>
    <a:srgbClr val="339933"/>
    <a:srgbClr val="F0C93A"/>
    <a:srgbClr val="2E3092"/>
    <a:srgbClr val="FF6633"/>
    <a:srgbClr val="808080"/>
    <a:srgbClr val="993399"/>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C8C62E-2895-4FA9-B20D-11FAC09F9E69}" v="1" dt="2023-04-13T15:02:18.250"/>
    <p1510:client id="{8D713E73-BD15-8E43-9750-4B3356339E2E}" v="3" dt="2023-04-13T15:10:43.3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12" autoAdjust="0"/>
    <p:restoredTop sz="82321" autoAdjust="0"/>
  </p:normalViewPr>
  <p:slideViewPr>
    <p:cSldViewPr>
      <p:cViewPr varScale="1">
        <p:scale>
          <a:sx n="55" d="100"/>
          <a:sy n="55" d="100"/>
        </p:scale>
        <p:origin x="1876" y="32"/>
      </p:cViewPr>
      <p:guideLst>
        <p:guide orient="horz" pos="2160"/>
        <p:guide orient="horz" pos="1797"/>
        <p:guide pos="2880"/>
        <p:guide pos="249"/>
        <p:guide pos="5511"/>
        <p:guide pos="3969"/>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0" d="100"/>
          <a:sy n="40" d="100"/>
        </p:scale>
        <p:origin x="-2280"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dulwichpreplondon-my.sharepoint.com/personal/o_reed_dulwichpreplondon_org/Documents/Class%20Admin/Japan%20Soc/Geog.%20Resources%20-%20For%20Oliver/KS2%20Draft%20Materials/L4.%20Climate/Monthly%20Weather%20Data%20-%20Japa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Total Precipitation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Precipitation!$A$3</c:f>
              <c:strCache>
                <c:ptCount val="1"/>
                <c:pt idx="0">
                  <c:v>Sapporo</c:v>
                </c:pt>
              </c:strCache>
            </c:strRef>
          </c:tx>
          <c:spPr>
            <a:solidFill>
              <a:schemeClr val="accent1"/>
            </a:solidFill>
            <a:ln>
              <a:noFill/>
            </a:ln>
            <a:effectLst/>
          </c:spPr>
          <c:invertIfNegative val="0"/>
          <c:cat>
            <c:strRef>
              <c:f>Precipitation!$B$2:$M$2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Precipitation!$B$3:$M$3</c:f>
              <c:numCache>
                <c:formatCode>General</c:formatCode>
                <c:ptCount val="12"/>
                <c:pt idx="0">
                  <c:v>170</c:v>
                </c:pt>
                <c:pt idx="1">
                  <c:v>112</c:v>
                </c:pt>
                <c:pt idx="2">
                  <c:v>54.5</c:v>
                </c:pt>
                <c:pt idx="3">
                  <c:v>15</c:v>
                </c:pt>
                <c:pt idx="4">
                  <c:v>66.5</c:v>
                </c:pt>
                <c:pt idx="5">
                  <c:v>71</c:v>
                </c:pt>
                <c:pt idx="6">
                  <c:v>63</c:v>
                </c:pt>
                <c:pt idx="7">
                  <c:v>233</c:v>
                </c:pt>
                <c:pt idx="8">
                  <c:v>87.5</c:v>
                </c:pt>
                <c:pt idx="9">
                  <c:v>80</c:v>
                </c:pt>
                <c:pt idx="10">
                  <c:v>82.5</c:v>
                </c:pt>
                <c:pt idx="11">
                  <c:v>119</c:v>
                </c:pt>
              </c:numCache>
            </c:numRef>
          </c:val>
          <c:extLst>
            <c:ext xmlns:c16="http://schemas.microsoft.com/office/drawing/2014/chart" uri="{C3380CC4-5D6E-409C-BE32-E72D297353CC}">
              <c16:uniqueId val="{00000000-C2A0-4231-A93C-1A2A58AA2435}"/>
            </c:ext>
          </c:extLst>
        </c:ser>
        <c:ser>
          <c:idx val="1"/>
          <c:order val="1"/>
          <c:tx>
            <c:strRef>
              <c:f>Precipitation!$A$4</c:f>
              <c:strCache>
                <c:ptCount val="1"/>
                <c:pt idx="0">
                  <c:v>Niigata</c:v>
                </c:pt>
              </c:strCache>
            </c:strRef>
          </c:tx>
          <c:spPr>
            <a:solidFill>
              <a:schemeClr val="accent2"/>
            </a:solidFill>
            <a:ln>
              <a:noFill/>
            </a:ln>
            <a:effectLst/>
          </c:spPr>
          <c:invertIfNegative val="0"/>
          <c:cat>
            <c:strRef>
              <c:f>Precipitation!$B$2:$M$2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Precipitation!$B$4:$M$4</c:f>
              <c:numCache>
                <c:formatCode>General</c:formatCode>
                <c:ptCount val="12"/>
                <c:pt idx="0">
                  <c:v>120.5</c:v>
                </c:pt>
                <c:pt idx="1">
                  <c:v>109.5</c:v>
                </c:pt>
                <c:pt idx="2">
                  <c:v>87.5</c:v>
                </c:pt>
                <c:pt idx="3">
                  <c:v>107</c:v>
                </c:pt>
                <c:pt idx="4">
                  <c:v>89.5</c:v>
                </c:pt>
                <c:pt idx="5">
                  <c:v>172.5</c:v>
                </c:pt>
                <c:pt idx="6">
                  <c:v>223.5</c:v>
                </c:pt>
                <c:pt idx="7">
                  <c:v>280.5</c:v>
                </c:pt>
                <c:pt idx="8">
                  <c:v>123</c:v>
                </c:pt>
                <c:pt idx="9">
                  <c:v>117.5</c:v>
                </c:pt>
                <c:pt idx="10">
                  <c:v>171</c:v>
                </c:pt>
                <c:pt idx="11">
                  <c:v>400</c:v>
                </c:pt>
              </c:numCache>
            </c:numRef>
          </c:val>
          <c:extLst>
            <c:ext xmlns:c16="http://schemas.microsoft.com/office/drawing/2014/chart" uri="{C3380CC4-5D6E-409C-BE32-E72D297353CC}">
              <c16:uniqueId val="{00000001-C2A0-4231-A93C-1A2A58AA2435}"/>
            </c:ext>
          </c:extLst>
        </c:ser>
        <c:ser>
          <c:idx val="2"/>
          <c:order val="2"/>
          <c:tx>
            <c:strRef>
              <c:f>Precipitation!$A$5</c:f>
              <c:strCache>
                <c:ptCount val="1"/>
                <c:pt idx="0">
                  <c:v>Tokyo</c:v>
                </c:pt>
              </c:strCache>
            </c:strRef>
          </c:tx>
          <c:spPr>
            <a:solidFill>
              <a:schemeClr val="accent3"/>
            </a:solidFill>
            <a:ln>
              <a:noFill/>
            </a:ln>
            <a:effectLst/>
          </c:spPr>
          <c:invertIfNegative val="0"/>
          <c:cat>
            <c:strRef>
              <c:f>Precipitation!$B$2:$M$2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Precipitation!$B$5:$M$5</c:f>
              <c:numCache>
                <c:formatCode>General</c:formatCode>
                <c:ptCount val="12"/>
                <c:pt idx="0">
                  <c:v>22.5</c:v>
                </c:pt>
                <c:pt idx="1">
                  <c:v>71</c:v>
                </c:pt>
                <c:pt idx="2">
                  <c:v>110.5</c:v>
                </c:pt>
                <c:pt idx="3">
                  <c:v>224.5</c:v>
                </c:pt>
                <c:pt idx="4">
                  <c:v>198</c:v>
                </c:pt>
                <c:pt idx="5">
                  <c:v>64</c:v>
                </c:pt>
                <c:pt idx="6">
                  <c:v>233</c:v>
                </c:pt>
                <c:pt idx="7">
                  <c:v>105</c:v>
                </c:pt>
                <c:pt idx="8">
                  <c:v>310</c:v>
                </c:pt>
                <c:pt idx="9">
                  <c:v>118</c:v>
                </c:pt>
                <c:pt idx="10">
                  <c:v>102.5</c:v>
                </c:pt>
                <c:pt idx="11">
                  <c:v>56.5</c:v>
                </c:pt>
              </c:numCache>
            </c:numRef>
          </c:val>
          <c:extLst>
            <c:ext xmlns:c16="http://schemas.microsoft.com/office/drawing/2014/chart" uri="{C3380CC4-5D6E-409C-BE32-E72D297353CC}">
              <c16:uniqueId val="{00000002-C2A0-4231-A93C-1A2A58AA2435}"/>
            </c:ext>
          </c:extLst>
        </c:ser>
        <c:ser>
          <c:idx val="3"/>
          <c:order val="3"/>
          <c:tx>
            <c:strRef>
              <c:f>Precipitation!$A$6</c:f>
              <c:strCache>
                <c:ptCount val="1"/>
                <c:pt idx="0">
                  <c:v>Osaka</c:v>
                </c:pt>
              </c:strCache>
            </c:strRef>
          </c:tx>
          <c:spPr>
            <a:solidFill>
              <a:schemeClr val="accent4"/>
            </a:solidFill>
            <a:ln>
              <a:noFill/>
            </a:ln>
            <a:effectLst/>
          </c:spPr>
          <c:invertIfNegative val="0"/>
          <c:cat>
            <c:strRef>
              <c:f>Precipitation!$B$2:$M$2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Precipitation!$B$6:$M$6</c:f>
              <c:numCache>
                <c:formatCode>General</c:formatCode>
                <c:ptCount val="12"/>
                <c:pt idx="0">
                  <c:v>20</c:v>
                </c:pt>
                <c:pt idx="1">
                  <c:v>16.5</c:v>
                </c:pt>
                <c:pt idx="2">
                  <c:v>104.5</c:v>
                </c:pt>
                <c:pt idx="3">
                  <c:v>116</c:v>
                </c:pt>
                <c:pt idx="4">
                  <c:v>80</c:v>
                </c:pt>
                <c:pt idx="5">
                  <c:v>101</c:v>
                </c:pt>
                <c:pt idx="6">
                  <c:v>174</c:v>
                </c:pt>
                <c:pt idx="7">
                  <c:v>73.5</c:v>
                </c:pt>
                <c:pt idx="8">
                  <c:v>180.5</c:v>
                </c:pt>
                <c:pt idx="9">
                  <c:v>92.5</c:v>
                </c:pt>
                <c:pt idx="10">
                  <c:v>81.5</c:v>
                </c:pt>
                <c:pt idx="11">
                  <c:v>18</c:v>
                </c:pt>
              </c:numCache>
            </c:numRef>
          </c:val>
          <c:extLst>
            <c:ext xmlns:c16="http://schemas.microsoft.com/office/drawing/2014/chart" uri="{C3380CC4-5D6E-409C-BE32-E72D297353CC}">
              <c16:uniqueId val="{00000003-C2A0-4231-A93C-1A2A58AA2435}"/>
            </c:ext>
          </c:extLst>
        </c:ser>
        <c:ser>
          <c:idx val="4"/>
          <c:order val="4"/>
          <c:tx>
            <c:strRef>
              <c:f>Precipitation!$A$7</c:f>
              <c:strCache>
                <c:ptCount val="1"/>
                <c:pt idx="0">
                  <c:v>Kochi</c:v>
                </c:pt>
              </c:strCache>
            </c:strRef>
          </c:tx>
          <c:spPr>
            <a:solidFill>
              <a:schemeClr val="accent5"/>
            </a:solidFill>
            <a:ln>
              <a:noFill/>
            </a:ln>
            <a:effectLst/>
          </c:spPr>
          <c:invertIfNegative val="0"/>
          <c:cat>
            <c:strRef>
              <c:f>Precipitation!$B$2:$M$2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Precipitation!$B$7:$M$7</c:f>
              <c:numCache>
                <c:formatCode>General</c:formatCode>
                <c:ptCount val="12"/>
                <c:pt idx="0">
                  <c:v>32</c:v>
                </c:pt>
                <c:pt idx="1">
                  <c:v>37</c:v>
                </c:pt>
                <c:pt idx="2">
                  <c:v>159</c:v>
                </c:pt>
                <c:pt idx="3">
                  <c:v>138</c:v>
                </c:pt>
                <c:pt idx="4">
                  <c:v>174</c:v>
                </c:pt>
                <c:pt idx="5">
                  <c:v>212</c:v>
                </c:pt>
                <c:pt idx="6">
                  <c:v>646.5</c:v>
                </c:pt>
                <c:pt idx="7">
                  <c:v>128.5</c:v>
                </c:pt>
                <c:pt idx="8">
                  <c:v>293</c:v>
                </c:pt>
                <c:pt idx="9">
                  <c:v>40</c:v>
                </c:pt>
                <c:pt idx="10">
                  <c:v>117.5</c:v>
                </c:pt>
                <c:pt idx="11">
                  <c:v>48</c:v>
                </c:pt>
              </c:numCache>
            </c:numRef>
          </c:val>
          <c:extLst>
            <c:ext xmlns:c16="http://schemas.microsoft.com/office/drawing/2014/chart" uri="{C3380CC4-5D6E-409C-BE32-E72D297353CC}">
              <c16:uniqueId val="{00000004-C2A0-4231-A93C-1A2A58AA2435}"/>
            </c:ext>
          </c:extLst>
        </c:ser>
        <c:ser>
          <c:idx val="5"/>
          <c:order val="5"/>
          <c:tx>
            <c:strRef>
              <c:f>Precipitation!$A$8</c:f>
              <c:strCache>
                <c:ptCount val="1"/>
                <c:pt idx="0">
                  <c:v>Fukuoka</c:v>
                </c:pt>
              </c:strCache>
            </c:strRef>
          </c:tx>
          <c:spPr>
            <a:solidFill>
              <a:schemeClr val="accent6"/>
            </a:solidFill>
            <a:ln>
              <a:noFill/>
            </a:ln>
            <a:effectLst/>
          </c:spPr>
          <c:invertIfNegative val="0"/>
          <c:cat>
            <c:strRef>
              <c:f>Precipitation!$B$2:$M$2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Precipitation!$B$8:$M$8</c:f>
              <c:numCache>
                <c:formatCode>General</c:formatCode>
                <c:ptCount val="12"/>
                <c:pt idx="0">
                  <c:v>48</c:v>
                </c:pt>
                <c:pt idx="1">
                  <c:v>22.5</c:v>
                </c:pt>
                <c:pt idx="2">
                  <c:v>109</c:v>
                </c:pt>
                <c:pt idx="3">
                  <c:v>141.5</c:v>
                </c:pt>
                <c:pt idx="4">
                  <c:v>45</c:v>
                </c:pt>
                <c:pt idx="5">
                  <c:v>138.5</c:v>
                </c:pt>
                <c:pt idx="6">
                  <c:v>105.5</c:v>
                </c:pt>
                <c:pt idx="7">
                  <c:v>266.5</c:v>
                </c:pt>
                <c:pt idx="8">
                  <c:v>217</c:v>
                </c:pt>
                <c:pt idx="9">
                  <c:v>69</c:v>
                </c:pt>
                <c:pt idx="10">
                  <c:v>34</c:v>
                </c:pt>
                <c:pt idx="11">
                  <c:v>36</c:v>
                </c:pt>
              </c:numCache>
            </c:numRef>
          </c:val>
          <c:extLst>
            <c:ext xmlns:c16="http://schemas.microsoft.com/office/drawing/2014/chart" uri="{C3380CC4-5D6E-409C-BE32-E72D297353CC}">
              <c16:uniqueId val="{00000005-C2A0-4231-A93C-1A2A58AA2435}"/>
            </c:ext>
          </c:extLst>
        </c:ser>
        <c:ser>
          <c:idx val="6"/>
          <c:order val="6"/>
          <c:tx>
            <c:strRef>
              <c:f>Precipitation!$A$9</c:f>
              <c:strCache>
                <c:ptCount val="1"/>
                <c:pt idx="0">
                  <c:v>Naha</c:v>
                </c:pt>
              </c:strCache>
            </c:strRef>
          </c:tx>
          <c:spPr>
            <a:solidFill>
              <a:schemeClr val="accent1">
                <a:lumMod val="60000"/>
              </a:schemeClr>
            </a:solidFill>
            <a:ln>
              <a:noFill/>
            </a:ln>
            <a:effectLst/>
          </c:spPr>
          <c:invertIfNegative val="0"/>
          <c:cat>
            <c:strRef>
              <c:f>Precipitation!$B$2:$M$2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Precipitation!$B$9:$M$9</c:f>
              <c:numCache>
                <c:formatCode>General</c:formatCode>
                <c:ptCount val="12"/>
                <c:pt idx="0">
                  <c:v>106</c:v>
                </c:pt>
                <c:pt idx="1">
                  <c:v>186.5</c:v>
                </c:pt>
                <c:pt idx="2">
                  <c:v>177.5</c:v>
                </c:pt>
                <c:pt idx="3">
                  <c:v>41.5</c:v>
                </c:pt>
                <c:pt idx="4">
                  <c:v>601.5</c:v>
                </c:pt>
                <c:pt idx="5">
                  <c:v>495.5</c:v>
                </c:pt>
                <c:pt idx="6">
                  <c:v>189.5</c:v>
                </c:pt>
                <c:pt idx="7">
                  <c:v>138.5</c:v>
                </c:pt>
                <c:pt idx="8">
                  <c:v>378.5</c:v>
                </c:pt>
                <c:pt idx="9">
                  <c:v>202</c:v>
                </c:pt>
                <c:pt idx="10">
                  <c:v>269</c:v>
                </c:pt>
                <c:pt idx="11">
                  <c:v>210.5</c:v>
                </c:pt>
              </c:numCache>
            </c:numRef>
          </c:val>
          <c:extLst>
            <c:ext xmlns:c16="http://schemas.microsoft.com/office/drawing/2014/chart" uri="{C3380CC4-5D6E-409C-BE32-E72D297353CC}">
              <c16:uniqueId val="{00000006-C2A0-4231-A93C-1A2A58AA2435}"/>
            </c:ext>
          </c:extLst>
        </c:ser>
        <c:dLbls>
          <c:showLegendKey val="0"/>
          <c:showVal val="0"/>
          <c:showCatName val="0"/>
          <c:showSerName val="0"/>
          <c:showPercent val="0"/>
          <c:showBubbleSize val="0"/>
        </c:dLbls>
        <c:gapWidth val="150"/>
        <c:overlap val="100"/>
        <c:axId val="7090304"/>
        <c:axId val="258451424"/>
      </c:barChart>
      <c:catAx>
        <c:axId val="70903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Month</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8451424"/>
        <c:crosses val="autoZero"/>
        <c:auto val="1"/>
        <c:lblAlgn val="ctr"/>
        <c:lblOffset val="100"/>
        <c:noMultiLvlLbl val="0"/>
      </c:catAx>
      <c:valAx>
        <c:axId val="258451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Milimetres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9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97B629-9E9D-4683-BE45-69BBBC2A9C33}" type="datetimeFigureOut">
              <a:rPr lang="en-GB" smtClean="0"/>
              <a:t>13/04/2023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1BBD79-A804-45E9-B8E3-9A16A3218D6A}" type="slidenum">
              <a:rPr lang="en-GB" smtClean="0"/>
              <a:t>‹#›</a:t>
            </a:fld>
            <a:endParaRPr lang="en-GB"/>
          </a:p>
        </p:txBody>
      </p:sp>
    </p:spTree>
    <p:extLst>
      <p:ext uri="{BB962C8B-B14F-4D97-AF65-F5344CB8AC3E}">
        <p14:creationId xmlns:p14="http://schemas.microsoft.com/office/powerpoint/2010/main" val="198803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alexblock?utm_source=unsplash&amp;utm_medium=referral&amp;utm_content=creditCopyText"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s/photos/rain-japan?utm_source=unsplash&amp;utm_medium=referral&amp;utm_content=creditCopyText"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openmoji.org/"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ationalarchives.gov.uk/doc/open-government-licence/version/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lickr.com/photos/14degrees/26629688635"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creativecommons.org/licenses/by-nc/2.0/"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Notes</a:t>
            </a:r>
          </a:p>
          <a:p>
            <a:r>
              <a:rPr lang="en-GB" dirty="0"/>
              <a:t>Use the images above and the knowledge gained about Japan during this topic, ask the pupils what they think the weather is like in Japan. TTYP: What does ‘weather’ mean? Make a list of language we might use to describe weather.</a:t>
            </a:r>
          </a:p>
          <a:p>
            <a:endParaRPr lang="en-GB" dirty="0"/>
          </a:p>
          <a:p>
            <a:r>
              <a:rPr lang="en-GB" sz="1200" dirty="0">
                <a:solidFill>
                  <a:schemeClr val="bg1"/>
                </a:solidFill>
              </a:rPr>
              <a:t>Images:</a:t>
            </a:r>
          </a:p>
          <a:p>
            <a:r>
              <a:rPr lang="en-GB" sz="1200" dirty="0">
                <a:solidFill>
                  <a:schemeClr val="bg1"/>
                </a:solidFill>
              </a:rPr>
              <a:t>Rain photo by </a:t>
            </a:r>
            <a:r>
              <a:rPr lang="en-GB" sz="1200" dirty="0">
                <a:solidFill>
                  <a:schemeClr val="bg1"/>
                </a:solidFill>
                <a:hlinkClick r:id="rId3"/>
              </a:rPr>
              <a:t>Alex Block</a:t>
            </a:r>
            <a:r>
              <a:rPr lang="en-GB" sz="1200" dirty="0">
                <a:solidFill>
                  <a:schemeClr val="bg1"/>
                </a:solidFill>
              </a:rPr>
              <a:t> on </a:t>
            </a:r>
            <a:r>
              <a:rPr lang="en-GB" sz="1200" dirty="0" err="1">
                <a:solidFill>
                  <a:schemeClr val="bg1"/>
                </a:solidFill>
                <a:hlinkClick r:id="rId4" action="ppaction://hlinkfile"/>
              </a:rPr>
              <a:t>Unsplash</a:t>
            </a:r>
            <a:endParaRPr lang="en-GB" sz="1200" dirty="0">
              <a:solidFill>
                <a:schemeClr val="bg1"/>
              </a:solidFill>
            </a:endParaRPr>
          </a:p>
          <a:p>
            <a:r>
              <a:rPr lang="en-GB" sz="1200" dirty="0">
                <a:solidFill>
                  <a:schemeClr val="bg1"/>
                </a:solidFill>
              </a:rPr>
              <a:t>Sapporo Snow Festival  © </a:t>
            </a:r>
            <a:r>
              <a:rPr lang="en-GB" sz="1200" dirty="0" err="1">
                <a:solidFill>
                  <a:schemeClr val="bg1"/>
                </a:solidFill>
              </a:rPr>
              <a:t>Yasufumi</a:t>
            </a:r>
            <a:r>
              <a:rPr lang="en-GB" sz="1200" dirty="0">
                <a:solidFill>
                  <a:schemeClr val="bg1"/>
                </a:solidFill>
              </a:rPr>
              <a:t> Nishi/JNTO; </a:t>
            </a:r>
          </a:p>
          <a:p>
            <a:r>
              <a:rPr lang="en-GB" sz="1200" dirty="0" err="1">
                <a:solidFill>
                  <a:schemeClr val="bg1"/>
                </a:solidFill>
              </a:rPr>
              <a:t>Oedo</a:t>
            </a:r>
            <a:r>
              <a:rPr lang="en-GB" sz="1200" dirty="0">
                <a:solidFill>
                  <a:schemeClr val="bg1"/>
                </a:solidFill>
              </a:rPr>
              <a:t> </a:t>
            </a:r>
            <a:r>
              <a:rPr lang="en-GB" sz="1200" dirty="0" err="1">
                <a:solidFill>
                  <a:schemeClr val="bg1"/>
                </a:solidFill>
              </a:rPr>
              <a:t>Fukagawa</a:t>
            </a:r>
            <a:r>
              <a:rPr lang="en-GB" sz="1200" dirty="0">
                <a:solidFill>
                  <a:schemeClr val="bg1"/>
                </a:solidFill>
              </a:rPr>
              <a:t> Sakura (Cherry Blossoms) Festival ©Koto City Tourism Association/JNTO</a:t>
            </a:r>
          </a:p>
          <a:p>
            <a:endParaRPr lang="en-GB" dirty="0"/>
          </a:p>
        </p:txBody>
      </p:sp>
      <p:sp>
        <p:nvSpPr>
          <p:cNvPr id="4" name="Slide Number Placeholder 3"/>
          <p:cNvSpPr>
            <a:spLocks noGrp="1"/>
          </p:cNvSpPr>
          <p:nvPr>
            <p:ph type="sldNum" sz="quarter" idx="5"/>
          </p:nvPr>
        </p:nvSpPr>
        <p:spPr/>
        <p:txBody>
          <a:bodyPr/>
          <a:lstStyle/>
          <a:p>
            <a:fld id="{9D1BBD79-A804-45E9-B8E3-9A16A3218D6A}" type="slidenum">
              <a:rPr lang="en-GB" smtClean="0"/>
              <a:t>1</a:t>
            </a:fld>
            <a:endParaRPr lang="en-GB"/>
          </a:p>
        </p:txBody>
      </p:sp>
    </p:spTree>
    <p:extLst>
      <p:ext uri="{BB962C8B-B14F-4D97-AF65-F5344CB8AC3E}">
        <p14:creationId xmlns:p14="http://schemas.microsoft.com/office/powerpoint/2010/main" val="2940246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Notes</a:t>
            </a:r>
          </a:p>
          <a:p>
            <a:r>
              <a:rPr lang="en-GB" b="0" dirty="0"/>
              <a:t>Introduce the task to pupils. Model how to highlight the relevant columns of data then create a table by navigating to the INSERT tab and going to Recommended Charts. Show how pupils can scroll through the list of charts that Excel recommends for the data, and click any chart to see how your data will look. Once the correct chart type has been selected, model how to create a title and label the axis. </a:t>
            </a:r>
          </a:p>
          <a:p>
            <a:endParaRPr lang="en-GB" b="0" dirty="0"/>
          </a:p>
          <a:p>
            <a:r>
              <a:rPr lang="en-GB" b="0" dirty="0"/>
              <a:t>Once you have shown how to complete the task on one of the data tabs, send pupils to the tables to complete the other tabs independently. Remind them to save their work with a new file name.</a:t>
            </a:r>
          </a:p>
        </p:txBody>
      </p:sp>
      <p:sp>
        <p:nvSpPr>
          <p:cNvPr id="4" name="Slide Number Placeholder 3"/>
          <p:cNvSpPr>
            <a:spLocks noGrp="1"/>
          </p:cNvSpPr>
          <p:nvPr>
            <p:ph type="sldNum" sz="quarter" idx="10"/>
          </p:nvPr>
        </p:nvSpPr>
        <p:spPr/>
        <p:txBody>
          <a:bodyPr/>
          <a:lstStyle/>
          <a:p>
            <a:fld id="{9D1BBD79-A804-45E9-B8E3-9A16A3218D6A}" type="slidenum">
              <a:rPr lang="en-GB" smtClean="0"/>
              <a:t>10</a:t>
            </a:fld>
            <a:endParaRPr lang="en-GB"/>
          </a:p>
        </p:txBody>
      </p:sp>
    </p:spTree>
    <p:extLst>
      <p:ext uri="{BB962C8B-B14F-4D97-AF65-F5344CB8AC3E}">
        <p14:creationId xmlns:p14="http://schemas.microsoft.com/office/powerpoint/2010/main" val="900889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Teacher’s Notes</a:t>
            </a: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Once pupils have created their various charts, encourage them to interpret the information by asking which of the cities has the best weather for a tourist visiting Japan. Ask pupils to explain their answers with reference to the data. How would their answer change for a visitor who wanted to have a beach holiday compared to a snowboarder?</a:t>
            </a:r>
          </a:p>
          <a:p>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Images:</a:t>
            </a:r>
          </a:p>
          <a:p>
            <a:r>
              <a:rPr lang="en-GB" sz="2800" b="0" i="0" dirty="0">
                <a:solidFill>
                  <a:srgbClr val="525252"/>
                </a:solidFill>
                <a:effectLst/>
                <a:latin typeface="Source Sans Pro" panose="020B0503030403020204" pitchFamily="34" charset="0"/>
              </a:rPr>
              <a:t>All emojis designed by </a:t>
            </a:r>
            <a:r>
              <a:rPr lang="en-GB" sz="2800" b="0" i="0" u="sng" dirty="0">
                <a:solidFill>
                  <a:srgbClr val="101010"/>
                </a:solidFill>
                <a:effectLst/>
                <a:latin typeface="Source Sans Pro" panose="020B0503030403020204" pitchFamily="34" charset="0"/>
                <a:hlinkClick r:id="rId3"/>
              </a:rPr>
              <a:t>OpenMoji</a:t>
            </a:r>
            <a:r>
              <a:rPr lang="en-GB" sz="2800" b="0" i="0" dirty="0">
                <a:solidFill>
                  <a:srgbClr val="525252"/>
                </a:solidFill>
                <a:effectLst/>
                <a:latin typeface="Source Sans Pro" panose="020B0503030403020204" pitchFamily="34" charset="0"/>
              </a:rPr>
              <a:t> – the open-source emoji and icon project. License: </a:t>
            </a:r>
            <a:r>
              <a:rPr lang="en-GB" sz="2800" b="0" i="0" u="sng" dirty="0">
                <a:solidFill>
                  <a:srgbClr val="101010"/>
                </a:solidFill>
                <a:effectLst/>
                <a:latin typeface="Source Sans Pro" panose="020B0503030403020204" pitchFamily="34" charset="0"/>
                <a:hlinkClick r:id="rId4"/>
              </a:rPr>
              <a:t>CC BY-SA 4.0</a:t>
            </a: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9D1BBD79-A804-45E9-B8E3-9A16A3218D6A}" type="slidenum">
              <a:rPr lang="en-GB" smtClean="0"/>
              <a:t>11</a:t>
            </a:fld>
            <a:endParaRPr lang="en-GB"/>
          </a:p>
        </p:txBody>
      </p:sp>
    </p:spTree>
    <p:extLst>
      <p:ext uri="{BB962C8B-B14F-4D97-AF65-F5344CB8AC3E}">
        <p14:creationId xmlns:p14="http://schemas.microsoft.com/office/powerpoint/2010/main" val="2011637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1BBD79-A804-45E9-B8E3-9A16A3218D6A}" type="slidenum">
              <a:rPr lang="en-GB" smtClean="0"/>
              <a:t>12</a:t>
            </a:fld>
            <a:endParaRPr lang="en-GB"/>
          </a:p>
        </p:txBody>
      </p:sp>
    </p:spTree>
    <p:extLst>
      <p:ext uri="{BB962C8B-B14F-4D97-AF65-F5344CB8AC3E}">
        <p14:creationId xmlns:p14="http://schemas.microsoft.com/office/powerpoint/2010/main" val="1156096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Teacher’s Notes</a:t>
            </a:r>
          </a:p>
          <a:p>
            <a:r>
              <a:rPr lang="en-GB" baseline="0" dirty="0"/>
              <a:t>Introduce the Learning Objectives, explaining any key words as necessary. Ask pupils why they think it is important to collect and analyse weather data. </a:t>
            </a:r>
          </a:p>
        </p:txBody>
      </p:sp>
      <p:sp>
        <p:nvSpPr>
          <p:cNvPr id="4" name="Slide Number Placeholder 3"/>
          <p:cNvSpPr>
            <a:spLocks noGrp="1"/>
          </p:cNvSpPr>
          <p:nvPr>
            <p:ph type="sldNum" sz="quarter" idx="10"/>
          </p:nvPr>
        </p:nvSpPr>
        <p:spPr/>
        <p:txBody>
          <a:bodyPr/>
          <a:lstStyle/>
          <a:p>
            <a:fld id="{9D1BBD79-A804-45E9-B8E3-9A16A3218D6A}" type="slidenum">
              <a:rPr lang="en-GB" smtClean="0"/>
              <a:t>2</a:t>
            </a:fld>
            <a:endParaRPr lang="en-GB"/>
          </a:p>
        </p:txBody>
      </p:sp>
    </p:spTree>
    <p:extLst>
      <p:ext uri="{BB962C8B-B14F-4D97-AF65-F5344CB8AC3E}">
        <p14:creationId xmlns:p14="http://schemas.microsoft.com/office/powerpoint/2010/main" val="211962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Notes</a:t>
            </a:r>
          </a:p>
          <a:p>
            <a:r>
              <a:rPr lang="en-GB" dirty="0"/>
              <a:t>In the first slide, students were asked about the weather in Japan. But how are the terms ‘weather’ and ‘climate’ different? Watch this BBC video to understand:</a:t>
            </a:r>
          </a:p>
          <a:p>
            <a:r>
              <a:rPr lang="en-GB" dirty="0"/>
              <a:t>https://www.bbc.co.uk/teach/class-clips-video/geography-ks1--ks2-climate/zjdthbk</a:t>
            </a:r>
          </a:p>
          <a:p>
            <a:endParaRPr lang="en-GB" dirty="0"/>
          </a:p>
          <a:p>
            <a:r>
              <a:rPr lang="en-GB" dirty="0"/>
              <a:t>Check understanding by asking pupils to TTYP to explain the difference between weather and climate. </a:t>
            </a:r>
          </a:p>
          <a:p>
            <a:endParaRPr lang="en-GB" dirty="0"/>
          </a:p>
          <a:p>
            <a:r>
              <a:rPr lang="en-GB" dirty="0"/>
              <a:t>Weather describes atmospheric conditions at any time or short period of time. These conditions can change suddenly. Today may be cold and windy and tomorrow may be hot and sunny. Weather conditions include sunshine, rain, snow, fog, sleet, hail, mist, sunshine, wind, temperature and thunderstorms.</a:t>
            </a:r>
          </a:p>
          <a:p>
            <a:endParaRPr lang="en-GB" dirty="0"/>
          </a:p>
          <a:p>
            <a:r>
              <a:rPr lang="en-GB" dirty="0"/>
              <a:t>Climate describes conditions over a longer time period or large geographical area. The climate of an area depends on the average weather conditions which are collected over a year or more. Climate changes slowly, usually over decades or centuries. Different parts of the world have different climate regions.</a:t>
            </a:r>
          </a:p>
          <a:p>
            <a:endParaRPr lang="en-GB" dirty="0"/>
          </a:p>
          <a:p>
            <a:r>
              <a:rPr lang="en-GB" dirty="0"/>
              <a:t>Explain that in today’s lesson we will start by looking at what today’s weather is in Japan. Then we will explore the climate in Japan and look at the weather over the course of 12 months.</a:t>
            </a:r>
          </a:p>
          <a:p>
            <a:endParaRPr lang="en-GB" dirty="0"/>
          </a:p>
        </p:txBody>
      </p:sp>
      <p:sp>
        <p:nvSpPr>
          <p:cNvPr id="4" name="Slide Number Placeholder 3"/>
          <p:cNvSpPr>
            <a:spLocks noGrp="1"/>
          </p:cNvSpPr>
          <p:nvPr>
            <p:ph type="sldNum" sz="quarter" idx="5"/>
          </p:nvPr>
        </p:nvSpPr>
        <p:spPr/>
        <p:txBody>
          <a:bodyPr/>
          <a:lstStyle/>
          <a:p>
            <a:fld id="{9D1BBD79-A804-45E9-B8E3-9A16A3218D6A}" type="slidenum">
              <a:rPr lang="en-GB" smtClean="0"/>
              <a:t>3</a:t>
            </a:fld>
            <a:endParaRPr lang="en-GB"/>
          </a:p>
        </p:txBody>
      </p:sp>
    </p:spTree>
    <p:extLst>
      <p:ext uri="{BB962C8B-B14F-4D97-AF65-F5344CB8AC3E}">
        <p14:creationId xmlns:p14="http://schemas.microsoft.com/office/powerpoint/2010/main" val="2429712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Notes</a:t>
            </a:r>
          </a:p>
          <a:p>
            <a:r>
              <a:rPr lang="en-GB" dirty="0"/>
              <a:t>Click on the map to visit the daily forecasts page on the Japan Meteorological Agency website (https://www.jma.go.jp/bosai/map.html#5/34.5/135/&amp;contents=forecast&amp;lang=en).</a:t>
            </a:r>
          </a:p>
          <a:p>
            <a:endParaRPr lang="en-GB" dirty="0"/>
          </a:p>
          <a:p>
            <a:r>
              <a:rPr lang="en-GB" dirty="0"/>
              <a:t>Ask the pupils what they notice. How does the weather forecast in Japan compare with the weather today where we live? Is the temperature in Hokkaido (very north of Japan) the same or different to that in Okinawa (the very south)? Why is that?</a:t>
            </a:r>
          </a:p>
          <a:p>
            <a:endParaRPr lang="en-GB" dirty="0"/>
          </a:p>
          <a:p>
            <a:r>
              <a:rPr lang="en-GB" dirty="0"/>
              <a:t>Click on the weather forecast for Tokyo to look at the detailed forecast. Highlight the different information presented and discuss what it means. For example, explain that ‘probability of precipitation (%)’ means how likely it is that rain (or other precipitation: sleet, snow, hail, drizzle etc.) will fall from the sky at the time shown.</a:t>
            </a:r>
          </a:p>
          <a:p>
            <a:endParaRPr lang="en-GB" dirty="0"/>
          </a:p>
          <a:p>
            <a:r>
              <a:rPr lang="en-GB" dirty="0"/>
              <a:t>Ask questions to check understanding.</a:t>
            </a:r>
          </a:p>
        </p:txBody>
      </p:sp>
      <p:sp>
        <p:nvSpPr>
          <p:cNvPr id="4" name="Slide Number Placeholder 3"/>
          <p:cNvSpPr>
            <a:spLocks noGrp="1"/>
          </p:cNvSpPr>
          <p:nvPr>
            <p:ph type="sldNum" sz="quarter" idx="5"/>
          </p:nvPr>
        </p:nvSpPr>
        <p:spPr/>
        <p:txBody>
          <a:bodyPr/>
          <a:lstStyle/>
          <a:p>
            <a:fld id="{9D1BBD79-A804-45E9-B8E3-9A16A3218D6A}" type="slidenum">
              <a:rPr lang="en-GB" smtClean="0"/>
              <a:t>4</a:t>
            </a:fld>
            <a:endParaRPr lang="en-GB"/>
          </a:p>
        </p:txBody>
      </p:sp>
    </p:spTree>
    <p:extLst>
      <p:ext uri="{BB962C8B-B14F-4D97-AF65-F5344CB8AC3E}">
        <p14:creationId xmlns:p14="http://schemas.microsoft.com/office/powerpoint/2010/main" val="1024056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b="1" dirty="0"/>
              <a:t>Teacher’s Notes</a:t>
            </a:r>
            <a:endParaRPr lang="en-US" dirty="0"/>
          </a:p>
          <a:p>
            <a:pPr>
              <a:lnSpc>
                <a:spcPct val="107000"/>
              </a:lnSpc>
              <a:spcAft>
                <a:spcPts val="800"/>
              </a:spcAft>
            </a:pPr>
            <a:r>
              <a:rPr lang="en-GB" sz="1800" dirty="0">
                <a:effectLst/>
                <a:latin typeface="Calibri"/>
                <a:ea typeface="Calibri" panose="020F0502020204030204" pitchFamily="34" charset="0"/>
                <a:cs typeface="Calibri"/>
              </a:rPr>
              <a:t>Divide pupils into five groups and assign each group a different Japanese city shown on the JMA weather forecast map. Each groups researches their city’s weather forecast on the JMA website using an iPad and uses the information to write a weather report. This can be done independently or pupils may use the writing frame.</a:t>
            </a:r>
            <a:r>
              <a:rPr lang="en-GB" sz="1800" dirty="0">
                <a:latin typeface="Calibri"/>
                <a:ea typeface="Calibri" panose="020F0502020204030204" pitchFamily="34" charset="0"/>
                <a:cs typeface="Calibri"/>
              </a:rPr>
              <a:t> </a:t>
            </a:r>
            <a:endParaRPr lang="en-GB" dirty="0"/>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Put the pupils in new groups and get them to share their weather forecasts with each other, in the style of a TV weather reporter.</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Calibri"/>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D1BBD79-A804-45E9-B8E3-9A16A3218D6A}" type="slidenum">
              <a:rPr lang="en-GB" smtClean="0"/>
              <a:t>5</a:t>
            </a:fld>
            <a:endParaRPr lang="en-GB"/>
          </a:p>
        </p:txBody>
      </p:sp>
    </p:spTree>
    <p:extLst>
      <p:ext uri="{BB962C8B-B14F-4D97-AF65-F5344CB8AC3E}">
        <p14:creationId xmlns:p14="http://schemas.microsoft.com/office/powerpoint/2010/main" val="3681387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2800" b="1" dirty="0"/>
              <a:t>Teacher’s Notes</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2800" dirty="0"/>
              <a:t>As we learned from the video, climate is different to weather. TTYP: Can you remember how they are different?</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2800" dirty="0"/>
              <a:t>Can pupils see the UK on the map? Which climate zone is it in?</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2800" dirty="0"/>
              <a:t>Remind pupils that the UK has a temperate climate which means we have four distinct seasons with cool winters and warm summers. </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2800" dirty="0"/>
              <a:t>Can pupils identify Japan on the map? Which climate zone is it in? It is also in the temperate zone, meaning it has 4 seasons too.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2800" dirty="0"/>
          </a:p>
          <a:p>
            <a:pPr marL="0" marR="0" lvl="0" indent="0" algn="l" defTabSz="914400" rtl="0" eaLnBrk="1" fontAlgn="auto" latinLnBrk="0" hangingPunct="1">
              <a:lnSpc>
                <a:spcPct val="107000"/>
              </a:lnSpc>
              <a:spcBef>
                <a:spcPts val="0"/>
              </a:spcBef>
              <a:spcAft>
                <a:spcPts val="800"/>
              </a:spcAft>
              <a:buClrTx/>
              <a:buSzTx/>
              <a:buFontTx/>
              <a:buNone/>
              <a:tabLst/>
              <a:defRPr/>
            </a:pPr>
            <a:r>
              <a:rPr lang="en-GB" sz="2800" dirty="0">
                <a:solidFill>
                  <a:schemeClr val="bg1"/>
                </a:solidFill>
              </a:rPr>
              <a:t>Map courtesy of the Met Office - public sector information licensed under the </a:t>
            </a:r>
            <a:r>
              <a:rPr lang="en-GB" sz="2800" dirty="0">
                <a:hlinkClick r:id="rId3"/>
              </a:rPr>
              <a:t>Open Government Licence</a:t>
            </a:r>
            <a:r>
              <a:rPr lang="en-GB" sz="2800" dirty="0"/>
              <a:t> </a:t>
            </a:r>
            <a:r>
              <a:rPr lang="en-GB" sz="2800" dirty="0">
                <a:solidFill>
                  <a:schemeClr val="bg1"/>
                </a:solidFill>
              </a:rPr>
              <a:t>v3.0</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2800" dirty="0"/>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2800" dirty="0"/>
          </a:p>
        </p:txBody>
      </p:sp>
      <p:sp>
        <p:nvSpPr>
          <p:cNvPr id="4" name="Slide Number Placeholder 3"/>
          <p:cNvSpPr>
            <a:spLocks noGrp="1"/>
          </p:cNvSpPr>
          <p:nvPr>
            <p:ph type="sldNum" sz="quarter" idx="5"/>
          </p:nvPr>
        </p:nvSpPr>
        <p:spPr/>
        <p:txBody>
          <a:bodyPr/>
          <a:lstStyle/>
          <a:p>
            <a:fld id="{9D1BBD79-A804-45E9-B8E3-9A16A3218D6A}" type="slidenum">
              <a:rPr lang="en-GB" smtClean="0"/>
              <a:t>6</a:t>
            </a:fld>
            <a:endParaRPr lang="en-GB"/>
          </a:p>
        </p:txBody>
      </p:sp>
    </p:spTree>
    <p:extLst>
      <p:ext uri="{BB962C8B-B14F-4D97-AF65-F5344CB8AC3E}">
        <p14:creationId xmlns:p14="http://schemas.microsoft.com/office/powerpoint/2010/main" val="531368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latin typeface="Kozuka Gothic Pro R" pitchFamily="34" charset="-128"/>
                <a:ea typeface="Kozuka Gothic Pro R" pitchFamily="34" charset="-128"/>
              </a:rPr>
              <a:t>Teacher’s Notes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Kozuka Gothic Pro R" pitchFamily="34" charset="-128"/>
                <a:ea typeface="Kozuka Gothic Pro R" pitchFamily="34" charset="-128"/>
              </a:rPr>
              <a:t>Explain that in both the UK and Japan the</a:t>
            </a:r>
            <a:r>
              <a:rPr lang="en-GB" sz="1200" baseline="0" dirty="0">
                <a:latin typeface="Kozuka Gothic Pro R" pitchFamily="34" charset="-128"/>
                <a:ea typeface="Kozuka Gothic Pro R" pitchFamily="34" charset="-128"/>
              </a:rPr>
              <a:t> north is usually cooler than the south. </a:t>
            </a:r>
            <a:r>
              <a:rPr lang="en-GB" sz="1200" dirty="0">
                <a:latin typeface="Kozuka Gothic Pro R" pitchFamily="34" charset="-128"/>
                <a:ea typeface="Kozuka Gothic Pro R" pitchFamily="34" charset="-128"/>
              </a:rPr>
              <a:t>In the UK the south of the country, e.g., Cornwall and Kent, tend to be warmer than it is at the other end, e.g., the north of Scotland.</a:t>
            </a:r>
            <a:r>
              <a:rPr lang="en-GB" sz="1200" baseline="0" dirty="0">
                <a:latin typeface="Kozuka Gothic Pro R" pitchFamily="34" charset="-128"/>
                <a:ea typeface="Kozuka Gothic Pro R" pitchFamily="34" charset="-128"/>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latin typeface="Kozuka Gothic Pro R" pitchFamily="34" charset="-128"/>
              <a:ea typeface="Kozuka Gothic Pro R"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latin typeface="Kozuka Gothic Pro R" pitchFamily="34" charset="-128"/>
                <a:ea typeface="Kozuka Gothic Pro R" pitchFamily="34" charset="-128"/>
              </a:rPr>
              <a:t>KQ: Why is this? How is this different for countries in the southern hemisphere?</a:t>
            </a:r>
            <a:endParaRPr lang="en-GB" sz="1200" dirty="0">
              <a:latin typeface="Kozuka Gothic Pro R" pitchFamily="34" charset="-128"/>
              <a:ea typeface="Kozuka Gothic Pro R"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Kozuka Gothic Pro R" pitchFamily="34" charset="-128"/>
              <a:ea typeface="Kozuka Gothic Pro R" pitchFamily="34" charset="-128"/>
            </a:endParaRPr>
          </a:p>
          <a:p>
            <a:endParaRPr lang="en-GB" dirty="0"/>
          </a:p>
        </p:txBody>
      </p:sp>
      <p:sp>
        <p:nvSpPr>
          <p:cNvPr id="4" name="Slide Number Placeholder 3"/>
          <p:cNvSpPr>
            <a:spLocks noGrp="1"/>
          </p:cNvSpPr>
          <p:nvPr>
            <p:ph type="sldNum" sz="quarter" idx="5"/>
          </p:nvPr>
        </p:nvSpPr>
        <p:spPr/>
        <p:txBody>
          <a:bodyPr/>
          <a:lstStyle/>
          <a:p>
            <a:fld id="{9D1BBD79-A804-45E9-B8E3-9A16A3218D6A}" type="slidenum">
              <a:rPr lang="en-GB" smtClean="0"/>
              <a:t>7</a:t>
            </a:fld>
            <a:endParaRPr lang="en-GB"/>
          </a:p>
        </p:txBody>
      </p:sp>
    </p:spTree>
    <p:extLst>
      <p:ext uri="{BB962C8B-B14F-4D97-AF65-F5344CB8AC3E}">
        <p14:creationId xmlns:p14="http://schemas.microsoft.com/office/powerpoint/2010/main" val="3729660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latin typeface="Kozuka Gothic Pro R" pitchFamily="34" charset="-128"/>
                <a:ea typeface="Kozuka Gothic Pro R" pitchFamily="34" charset="-128"/>
              </a:rPr>
              <a:t>Teacher’s Notes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Kozuka Gothic Pro R" pitchFamily="34" charset="-128"/>
                <a:ea typeface="Kozuka Gothic Pro R" pitchFamily="34" charset="-128"/>
              </a:rPr>
              <a:t>Winter temperatures</a:t>
            </a:r>
            <a:r>
              <a:rPr lang="en-GB" sz="1200" baseline="0" dirty="0">
                <a:latin typeface="Kozuka Gothic Pro R" pitchFamily="34" charset="-128"/>
                <a:ea typeface="Kozuka Gothic Pro R" pitchFamily="34" charset="-128"/>
              </a:rPr>
              <a:t> </a:t>
            </a:r>
            <a:r>
              <a:rPr lang="en-GB" sz="1200" dirty="0">
                <a:latin typeface="Kozuka Gothic Pro R" pitchFamily="34" charset="-128"/>
                <a:ea typeface="Kozuka Gothic Pro R" pitchFamily="34" charset="-128"/>
              </a:rPr>
              <a:t>in Hokkaido, which is Japan’s northern island, can go below freezing. People might visit</a:t>
            </a:r>
            <a:r>
              <a:rPr lang="en-GB" sz="1200" baseline="0" dirty="0">
                <a:latin typeface="Kozuka Gothic Pro R" pitchFamily="34" charset="-128"/>
                <a:ea typeface="Kozuka Gothic Pro R" pitchFamily="34" charset="-128"/>
              </a:rPr>
              <a:t> for winter sports. </a:t>
            </a:r>
            <a:r>
              <a:rPr lang="en-GB" baseline="0" dirty="0"/>
              <a:t>Do students remember learning about the snow festival (</a:t>
            </a:r>
            <a:r>
              <a:rPr lang="en-GB" baseline="0" dirty="0" err="1"/>
              <a:t>yuki</a:t>
            </a:r>
            <a:r>
              <a:rPr lang="en-GB" baseline="0" dirty="0"/>
              <a:t> matsuri) in Lesson 1? Many people from across Japan and foreign visitors attend it every year. At the festival you can see huge </a:t>
            </a:r>
            <a:r>
              <a:rPr lang="en-GB" sz="1200" dirty="0">
                <a:latin typeface="Kozuka Gothic Pro R" pitchFamily="34" charset="-128"/>
                <a:ea typeface="Kozuka Gothic Pro R" pitchFamily="34" charset="-128"/>
              </a:rPr>
              <a:t>snow and ice sculptures.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Image: </a:t>
            </a:r>
            <a:r>
              <a:rPr lang="en-GB" i="0" dirty="0">
                <a:solidFill>
                  <a:srgbClr val="212124"/>
                </a:solidFill>
                <a:effectLst/>
                <a:hlinkClick r:id="rId3"/>
              </a:rPr>
              <a:t>Spring backcountry skiing on Mt. </a:t>
            </a:r>
            <a:r>
              <a:rPr lang="en-GB" i="0" dirty="0" err="1">
                <a:solidFill>
                  <a:srgbClr val="212124"/>
                </a:solidFill>
                <a:effectLst/>
                <a:hlinkClick r:id="rId3"/>
              </a:rPr>
              <a:t>Izari-dake</a:t>
            </a:r>
            <a:r>
              <a:rPr lang="en-GB" i="0" dirty="0">
                <a:solidFill>
                  <a:srgbClr val="212124"/>
                </a:solidFill>
                <a:effectLst/>
                <a:hlinkClick r:id="rId3"/>
              </a:rPr>
              <a:t> (Hokkaido, Japan)</a:t>
            </a:r>
            <a:r>
              <a:rPr lang="en-GB" i="0" dirty="0">
                <a:solidFill>
                  <a:srgbClr val="212124"/>
                </a:solidFill>
                <a:effectLst/>
              </a:rPr>
              <a:t> by Robert Thomson, </a:t>
            </a:r>
            <a:r>
              <a:rPr lang="en-GB" i="0" dirty="0">
                <a:solidFill>
                  <a:srgbClr val="212124"/>
                </a:solidFill>
                <a:effectLst/>
                <a:hlinkClick r:id="rId4"/>
              </a:rPr>
              <a:t>CC BY-NC 2.0</a:t>
            </a:r>
            <a:r>
              <a:rPr lang="en-GB" i="0" dirty="0">
                <a:solidFill>
                  <a:srgbClr val="212124"/>
                </a:solidFill>
                <a:effectLst/>
              </a:rPr>
              <a:t>, via Flickr</a:t>
            </a:r>
            <a:endParaRPr lang="en-GB" dirty="0"/>
          </a:p>
          <a:p>
            <a:endParaRPr lang="en-GB" baseline="0" dirty="0"/>
          </a:p>
        </p:txBody>
      </p:sp>
      <p:sp>
        <p:nvSpPr>
          <p:cNvPr id="4" name="Slide Number Placeholder 3"/>
          <p:cNvSpPr>
            <a:spLocks noGrp="1"/>
          </p:cNvSpPr>
          <p:nvPr>
            <p:ph type="sldNum" sz="quarter" idx="10"/>
          </p:nvPr>
        </p:nvSpPr>
        <p:spPr/>
        <p:txBody>
          <a:bodyPr/>
          <a:lstStyle/>
          <a:p>
            <a:fld id="{9D1BBD79-A804-45E9-B8E3-9A16A3218D6A}" type="slidenum">
              <a:rPr lang="en-GB" smtClean="0"/>
              <a:t>8</a:t>
            </a:fld>
            <a:endParaRPr lang="en-GB"/>
          </a:p>
        </p:txBody>
      </p:sp>
    </p:spTree>
    <p:extLst>
      <p:ext uri="{BB962C8B-B14F-4D97-AF65-F5344CB8AC3E}">
        <p14:creationId xmlns:p14="http://schemas.microsoft.com/office/powerpoint/2010/main" val="3305807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Teacher’s Notes</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a:t>Winter in Okinawa, an island towards the very south of Japan, is usually between 15 – 20 degrees Celsius, similar to May or June in the UK. </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a:t>There are lots of beaches and many people visit to go diving. (</a:t>
            </a:r>
            <a:r>
              <a:rPr lang="en-GB" b="0" i="1" baseline="0" dirty="0"/>
              <a:t>Click through to see picture of diver and coral and a sea turtle</a:t>
            </a:r>
            <a:r>
              <a:rPr lang="en-GB" b="0"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i="0" baseline="0" dirty="0"/>
          </a:p>
          <a:p>
            <a:endParaRPr lang="en-GB" dirty="0"/>
          </a:p>
        </p:txBody>
      </p:sp>
      <p:sp>
        <p:nvSpPr>
          <p:cNvPr id="4" name="Slide Number Placeholder 3"/>
          <p:cNvSpPr>
            <a:spLocks noGrp="1"/>
          </p:cNvSpPr>
          <p:nvPr>
            <p:ph type="sldNum" sz="quarter" idx="5"/>
          </p:nvPr>
        </p:nvSpPr>
        <p:spPr/>
        <p:txBody>
          <a:bodyPr/>
          <a:lstStyle/>
          <a:p>
            <a:fld id="{9D1BBD79-A804-45E9-B8E3-9A16A3218D6A}" type="slidenum">
              <a:rPr lang="en-GB" smtClean="0"/>
              <a:t>9</a:t>
            </a:fld>
            <a:endParaRPr lang="en-GB"/>
          </a:p>
        </p:txBody>
      </p:sp>
    </p:spTree>
    <p:extLst>
      <p:ext uri="{BB962C8B-B14F-4D97-AF65-F5344CB8AC3E}">
        <p14:creationId xmlns:p14="http://schemas.microsoft.com/office/powerpoint/2010/main" val="1523567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Chord 8">
            <a:extLst>
              <a:ext uri="{FF2B5EF4-FFF2-40B4-BE49-F238E27FC236}">
                <a16:creationId xmlns:a16="http://schemas.microsoft.com/office/drawing/2014/main" id="{877BE07A-214C-43B2-9004-B7374CAE55B4}"/>
              </a:ext>
            </a:extLst>
          </p:cNvPr>
          <p:cNvSpPr/>
          <p:nvPr userDrawn="1"/>
        </p:nvSpPr>
        <p:spPr>
          <a:xfrm rot="1976875">
            <a:off x="8156892" y="14558"/>
            <a:ext cx="1944216" cy="1988840"/>
          </a:xfrm>
          <a:prstGeom prst="chord">
            <a:avLst>
              <a:gd name="adj1" fmla="val 3360646"/>
              <a:gd name="adj2" fmla="val 143209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C6ADF4B-1E12-8195-64EC-D55A8C47BE0B}"/>
              </a:ext>
            </a:extLst>
          </p:cNvPr>
          <p:cNvSpPr/>
          <p:nvPr userDrawn="1"/>
        </p:nvSpPr>
        <p:spPr>
          <a:xfrm>
            <a:off x="4708" y="6211668"/>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ooter Placeholder 7">
            <a:extLst>
              <a:ext uri="{FF2B5EF4-FFF2-40B4-BE49-F238E27FC236}">
                <a16:creationId xmlns:a16="http://schemas.microsoft.com/office/drawing/2014/main" id="{801B7B46-9F8F-F37B-68A4-ED2FDF4470E3}"/>
              </a:ext>
            </a:extLst>
          </p:cNvPr>
          <p:cNvSpPr txBox="1">
            <a:spLocks/>
          </p:cNvSpPr>
          <p:nvPr userDrawn="1"/>
        </p:nvSpPr>
        <p:spPr>
          <a:xfrm>
            <a:off x="179512" y="635227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95000"/>
                  </a:schemeClr>
                </a:solidFill>
              </a:rPr>
              <a:t>©The Japan Society</a:t>
            </a:r>
          </a:p>
        </p:txBody>
      </p:sp>
      <p:pic>
        <p:nvPicPr>
          <p:cNvPr id="13" name="Picture 12">
            <a:extLst>
              <a:ext uri="{FF2B5EF4-FFF2-40B4-BE49-F238E27FC236}">
                <a16:creationId xmlns:a16="http://schemas.microsoft.com/office/drawing/2014/main" id="{376C5D0D-A459-2C00-E8F2-874282E1DB4D}"/>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10415" y="6247447"/>
            <a:ext cx="503896" cy="574774"/>
          </a:xfrm>
          <a:prstGeom prst="rect">
            <a:avLst/>
          </a:prstGeom>
        </p:spPr>
      </p:pic>
    </p:spTree>
    <p:extLst>
      <p:ext uri="{BB962C8B-B14F-4D97-AF65-F5344CB8AC3E}">
        <p14:creationId xmlns:p14="http://schemas.microsoft.com/office/powerpoint/2010/main" val="3106900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797044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1897715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62568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hord 6">
            <a:extLst>
              <a:ext uri="{FF2B5EF4-FFF2-40B4-BE49-F238E27FC236}">
                <a16:creationId xmlns:a16="http://schemas.microsoft.com/office/drawing/2014/main" id="{64B6F9C4-80C8-D136-90A0-404B43E9292A}"/>
              </a:ext>
            </a:extLst>
          </p:cNvPr>
          <p:cNvSpPr/>
          <p:nvPr userDrawn="1"/>
        </p:nvSpPr>
        <p:spPr>
          <a:xfrm rot="10800000">
            <a:off x="-2412776" y="18304"/>
            <a:ext cx="4669923" cy="4279775"/>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D2ABD6A-B8B8-81D8-5187-8D9531D9A7F0}"/>
              </a:ext>
            </a:extLst>
          </p:cNvPr>
          <p:cNvSpPr/>
          <p:nvPr userDrawn="1"/>
        </p:nvSpPr>
        <p:spPr>
          <a:xfrm>
            <a:off x="-13787" y="6211668"/>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ooter Placeholder 7">
            <a:extLst>
              <a:ext uri="{FF2B5EF4-FFF2-40B4-BE49-F238E27FC236}">
                <a16:creationId xmlns:a16="http://schemas.microsoft.com/office/drawing/2014/main" id="{4AE1CCD5-DD6A-5EB7-02A8-B5652C3ACD73}"/>
              </a:ext>
            </a:extLst>
          </p:cNvPr>
          <p:cNvSpPr txBox="1">
            <a:spLocks/>
          </p:cNvSpPr>
          <p:nvPr userDrawn="1"/>
        </p:nvSpPr>
        <p:spPr>
          <a:xfrm>
            <a:off x="179512" y="635227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95000"/>
                  </a:schemeClr>
                </a:solidFill>
              </a:rPr>
              <a:t>©The Japan Society</a:t>
            </a:r>
          </a:p>
        </p:txBody>
      </p:sp>
      <p:pic>
        <p:nvPicPr>
          <p:cNvPr id="14" name="Picture 13">
            <a:extLst>
              <a:ext uri="{FF2B5EF4-FFF2-40B4-BE49-F238E27FC236}">
                <a16:creationId xmlns:a16="http://schemas.microsoft.com/office/drawing/2014/main" id="{5E5A6D83-80F5-C1F3-4F3A-B1EDD1D309C3}"/>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10415" y="6247447"/>
            <a:ext cx="503896" cy="574774"/>
          </a:xfrm>
          <a:prstGeom prst="rect">
            <a:avLst/>
          </a:prstGeom>
        </p:spPr>
      </p:pic>
    </p:spTree>
    <p:extLst>
      <p:ext uri="{BB962C8B-B14F-4D97-AF65-F5344CB8AC3E}">
        <p14:creationId xmlns:p14="http://schemas.microsoft.com/office/powerpoint/2010/main" val="3181620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hord 6">
            <a:extLst>
              <a:ext uri="{FF2B5EF4-FFF2-40B4-BE49-F238E27FC236}">
                <a16:creationId xmlns:a16="http://schemas.microsoft.com/office/drawing/2014/main" id="{C24C28CD-0974-95CC-2CE6-79980A795A31}"/>
              </a:ext>
            </a:extLst>
          </p:cNvPr>
          <p:cNvSpPr/>
          <p:nvPr userDrawn="1"/>
        </p:nvSpPr>
        <p:spPr>
          <a:xfrm>
            <a:off x="6885238" y="2451100"/>
            <a:ext cx="4669923" cy="4279775"/>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BA009C8-D69C-38C1-F9C5-F2D821115870}"/>
              </a:ext>
            </a:extLst>
          </p:cNvPr>
          <p:cNvSpPr/>
          <p:nvPr userDrawn="1"/>
        </p:nvSpPr>
        <p:spPr>
          <a:xfrm>
            <a:off x="-13787" y="6211668"/>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ooter Placeholder 7">
            <a:extLst>
              <a:ext uri="{FF2B5EF4-FFF2-40B4-BE49-F238E27FC236}">
                <a16:creationId xmlns:a16="http://schemas.microsoft.com/office/drawing/2014/main" id="{00AA610F-284A-761A-54AF-EAFF7344FC27}"/>
              </a:ext>
            </a:extLst>
          </p:cNvPr>
          <p:cNvSpPr txBox="1">
            <a:spLocks/>
          </p:cNvSpPr>
          <p:nvPr userDrawn="1"/>
        </p:nvSpPr>
        <p:spPr>
          <a:xfrm>
            <a:off x="179512" y="635227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95000"/>
                  </a:schemeClr>
                </a:solidFill>
              </a:rPr>
              <a:t>©The Japan Society</a:t>
            </a:r>
          </a:p>
        </p:txBody>
      </p:sp>
      <p:pic>
        <p:nvPicPr>
          <p:cNvPr id="14" name="Picture 13">
            <a:extLst>
              <a:ext uri="{FF2B5EF4-FFF2-40B4-BE49-F238E27FC236}">
                <a16:creationId xmlns:a16="http://schemas.microsoft.com/office/drawing/2014/main" id="{DB1543BD-3E1E-2663-6EEE-00893C323403}"/>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10415" y="6247447"/>
            <a:ext cx="503896" cy="574774"/>
          </a:xfrm>
          <a:prstGeom prst="rect">
            <a:avLst/>
          </a:prstGeom>
        </p:spPr>
      </p:pic>
    </p:spTree>
    <p:extLst>
      <p:ext uri="{BB962C8B-B14F-4D97-AF65-F5344CB8AC3E}">
        <p14:creationId xmlns:p14="http://schemas.microsoft.com/office/powerpoint/2010/main" val="931170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hord 7">
            <a:extLst>
              <a:ext uri="{FF2B5EF4-FFF2-40B4-BE49-F238E27FC236}">
                <a16:creationId xmlns:a16="http://schemas.microsoft.com/office/drawing/2014/main" id="{C879A553-8BF6-834E-F167-B0DD454F8CF7}"/>
              </a:ext>
            </a:extLst>
          </p:cNvPr>
          <p:cNvSpPr/>
          <p:nvPr userDrawn="1"/>
        </p:nvSpPr>
        <p:spPr>
          <a:xfrm rot="10800000">
            <a:off x="-1044625" y="0"/>
            <a:ext cx="2016224" cy="1898528"/>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C3D910A-6F1F-699A-E3BC-D6E7D9CB4D62}"/>
              </a:ext>
            </a:extLst>
          </p:cNvPr>
          <p:cNvSpPr/>
          <p:nvPr userDrawn="1"/>
        </p:nvSpPr>
        <p:spPr>
          <a:xfrm>
            <a:off x="-13787" y="6211668"/>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ooter Placeholder 7">
            <a:extLst>
              <a:ext uri="{FF2B5EF4-FFF2-40B4-BE49-F238E27FC236}">
                <a16:creationId xmlns:a16="http://schemas.microsoft.com/office/drawing/2014/main" id="{161C9639-C08A-ECD4-C48F-1871401D5950}"/>
              </a:ext>
            </a:extLst>
          </p:cNvPr>
          <p:cNvSpPr txBox="1">
            <a:spLocks/>
          </p:cNvSpPr>
          <p:nvPr userDrawn="1"/>
        </p:nvSpPr>
        <p:spPr>
          <a:xfrm>
            <a:off x="179512" y="635227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95000"/>
                  </a:schemeClr>
                </a:solidFill>
              </a:rPr>
              <a:t>©The Japan Society</a:t>
            </a:r>
          </a:p>
        </p:txBody>
      </p:sp>
      <p:pic>
        <p:nvPicPr>
          <p:cNvPr id="15" name="Picture 14">
            <a:extLst>
              <a:ext uri="{FF2B5EF4-FFF2-40B4-BE49-F238E27FC236}">
                <a16:creationId xmlns:a16="http://schemas.microsoft.com/office/drawing/2014/main" id="{A66602F6-922B-69DB-C263-A3C3EDCF87A8}"/>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10415" y="6247447"/>
            <a:ext cx="503896" cy="574774"/>
          </a:xfrm>
          <a:prstGeom prst="rect">
            <a:avLst/>
          </a:prstGeom>
        </p:spPr>
      </p:pic>
    </p:spTree>
    <p:extLst>
      <p:ext uri="{BB962C8B-B14F-4D97-AF65-F5344CB8AC3E}">
        <p14:creationId xmlns:p14="http://schemas.microsoft.com/office/powerpoint/2010/main" val="3586432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Chord 9">
            <a:extLst>
              <a:ext uri="{FF2B5EF4-FFF2-40B4-BE49-F238E27FC236}">
                <a16:creationId xmlns:a16="http://schemas.microsoft.com/office/drawing/2014/main" id="{676BD62F-44B7-815C-4552-F7E5CE292F06}"/>
              </a:ext>
            </a:extLst>
          </p:cNvPr>
          <p:cNvSpPr/>
          <p:nvPr userDrawn="1"/>
        </p:nvSpPr>
        <p:spPr>
          <a:xfrm rot="10800000">
            <a:off x="-1044625" y="0"/>
            <a:ext cx="2016224" cy="1898528"/>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hord 10">
            <a:extLst>
              <a:ext uri="{FF2B5EF4-FFF2-40B4-BE49-F238E27FC236}">
                <a16:creationId xmlns:a16="http://schemas.microsoft.com/office/drawing/2014/main" id="{58825FD9-E8FF-8CF5-7AEB-CDC55C5AEB7D}"/>
              </a:ext>
            </a:extLst>
          </p:cNvPr>
          <p:cNvSpPr/>
          <p:nvPr userDrawn="1"/>
        </p:nvSpPr>
        <p:spPr>
          <a:xfrm>
            <a:off x="8172400" y="4150519"/>
            <a:ext cx="2016224" cy="1898528"/>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AD3C942-082D-D75E-C212-8560F3D836E5}"/>
              </a:ext>
            </a:extLst>
          </p:cNvPr>
          <p:cNvSpPr/>
          <p:nvPr userDrawn="1"/>
        </p:nvSpPr>
        <p:spPr>
          <a:xfrm>
            <a:off x="-13787" y="6211668"/>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Footer Placeholder 7">
            <a:extLst>
              <a:ext uri="{FF2B5EF4-FFF2-40B4-BE49-F238E27FC236}">
                <a16:creationId xmlns:a16="http://schemas.microsoft.com/office/drawing/2014/main" id="{5FF2148C-F610-0CB9-9D6E-5AFFF93250D8}"/>
              </a:ext>
            </a:extLst>
          </p:cNvPr>
          <p:cNvSpPr txBox="1">
            <a:spLocks/>
          </p:cNvSpPr>
          <p:nvPr userDrawn="1"/>
        </p:nvSpPr>
        <p:spPr>
          <a:xfrm>
            <a:off x="179512" y="635227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95000"/>
                  </a:schemeClr>
                </a:solidFill>
              </a:rPr>
              <a:t>©The Japan Society</a:t>
            </a:r>
          </a:p>
        </p:txBody>
      </p:sp>
      <p:pic>
        <p:nvPicPr>
          <p:cNvPr id="18" name="Picture 17">
            <a:extLst>
              <a:ext uri="{FF2B5EF4-FFF2-40B4-BE49-F238E27FC236}">
                <a16:creationId xmlns:a16="http://schemas.microsoft.com/office/drawing/2014/main" id="{645E2114-3E0E-D9AB-A2F8-DF1AFE179F58}"/>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10415" y="6247447"/>
            <a:ext cx="503896" cy="574774"/>
          </a:xfrm>
          <a:prstGeom prst="rect">
            <a:avLst/>
          </a:prstGeom>
        </p:spPr>
      </p:pic>
    </p:spTree>
    <p:extLst>
      <p:ext uri="{BB962C8B-B14F-4D97-AF65-F5344CB8AC3E}">
        <p14:creationId xmlns:p14="http://schemas.microsoft.com/office/powerpoint/2010/main" val="2799221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0" name="Chord 9">
            <a:extLst>
              <a:ext uri="{FF2B5EF4-FFF2-40B4-BE49-F238E27FC236}">
                <a16:creationId xmlns:a16="http://schemas.microsoft.com/office/drawing/2014/main" id="{676BD62F-44B7-815C-4552-F7E5CE292F06}"/>
              </a:ext>
            </a:extLst>
          </p:cNvPr>
          <p:cNvSpPr/>
          <p:nvPr userDrawn="1"/>
        </p:nvSpPr>
        <p:spPr>
          <a:xfrm rot="5400000">
            <a:off x="-88537" y="5298183"/>
            <a:ext cx="2016224" cy="1898528"/>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hord 10">
            <a:extLst>
              <a:ext uri="{FF2B5EF4-FFF2-40B4-BE49-F238E27FC236}">
                <a16:creationId xmlns:a16="http://schemas.microsoft.com/office/drawing/2014/main" id="{58825FD9-E8FF-8CF5-7AEB-CDC55C5AEB7D}"/>
              </a:ext>
            </a:extLst>
          </p:cNvPr>
          <p:cNvSpPr/>
          <p:nvPr userDrawn="1"/>
        </p:nvSpPr>
        <p:spPr>
          <a:xfrm>
            <a:off x="7754640" y="1255371"/>
            <a:ext cx="2880320" cy="2980087"/>
          </a:xfrm>
          <a:prstGeom prst="chord">
            <a:avLst>
              <a:gd name="adj1" fmla="val 5549797"/>
              <a:gd name="adj2" fmla="val 160564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AD3C942-082D-D75E-C212-8560F3D836E5}"/>
              </a:ext>
            </a:extLst>
          </p:cNvPr>
          <p:cNvSpPr/>
          <p:nvPr userDrawn="1"/>
        </p:nvSpPr>
        <p:spPr>
          <a:xfrm>
            <a:off x="-13787" y="6211668"/>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Footer Placeholder 7">
            <a:extLst>
              <a:ext uri="{FF2B5EF4-FFF2-40B4-BE49-F238E27FC236}">
                <a16:creationId xmlns:a16="http://schemas.microsoft.com/office/drawing/2014/main" id="{5FF2148C-F610-0CB9-9D6E-5AFFF93250D8}"/>
              </a:ext>
            </a:extLst>
          </p:cNvPr>
          <p:cNvSpPr txBox="1">
            <a:spLocks/>
          </p:cNvSpPr>
          <p:nvPr userDrawn="1"/>
        </p:nvSpPr>
        <p:spPr>
          <a:xfrm>
            <a:off x="179512" y="6352270"/>
            <a:ext cx="914399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lumMod val="95000"/>
                  </a:schemeClr>
                </a:solidFill>
              </a:rPr>
              <a:t>©The Japan Society</a:t>
            </a:r>
          </a:p>
        </p:txBody>
      </p:sp>
      <p:pic>
        <p:nvPicPr>
          <p:cNvPr id="18" name="Picture 17">
            <a:extLst>
              <a:ext uri="{FF2B5EF4-FFF2-40B4-BE49-F238E27FC236}">
                <a16:creationId xmlns:a16="http://schemas.microsoft.com/office/drawing/2014/main" id="{645E2114-3E0E-D9AB-A2F8-DF1AFE179F58}"/>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610415" y="6247447"/>
            <a:ext cx="503896" cy="574774"/>
          </a:xfrm>
          <a:prstGeom prst="rect">
            <a:avLst/>
          </a:prstGeom>
        </p:spPr>
      </p:pic>
    </p:spTree>
    <p:extLst>
      <p:ext uri="{BB962C8B-B14F-4D97-AF65-F5344CB8AC3E}">
        <p14:creationId xmlns:p14="http://schemas.microsoft.com/office/powerpoint/2010/main" val="516502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49879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4057284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462756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35166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bbc.co.uk/teach/class-clips-video/geography-ks1--ks2-climate/zjdthbk"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hyperlink" Target="https://www.jma.go.jp/bosai/map.html#5/34.5/135/&amp;contents=forecast&amp;lang=e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63CD03-1E38-4E10-8705-5B8FFDB7C150}"/>
              </a:ext>
            </a:extLst>
          </p:cNvPr>
          <p:cNvSpPr txBox="1"/>
          <p:nvPr/>
        </p:nvSpPr>
        <p:spPr>
          <a:xfrm>
            <a:off x="182666" y="352559"/>
            <a:ext cx="3597246" cy="769441"/>
          </a:xfrm>
          <a:prstGeom prst="rect">
            <a:avLst/>
          </a:prstGeom>
          <a:noFill/>
        </p:spPr>
        <p:txBody>
          <a:bodyPr wrap="square" rtlCol="0">
            <a:spAutoFit/>
          </a:bodyPr>
          <a:lstStyle/>
          <a:p>
            <a:r>
              <a:rPr lang="en-GB" sz="4400" b="1" dirty="0">
                <a:solidFill>
                  <a:srgbClr val="FF0000"/>
                </a:solidFill>
                <a:latin typeface="Kristen ITC" panose="03050502040202030202" pitchFamily="66" charset="0"/>
                <a:ea typeface="Kozuka Gothic Pro B" pitchFamily="34" charset="-128"/>
              </a:rPr>
              <a:t>Warm Up</a:t>
            </a:r>
          </a:p>
        </p:txBody>
      </p:sp>
      <p:sp>
        <p:nvSpPr>
          <p:cNvPr id="5" name="TextBox 4">
            <a:extLst>
              <a:ext uri="{FF2B5EF4-FFF2-40B4-BE49-F238E27FC236}">
                <a16:creationId xmlns:a16="http://schemas.microsoft.com/office/drawing/2014/main" id="{3B0F00AA-D9FB-4F0E-BC85-255F0C8FB17A}"/>
              </a:ext>
            </a:extLst>
          </p:cNvPr>
          <p:cNvSpPr txBox="1"/>
          <p:nvPr/>
        </p:nvSpPr>
        <p:spPr>
          <a:xfrm>
            <a:off x="251519" y="1313739"/>
            <a:ext cx="4170757" cy="1631216"/>
          </a:xfrm>
          <a:prstGeom prst="rect">
            <a:avLst/>
          </a:prstGeom>
          <a:noFill/>
        </p:spPr>
        <p:txBody>
          <a:bodyPr wrap="square" rtlCol="0">
            <a:spAutoFit/>
          </a:bodyPr>
          <a:lstStyle/>
          <a:p>
            <a:r>
              <a:rPr lang="en-GB" sz="2400" dirty="0">
                <a:latin typeface="Kozuka Gothic Pro R" panose="020B0400000000000000" pitchFamily="34" charset="-128"/>
                <a:ea typeface="Kozuka Gothic Pro R" panose="020B0400000000000000" pitchFamily="34" charset="-128"/>
              </a:rPr>
              <a:t>Look at the pictures.</a:t>
            </a:r>
          </a:p>
          <a:p>
            <a:endParaRPr lang="en-GB" sz="2000" b="1" dirty="0">
              <a:latin typeface="Kozuka Gothic Pro R" panose="020B0400000000000000" pitchFamily="34" charset="-128"/>
              <a:ea typeface="Kozuka Gothic Pro R" panose="020B0400000000000000" pitchFamily="34" charset="-128"/>
            </a:endParaRPr>
          </a:p>
          <a:p>
            <a:r>
              <a:rPr lang="en-GB" sz="2800" dirty="0">
                <a:latin typeface="Kozuka Gothic Pro B" panose="020B0800000000000000" pitchFamily="34" charset="-128"/>
                <a:ea typeface="Kozuka Gothic Pro B" panose="020B0800000000000000" pitchFamily="34" charset="-128"/>
              </a:rPr>
              <a:t>What is the weather </a:t>
            </a:r>
          </a:p>
          <a:p>
            <a:r>
              <a:rPr lang="en-GB" sz="2800" dirty="0">
                <a:latin typeface="Kozuka Gothic Pro B" panose="020B0800000000000000" pitchFamily="34" charset="-128"/>
                <a:ea typeface="Kozuka Gothic Pro B" panose="020B0800000000000000" pitchFamily="34" charset="-128"/>
              </a:rPr>
              <a:t>like in Japan?</a:t>
            </a:r>
          </a:p>
        </p:txBody>
      </p:sp>
      <p:grpSp>
        <p:nvGrpSpPr>
          <p:cNvPr id="6" name="Group 5">
            <a:extLst>
              <a:ext uri="{FF2B5EF4-FFF2-40B4-BE49-F238E27FC236}">
                <a16:creationId xmlns:a16="http://schemas.microsoft.com/office/drawing/2014/main" id="{9649124F-A1B7-4101-B365-4527D7168D13}"/>
              </a:ext>
            </a:extLst>
          </p:cNvPr>
          <p:cNvGrpSpPr/>
          <p:nvPr/>
        </p:nvGrpSpPr>
        <p:grpSpPr>
          <a:xfrm>
            <a:off x="4681455" y="3164579"/>
            <a:ext cx="4336180" cy="2880000"/>
            <a:chOff x="4932040" y="2868064"/>
            <a:chExt cx="4336180" cy="2880000"/>
          </a:xfrm>
        </p:grpSpPr>
        <p:pic>
          <p:nvPicPr>
            <p:cNvPr id="7" name="Picture 6">
              <a:extLst>
                <a:ext uri="{FF2B5EF4-FFF2-40B4-BE49-F238E27FC236}">
                  <a16:creationId xmlns:a16="http://schemas.microsoft.com/office/drawing/2014/main" id="{D406D394-5F3A-460D-8133-A6B56A4E1D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2040" y="2868064"/>
              <a:ext cx="4336180" cy="2880000"/>
            </a:xfrm>
            <a:prstGeom prst="rect">
              <a:avLst/>
            </a:prstGeom>
          </p:spPr>
        </p:pic>
        <p:sp>
          <p:nvSpPr>
            <p:cNvPr id="8" name="TextBox 7">
              <a:extLst>
                <a:ext uri="{FF2B5EF4-FFF2-40B4-BE49-F238E27FC236}">
                  <a16:creationId xmlns:a16="http://schemas.microsoft.com/office/drawing/2014/main" id="{9928ECCC-1423-4952-8646-63054E1E5DC5}"/>
                </a:ext>
              </a:extLst>
            </p:cNvPr>
            <p:cNvSpPr txBox="1"/>
            <p:nvPr/>
          </p:nvSpPr>
          <p:spPr>
            <a:xfrm>
              <a:off x="8116775" y="5517232"/>
              <a:ext cx="1116124" cy="230832"/>
            </a:xfrm>
            <a:prstGeom prst="rect">
              <a:avLst/>
            </a:prstGeom>
            <a:noFill/>
          </p:spPr>
          <p:txBody>
            <a:bodyPr wrap="square" rtlCol="0">
              <a:spAutoFit/>
            </a:bodyPr>
            <a:lstStyle/>
            <a:p>
              <a:r>
                <a:rPr lang="en-GB" sz="900" dirty="0">
                  <a:solidFill>
                    <a:schemeClr val="bg1"/>
                  </a:solidFill>
                </a:rPr>
                <a:t>Photo by Alex Block</a:t>
              </a:r>
            </a:p>
          </p:txBody>
        </p:sp>
      </p:grpSp>
      <p:grpSp>
        <p:nvGrpSpPr>
          <p:cNvPr id="9" name="Group 8">
            <a:extLst>
              <a:ext uri="{FF2B5EF4-FFF2-40B4-BE49-F238E27FC236}">
                <a16:creationId xmlns:a16="http://schemas.microsoft.com/office/drawing/2014/main" id="{A9CAC3BE-BA9F-4771-ADD5-DCDF64AC5EF5}"/>
              </a:ext>
            </a:extLst>
          </p:cNvPr>
          <p:cNvGrpSpPr/>
          <p:nvPr/>
        </p:nvGrpSpPr>
        <p:grpSpPr>
          <a:xfrm>
            <a:off x="4680695" y="260648"/>
            <a:ext cx="4352839" cy="2915139"/>
            <a:chOff x="4680695" y="260648"/>
            <a:chExt cx="4352839" cy="2915139"/>
          </a:xfrm>
        </p:grpSpPr>
        <p:pic>
          <p:nvPicPr>
            <p:cNvPr id="10" name="Picture 9" descr="A picture containing sky, outdoor, snow, building&#10;&#10;Description automatically generated">
              <a:extLst>
                <a:ext uri="{FF2B5EF4-FFF2-40B4-BE49-F238E27FC236}">
                  <a16:creationId xmlns:a16="http://schemas.microsoft.com/office/drawing/2014/main" id="{A920FA05-F43D-48EC-961B-1756091A70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80695" y="260648"/>
              <a:ext cx="4336940" cy="2880000"/>
            </a:xfrm>
            <a:prstGeom prst="rect">
              <a:avLst/>
            </a:prstGeom>
          </p:spPr>
        </p:pic>
        <p:sp>
          <p:nvSpPr>
            <p:cNvPr id="11" name="TextBox 10">
              <a:extLst>
                <a:ext uri="{FF2B5EF4-FFF2-40B4-BE49-F238E27FC236}">
                  <a16:creationId xmlns:a16="http://schemas.microsoft.com/office/drawing/2014/main" id="{4A65D41A-C72A-4A2C-97A9-A150000121A7}"/>
                </a:ext>
              </a:extLst>
            </p:cNvPr>
            <p:cNvSpPr txBox="1"/>
            <p:nvPr/>
          </p:nvSpPr>
          <p:spPr>
            <a:xfrm>
              <a:off x="7665382" y="2944955"/>
              <a:ext cx="1368152" cy="230832"/>
            </a:xfrm>
            <a:prstGeom prst="rect">
              <a:avLst/>
            </a:prstGeom>
            <a:noFill/>
          </p:spPr>
          <p:txBody>
            <a:bodyPr wrap="square" rtlCol="0">
              <a:spAutoFit/>
            </a:bodyPr>
            <a:lstStyle/>
            <a:p>
              <a:r>
                <a:rPr lang="en-GB" sz="900" dirty="0">
                  <a:solidFill>
                    <a:schemeClr val="tx1">
                      <a:lumMod val="95000"/>
                      <a:lumOff val="5000"/>
                    </a:schemeClr>
                  </a:solidFill>
                </a:rPr>
                <a:t>©</a:t>
              </a:r>
              <a:r>
                <a:rPr lang="en-GB" sz="900" dirty="0" err="1">
                  <a:solidFill>
                    <a:schemeClr val="tx1">
                      <a:lumMod val="95000"/>
                      <a:lumOff val="5000"/>
                    </a:schemeClr>
                  </a:solidFill>
                </a:rPr>
                <a:t>Yasufumi</a:t>
              </a:r>
              <a:r>
                <a:rPr lang="en-GB" sz="900" dirty="0">
                  <a:solidFill>
                    <a:schemeClr val="tx1">
                      <a:lumMod val="95000"/>
                      <a:lumOff val="5000"/>
                    </a:schemeClr>
                  </a:solidFill>
                </a:rPr>
                <a:t> Nishi/©JNTO</a:t>
              </a:r>
            </a:p>
          </p:txBody>
        </p:sp>
      </p:grpSp>
      <p:sp>
        <p:nvSpPr>
          <p:cNvPr id="12" name="TextBox 11">
            <a:extLst>
              <a:ext uri="{FF2B5EF4-FFF2-40B4-BE49-F238E27FC236}">
                <a16:creationId xmlns:a16="http://schemas.microsoft.com/office/drawing/2014/main" id="{6533D3BF-B428-4123-A62E-2313C91FF4C0}"/>
              </a:ext>
            </a:extLst>
          </p:cNvPr>
          <p:cNvSpPr txBox="1"/>
          <p:nvPr/>
        </p:nvSpPr>
        <p:spPr>
          <a:xfrm>
            <a:off x="1981289" y="5373216"/>
            <a:ext cx="2878743" cy="369332"/>
          </a:xfrm>
          <a:prstGeom prst="rect">
            <a:avLst/>
          </a:prstGeom>
          <a:noFill/>
        </p:spPr>
        <p:txBody>
          <a:bodyPr wrap="square" rtlCol="0">
            <a:spAutoFit/>
          </a:bodyPr>
          <a:lstStyle/>
          <a:p>
            <a:endParaRPr lang="en-GB" dirty="0"/>
          </a:p>
        </p:txBody>
      </p:sp>
      <p:sp>
        <p:nvSpPr>
          <p:cNvPr id="13" name="Rectangle 3">
            <a:extLst>
              <a:ext uri="{FF2B5EF4-FFF2-40B4-BE49-F238E27FC236}">
                <a16:creationId xmlns:a16="http://schemas.microsoft.com/office/drawing/2014/main" id="{61916EEE-3C6D-4F8B-8F37-2477BE245701}"/>
              </a:ext>
            </a:extLst>
          </p:cNvPr>
          <p:cNvSpPr>
            <a:spLocks noChangeArrowheads="1"/>
          </p:cNvSpPr>
          <p:nvPr/>
        </p:nvSpPr>
        <p:spPr bwMode="auto">
          <a:xfrm>
            <a:off x="457200" y="3360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charset="0"/>
                <a:cs typeface="Arial" charset="0"/>
              </a:rPr>
            </a:br>
            <a:endParaRPr kumimoji="0" lang="en-US" altLang="en-US" sz="1800" b="0" i="0" u="none" strike="noStrike" cap="none" normalizeH="0" baseline="0">
              <a:ln>
                <a:noFill/>
              </a:ln>
              <a:solidFill>
                <a:schemeClr val="tx1"/>
              </a:solidFill>
              <a:effectLst/>
              <a:latin typeface="Arial" charset="0"/>
              <a:cs typeface="Arial" charset="0"/>
            </a:endParaRPr>
          </a:p>
        </p:txBody>
      </p:sp>
      <p:grpSp>
        <p:nvGrpSpPr>
          <p:cNvPr id="14" name="Group 13">
            <a:extLst>
              <a:ext uri="{FF2B5EF4-FFF2-40B4-BE49-F238E27FC236}">
                <a16:creationId xmlns:a16="http://schemas.microsoft.com/office/drawing/2014/main" id="{9086F450-FFB4-45D8-B00A-9E72A28B5669}"/>
              </a:ext>
            </a:extLst>
          </p:cNvPr>
          <p:cNvGrpSpPr/>
          <p:nvPr/>
        </p:nvGrpSpPr>
        <p:grpSpPr>
          <a:xfrm>
            <a:off x="85627" y="3155675"/>
            <a:ext cx="4569640" cy="2884586"/>
            <a:chOff x="81155" y="3113827"/>
            <a:chExt cx="4569640" cy="2884586"/>
          </a:xfrm>
        </p:grpSpPr>
        <p:pic>
          <p:nvPicPr>
            <p:cNvPr id="15" name="Picture 14" descr="A group of people on a boat&#10;&#10;Description automatically generated with low confidence">
              <a:extLst>
                <a:ext uri="{FF2B5EF4-FFF2-40B4-BE49-F238E27FC236}">
                  <a16:creationId xmlns:a16="http://schemas.microsoft.com/office/drawing/2014/main" id="{E2149AD6-C877-42EC-939E-DE4CC36B3E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155" y="3113827"/>
              <a:ext cx="4569640" cy="2884586"/>
            </a:xfrm>
            <a:prstGeom prst="rect">
              <a:avLst/>
            </a:prstGeom>
          </p:spPr>
        </p:pic>
        <p:sp>
          <p:nvSpPr>
            <p:cNvPr id="16" name="TextBox 15">
              <a:extLst>
                <a:ext uri="{FF2B5EF4-FFF2-40B4-BE49-F238E27FC236}">
                  <a16:creationId xmlns:a16="http://schemas.microsoft.com/office/drawing/2014/main" id="{7502452D-4C15-4DF6-814A-D526061C472D}"/>
                </a:ext>
              </a:extLst>
            </p:cNvPr>
            <p:cNvSpPr txBox="1"/>
            <p:nvPr/>
          </p:nvSpPr>
          <p:spPr>
            <a:xfrm>
              <a:off x="3491880" y="5629081"/>
              <a:ext cx="1134578" cy="369332"/>
            </a:xfrm>
            <a:prstGeom prst="rect">
              <a:avLst/>
            </a:prstGeom>
            <a:noFill/>
          </p:spPr>
          <p:txBody>
            <a:bodyPr wrap="square" rtlCol="0">
              <a:spAutoFit/>
            </a:bodyPr>
            <a:lstStyle/>
            <a:p>
              <a:r>
                <a:rPr lang="en-GB" sz="900" dirty="0">
                  <a:solidFill>
                    <a:schemeClr val="bg1"/>
                  </a:solidFill>
                </a:rPr>
                <a:t>©Koto City Tourism Association/©JNTO</a:t>
              </a:r>
            </a:p>
          </p:txBody>
        </p:sp>
      </p:grpSp>
      <p:sp>
        <p:nvSpPr>
          <p:cNvPr id="17" name="Footer Placeholder 7">
            <a:extLst>
              <a:ext uri="{FF2B5EF4-FFF2-40B4-BE49-F238E27FC236}">
                <a16:creationId xmlns:a16="http://schemas.microsoft.com/office/drawing/2014/main" id="{8FB7D53F-44FE-475F-B629-DA411FAF8BE4}"/>
              </a:ext>
            </a:extLst>
          </p:cNvPr>
          <p:cNvSpPr txBox="1">
            <a:spLocks/>
          </p:cNvSpPr>
          <p:nvPr/>
        </p:nvSpPr>
        <p:spPr>
          <a:xfrm>
            <a:off x="-17585" y="6260351"/>
            <a:ext cx="9143999" cy="50572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chemeClr val="bg1"/>
              </a:solidFill>
            </a:endParaRPr>
          </a:p>
          <a:p>
            <a:endParaRPr lang="en-GB" dirty="0">
              <a:solidFill>
                <a:schemeClr val="bg1">
                  <a:lumMod val="95000"/>
                </a:schemeClr>
              </a:solidFill>
            </a:endParaRPr>
          </a:p>
        </p:txBody>
      </p:sp>
    </p:spTree>
    <p:extLst>
      <p:ext uri="{BB962C8B-B14F-4D97-AF65-F5344CB8AC3E}">
        <p14:creationId xmlns:p14="http://schemas.microsoft.com/office/powerpoint/2010/main" val="2934307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04664"/>
            <a:ext cx="2153812" cy="769441"/>
          </a:xfrm>
          <a:prstGeom prst="rect">
            <a:avLst/>
          </a:prstGeom>
          <a:noFill/>
        </p:spPr>
        <p:txBody>
          <a:bodyPr wrap="square" rtlCol="0">
            <a:spAutoFit/>
          </a:bodyPr>
          <a:lstStyle/>
          <a:p>
            <a:pPr algn="ctr"/>
            <a:r>
              <a:rPr lang="en-GB" sz="4400" b="1" dirty="0">
                <a:solidFill>
                  <a:srgbClr val="FF0000"/>
                </a:solidFill>
                <a:latin typeface="Kristen ITC" panose="03050502040202030202" pitchFamily="66" charset="0"/>
                <a:ea typeface="Kozuka Gothic Pro B" pitchFamily="34" charset="-128"/>
              </a:rPr>
              <a:t>Task 2</a:t>
            </a:r>
          </a:p>
        </p:txBody>
      </p:sp>
      <p:sp>
        <p:nvSpPr>
          <p:cNvPr id="5" name="TextBox 4">
            <a:extLst>
              <a:ext uri="{FF2B5EF4-FFF2-40B4-BE49-F238E27FC236}">
                <a16:creationId xmlns:a16="http://schemas.microsoft.com/office/drawing/2014/main" id="{7C343DB3-068F-4428-833B-E1E964F1E5E0}"/>
              </a:ext>
            </a:extLst>
          </p:cNvPr>
          <p:cNvSpPr txBox="1"/>
          <p:nvPr/>
        </p:nvSpPr>
        <p:spPr>
          <a:xfrm>
            <a:off x="196100" y="1341688"/>
            <a:ext cx="3313207" cy="4693593"/>
          </a:xfrm>
          <a:prstGeom prst="rect">
            <a:avLst/>
          </a:prstGeom>
          <a:noFill/>
        </p:spPr>
        <p:txBody>
          <a:bodyPr wrap="square" rtlCol="0">
            <a:spAutoFit/>
          </a:bodyPr>
          <a:lstStyle/>
          <a:p>
            <a:r>
              <a:rPr lang="en-GB" sz="2300" dirty="0">
                <a:latin typeface="Kozuka Gothic Pro R" panose="020B0400000000000000" pitchFamily="34" charset="-128"/>
                <a:ea typeface="Kozuka Gothic Pro R" panose="020B0400000000000000" pitchFamily="34" charset="-128"/>
              </a:rPr>
              <a:t>You have an excel file showing weather data for seven Japanese cities.</a:t>
            </a:r>
          </a:p>
          <a:p>
            <a:endParaRPr lang="en-GB" sz="2300" dirty="0">
              <a:latin typeface="Kozuka Gothic Pro R" panose="020B0400000000000000" pitchFamily="34" charset="-128"/>
              <a:ea typeface="Kozuka Gothic Pro R" panose="020B0400000000000000" pitchFamily="34" charset="-128"/>
            </a:endParaRPr>
          </a:p>
          <a:p>
            <a:r>
              <a:rPr lang="en-GB" sz="2300" dirty="0">
                <a:latin typeface="Kozuka Gothic Pro R" panose="020B0400000000000000" pitchFamily="34" charset="-128"/>
                <a:ea typeface="Kozuka Gothic Pro R" panose="020B0400000000000000" pitchFamily="34" charset="-128"/>
              </a:rPr>
              <a:t>Create a table, complete with a title and axis labels, for each set of data. Then calculate the annual average temperature and precipitation for each city.</a:t>
            </a:r>
          </a:p>
        </p:txBody>
      </p:sp>
      <p:pic>
        <p:nvPicPr>
          <p:cNvPr id="4" name="Picture 3">
            <a:extLst>
              <a:ext uri="{FF2B5EF4-FFF2-40B4-BE49-F238E27FC236}">
                <a16:creationId xmlns:a16="http://schemas.microsoft.com/office/drawing/2014/main" id="{20FAE45D-B002-6973-C399-CEDD0AD08B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44298" y="390972"/>
            <a:ext cx="4967772" cy="2681323"/>
          </a:xfrm>
          <a:prstGeom prst="rect">
            <a:avLst/>
          </a:prstGeom>
        </p:spPr>
      </p:pic>
      <p:pic>
        <p:nvPicPr>
          <p:cNvPr id="6" name="Picture 5">
            <a:extLst>
              <a:ext uri="{FF2B5EF4-FFF2-40B4-BE49-F238E27FC236}">
                <a16:creationId xmlns:a16="http://schemas.microsoft.com/office/drawing/2014/main" id="{50B970D8-E384-173C-BB6E-A945F2B4F5D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87799" y="2732791"/>
            <a:ext cx="3116150" cy="2105830"/>
          </a:xfrm>
          <a:prstGeom prst="rect">
            <a:avLst/>
          </a:prstGeom>
          <a:noFill/>
          <a:ln>
            <a:solidFill>
              <a:schemeClr val="tx1"/>
            </a:solidFill>
          </a:ln>
        </p:spPr>
      </p:pic>
      <p:graphicFrame>
        <p:nvGraphicFramePr>
          <p:cNvPr id="7" name="Chart 6">
            <a:extLst>
              <a:ext uri="{FF2B5EF4-FFF2-40B4-BE49-F238E27FC236}">
                <a16:creationId xmlns:a16="http://schemas.microsoft.com/office/drawing/2014/main" id="{E83C11DF-355C-4C9A-8A62-80A662C03A53}"/>
              </a:ext>
            </a:extLst>
          </p:cNvPr>
          <p:cNvGraphicFramePr/>
          <p:nvPr>
            <p:extLst>
              <p:ext uri="{D42A27DB-BD31-4B8C-83A1-F6EECF244321}">
                <p14:modId xmlns:p14="http://schemas.microsoft.com/office/powerpoint/2010/main" val="2798403238"/>
              </p:ext>
            </p:extLst>
          </p:nvPr>
        </p:nvGraphicFramePr>
        <p:xfrm>
          <a:off x="5645874" y="3915458"/>
          <a:ext cx="3313207" cy="21058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74502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7C8063-9D54-1FCF-17B9-2F0AAB420AF2}"/>
              </a:ext>
            </a:extLst>
          </p:cNvPr>
          <p:cNvSpPr txBox="1"/>
          <p:nvPr/>
        </p:nvSpPr>
        <p:spPr>
          <a:xfrm>
            <a:off x="827866" y="5458512"/>
            <a:ext cx="9217024" cy="461665"/>
          </a:xfrm>
          <a:prstGeom prst="rect">
            <a:avLst/>
          </a:prstGeom>
          <a:noFill/>
        </p:spPr>
        <p:txBody>
          <a:bodyPr wrap="square" rtlCol="0">
            <a:spAutoFit/>
          </a:bodyPr>
          <a:lstStyle/>
          <a:p>
            <a:r>
              <a:rPr lang="en-GB" sz="2400" dirty="0">
                <a:latin typeface="Kozuka Gothic Pro B" panose="020B0800000000000000" pitchFamily="34" charset="-128"/>
                <a:ea typeface="Kozuka Gothic Pro B" panose="020B0800000000000000" pitchFamily="34" charset="-128"/>
              </a:rPr>
              <a:t>Which city has the best weather for a visitor to Japan? </a:t>
            </a:r>
          </a:p>
        </p:txBody>
      </p:sp>
      <p:sp>
        <p:nvSpPr>
          <p:cNvPr id="3" name="Rectangle 2">
            <a:extLst>
              <a:ext uri="{FF2B5EF4-FFF2-40B4-BE49-F238E27FC236}">
                <a16:creationId xmlns:a16="http://schemas.microsoft.com/office/drawing/2014/main" id="{DE16D40A-0F8C-008C-ACDB-11CBD2529B11}"/>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Source Sans Pro" panose="020B0604020202020204" pitchFamily="34" charset="0"/>
              </a:rPr>
              <a:t>E</a:t>
            </a:r>
            <a:r>
              <a:rPr lang="en-GB" sz="1200" b="0" i="0" dirty="0">
                <a:solidFill>
                  <a:schemeClr val="bg1"/>
                </a:solidFill>
                <a:effectLst/>
                <a:latin typeface="Source Sans Pro" panose="020B0604020202020204" pitchFamily="34" charset="0"/>
              </a:rPr>
              <a:t>mojis by OpenMoji</a:t>
            </a:r>
            <a:r>
              <a:rPr lang="en-GB" sz="1200" dirty="0">
                <a:solidFill>
                  <a:schemeClr val="bg1"/>
                </a:solidFill>
                <a:latin typeface="Source Sans Pro" panose="020B0604020202020204" pitchFamily="34" charset="0"/>
              </a:rPr>
              <a:t>, </a:t>
            </a:r>
            <a:r>
              <a:rPr lang="en-GB" sz="1200" b="0" i="0" dirty="0">
                <a:solidFill>
                  <a:schemeClr val="bg1"/>
                </a:solidFill>
                <a:effectLst/>
                <a:latin typeface="Source Sans Pro" panose="020B0604020202020204" pitchFamily="34" charset="0"/>
              </a:rPr>
              <a:t>CC BY-SA 4.0</a:t>
            </a:r>
            <a:endParaRPr lang="en-GB" sz="1200" dirty="0">
              <a:solidFill>
                <a:schemeClr val="bg1"/>
              </a:solidFill>
            </a:endParaRPr>
          </a:p>
        </p:txBody>
      </p:sp>
      <p:pic>
        <p:nvPicPr>
          <p:cNvPr id="4" name="Picture 2">
            <a:extLst>
              <a:ext uri="{FF2B5EF4-FFF2-40B4-BE49-F238E27FC236}">
                <a16:creationId xmlns:a16="http://schemas.microsoft.com/office/drawing/2014/main" id="{B8534BD5-58EE-3CDA-E8C2-7DFDC096EA9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572572" y="6264834"/>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con&#10;&#10;Description automatically generated">
            <a:extLst>
              <a:ext uri="{FF2B5EF4-FFF2-40B4-BE49-F238E27FC236}">
                <a16:creationId xmlns:a16="http://schemas.microsoft.com/office/drawing/2014/main" id="{69844A06-CB5A-E338-3874-1E4C6BC430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0307" y="276782"/>
            <a:ext cx="2520000" cy="2520000"/>
          </a:xfrm>
          <a:prstGeom prst="rect">
            <a:avLst/>
          </a:prstGeom>
        </p:spPr>
      </p:pic>
      <p:pic>
        <p:nvPicPr>
          <p:cNvPr id="8" name="Picture 7" descr="Icon&#10;&#10;Description automatically generated">
            <a:extLst>
              <a:ext uri="{FF2B5EF4-FFF2-40B4-BE49-F238E27FC236}">
                <a16:creationId xmlns:a16="http://schemas.microsoft.com/office/drawing/2014/main" id="{8A777992-4299-41CD-6F9E-F02CFCBACEF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36033" y="215344"/>
            <a:ext cx="2520000" cy="2520000"/>
          </a:xfrm>
          <a:prstGeom prst="rect">
            <a:avLst/>
          </a:prstGeom>
        </p:spPr>
      </p:pic>
      <p:pic>
        <p:nvPicPr>
          <p:cNvPr id="10" name="Picture 9" descr="Icon&#10;&#10;Description automatically generated with low confidence">
            <a:extLst>
              <a:ext uri="{FF2B5EF4-FFF2-40B4-BE49-F238E27FC236}">
                <a16:creationId xmlns:a16="http://schemas.microsoft.com/office/drawing/2014/main" id="{5992F426-DC5F-6E65-50EA-3C98A1AD1D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49708" y="2832126"/>
            <a:ext cx="2520000" cy="2520000"/>
          </a:xfrm>
          <a:prstGeom prst="rect">
            <a:avLst/>
          </a:prstGeom>
        </p:spPr>
      </p:pic>
      <p:pic>
        <p:nvPicPr>
          <p:cNvPr id="12" name="Picture 11" descr="Logo, icon&#10;&#10;Description automatically generated">
            <a:extLst>
              <a:ext uri="{FF2B5EF4-FFF2-40B4-BE49-F238E27FC236}">
                <a16:creationId xmlns:a16="http://schemas.microsoft.com/office/drawing/2014/main" id="{8A59939B-0C8C-C42F-03C0-D118D8641AB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05166" y="1968475"/>
            <a:ext cx="2520000" cy="2520000"/>
          </a:xfrm>
          <a:prstGeom prst="rect">
            <a:avLst/>
          </a:prstGeom>
        </p:spPr>
      </p:pic>
      <p:pic>
        <p:nvPicPr>
          <p:cNvPr id="14" name="Picture 13" descr="Icon&#10;&#10;Description automatically generated">
            <a:extLst>
              <a:ext uri="{FF2B5EF4-FFF2-40B4-BE49-F238E27FC236}">
                <a16:creationId xmlns:a16="http://schemas.microsoft.com/office/drawing/2014/main" id="{A0B8820A-48C0-75F9-23E9-7A9E5A89101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87624" y="3056772"/>
            <a:ext cx="2520000" cy="2520000"/>
          </a:xfrm>
          <a:prstGeom prst="rect">
            <a:avLst/>
          </a:prstGeom>
        </p:spPr>
      </p:pic>
    </p:spTree>
    <p:extLst>
      <p:ext uri="{BB962C8B-B14F-4D97-AF65-F5344CB8AC3E}">
        <p14:creationId xmlns:p14="http://schemas.microsoft.com/office/powerpoint/2010/main" val="4166282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15225" y="345745"/>
            <a:ext cx="1233488" cy="1233488"/>
          </a:xfrm>
          <a:prstGeom prst="rect">
            <a:avLst/>
          </a:prstGeom>
        </p:spPr>
      </p:pic>
      <p:sp>
        <p:nvSpPr>
          <p:cNvPr id="3" name="Rectangle 2"/>
          <p:cNvSpPr/>
          <p:nvPr/>
        </p:nvSpPr>
        <p:spPr>
          <a:xfrm>
            <a:off x="2562717" y="2202249"/>
            <a:ext cx="6042328" cy="2492990"/>
          </a:xfrm>
          <a:prstGeom prst="rect">
            <a:avLst/>
          </a:prstGeom>
        </p:spPr>
        <p:txBody>
          <a:bodyPr wrap="square" lIns="0" tIns="0" rIns="0" bIns="0">
            <a:spAutoFit/>
          </a:bodyPr>
          <a:lstStyle/>
          <a:p>
            <a:r>
              <a:rPr lang="en-GB" dirty="0">
                <a:latin typeface="Kozuka Gothic Pro B" panose="020B0800000000000000" pitchFamily="34" charset="-128"/>
                <a:ea typeface="Kozuka Gothic Pro B" panose="020B0800000000000000" pitchFamily="34" charset="-128"/>
              </a:rPr>
              <a:t>These resources were developed by Oliver Reed in collaboration with the Japan Society.</a:t>
            </a:r>
          </a:p>
          <a:p>
            <a:endParaRPr lang="en-GB" b="1" dirty="0">
              <a:solidFill>
                <a:srgbClr val="FF0000"/>
              </a:solidFill>
              <a:latin typeface="Kozuka Gothic Pro EL" pitchFamily="34" charset="-128"/>
              <a:ea typeface="Kozuka Gothic Pro EL" pitchFamily="34" charset="-128"/>
            </a:endParaRPr>
          </a:p>
          <a:p>
            <a:r>
              <a:rPr lang="en-GB" dirty="0">
                <a:latin typeface="Kozuka Gothic Pro B" pitchFamily="34" charset="-128"/>
                <a:ea typeface="Kozuka Gothic Pro B" pitchFamily="34" charset="-128"/>
              </a:rPr>
              <a:t>The Japan Society</a:t>
            </a:r>
            <a:br>
              <a:rPr lang="en-GB" b="1" dirty="0">
                <a:latin typeface="Kozuka Gothic Pro EL" pitchFamily="34" charset="-128"/>
                <a:ea typeface="Kozuka Gothic Pro EL" pitchFamily="34" charset="-128"/>
              </a:rPr>
            </a:br>
            <a:r>
              <a:rPr lang="en-GB" dirty="0">
                <a:latin typeface="Kozuka Gothic Pro R" pitchFamily="34" charset="-128"/>
                <a:ea typeface="Kozuka Gothic Pro R" pitchFamily="34" charset="-128"/>
              </a:rPr>
              <a:t>13/14 Cornwall Terrace, London NW1 4QP</a:t>
            </a:r>
          </a:p>
          <a:p>
            <a:r>
              <a:rPr lang="en-GB" dirty="0">
                <a:latin typeface="Kozuka Gothic Pro R" pitchFamily="34" charset="-128"/>
                <a:ea typeface="Kozuka Gothic Pro R" pitchFamily="34" charset="-128"/>
              </a:rPr>
              <a:t>Tel: 020 7935 0475   </a:t>
            </a:r>
          </a:p>
          <a:p>
            <a:r>
              <a:rPr lang="en-GB" dirty="0">
                <a:latin typeface="Kozuka Gothic Pro R" pitchFamily="34" charset="-128"/>
                <a:ea typeface="Kozuka Gothic Pro R" pitchFamily="34" charset="-128"/>
              </a:rPr>
              <a:t>Email: education@japansociety.org.uk    </a:t>
            </a:r>
          </a:p>
          <a:p>
            <a:endParaRPr lang="en-GB" b="1" dirty="0">
              <a:latin typeface="Kozuka Gothic Pro EL" pitchFamily="34" charset="-128"/>
              <a:ea typeface="Kozuka Gothic Pro EL" pitchFamily="34" charset="-128"/>
            </a:endParaRPr>
          </a:p>
          <a:p>
            <a:r>
              <a:rPr lang="en-GB" dirty="0">
                <a:latin typeface="Kozuka Gothic Pro B" panose="020B0800000000000000" pitchFamily="34" charset="-128"/>
                <a:ea typeface="Kozuka Gothic Pro B" panose="020B0800000000000000" pitchFamily="34" charset="-128"/>
              </a:rPr>
              <a:t>www.japansociety.org.uk</a:t>
            </a:r>
          </a:p>
        </p:txBody>
      </p:sp>
      <p:sp>
        <p:nvSpPr>
          <p:cNvPr id="23" name="Rectangle 22"/>
          <p:cNvSpPr/>
          <p:nvPr/>
        </p:nvSpPr>
        <p:spPr>
          <a:xfrm>
            <a:off x="2824662" y="5099473"/>
            <a:ext cx="3160975" cy="276999"/>
          </a:xfrm>
          <a:prstGeom prst="rect">
            <a:avLst/>
          </a:prstGeom>
        </p:spPr>
        <p:txBody>
          <a:bodyPr wrap="square" lIns="0" tIns="0" rIns="0" bIns="0">
            <a:spAutoFit/>
          </a:bodyPr>
          <a:lstStyle/>
          <a:p>
            <a:r>
              <a:rPr lang="en-GB" dirty="0">
                <a:solidFill>
                  <a:srgbClr val="808080"/>
                </a:solidFill>
                <a:latin typeface="Kozuka Gothic Pro B" panose="020B0800000000000000" pitchFamily="34" charset="-128"/>
                <a:ea typeface="Kozuka Gothic Pro B" panose="020B0800000000000000" pitchFamily="34" charset="-128"/>
              </a:rPr>
              <a:t>Follow us on:</a:t>
            </a:r>
            <a:endParaRPr lang="en-GB" dirty="0">
              <a:latin typeface="Kozuka Gothic Pro B" panose="020B0800000000000000" pitchFamily="34" charset="-128"/>
              <a:ea typeface="Kozuka Gothic Pro B" panose="020B0800000000000000" pitchFamily="34" charset="-128"/>
            </a:endParaRPr>
          </a:p>
        </p:txBody>
      </p:sp>
      <p:pic>
        <p:nvPicPr>
          <p:cNvPr id="14" name="Picture 13"/>
          <p:cNvPicPr preferRelativeResize="0">
            <a:picLocks/>
          </p:cNvPicPr>
          <p:nvPr/>
        </p:nvPicPr>
        <p:blipFill rotWithShape="1">
          <a:blip r:embed="rId4" cstate="screen">
            <a:extLst>
              <a:ext uri="{28A0092B-C50C-407E-A947-70E740481C1C}">
                <a14:useLocalDpi xmlns:a14="http://schemas.microsoft.com/office/drawing/2010/main"/>
              </a:ext>
            </a:extLst>
          </a:blip>
          <a:srcRect/>
          <a:stretch/>
        </p:blipFill>
        <p:spPr>
          <a:xfrm>
            <a:off x="2844747" y="5445143"/>
            <a:ext cx="360000" cy="360000"/>
          </a:xfrm>
          <a:prstGeom prst="rect">
            <a:avLst/>
          </a:prstGeom>
        </p:spPr>
      </p:pic>
      <p:sp>
        <p:nvSpPr>
          <p:cNvPr id="24" name="Rectangle 23"/>
          <p:cNvSpPr/>
          <p:nvPr/>
        </p:nvSpPr>
        <p:spPr>
          <a:xfrm>
            <a:off x="3275856" y="5502033"/>
            <a:ext cx="2736900" cy="246221"/>
          </a:xfrm>
          <a:prstGeom prst="rect">
            <a:avLst/>
          </a:prstGeom>
        </p:spPr>
        <p:txBody>
          <a:bodyPr wrap="square" lIns="0" tIns="0" rIns="0" bIns="0">
            <a:spAutoFit/>
          </a:bodyPr>
          <a:lstStyle/>
          <a:p>
            <a:r>
              <a:rPr lang="en-GB" sz="1600" dirty="0">
                <a:latin typeface="Kozuka Gothic Pro B" panose="020B0800000000000000" pitchFamily="34" charset="-128"/>
                <a:ea typeface="Kozuka Gothic Pro B" panose="020B0800000000000000" pitchFamily="34" charset="-128"/>
              </a:rPr>
              <a:t>@</a:t>
            </a:r>
            <a:r>
              <a:rPr lang="en-GB" sz="1600" dirty="0" err="1">
                <a:latin typeface="Kozuka Gothic Pro B" panose="020B0800000000000000" pitchFamily="34" charset="-128"/>
                <a:ea typeface="Kozuka Gothic Pro B" panose="020B0800000000000000" pitchFamily="34" charset="-128"/>
              </a:rPr>
              <a:t>japansocietylon</a:t>
            </a:r>
            <a:endParaRPr lang="en-GB" sz="1600" dirty="0">
              <a:latin typeface="Kozuka Gothic Pro B" panose="020B0800000000000000" pitchFamily="34" charset="-128"/>
              <a:ea typeface="Kozuka Gothic Pro B" panose="020B0800000000000000" pitchFamily="34" charset="-128"/>
            </a:endParaRPr>
          </a:p>
        </p:txBody>
      </p:sp>
      <p:pic>
        <p:nvPicPr>
          <p:cNvPr id="10" name="Picture 9"/>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5442068" y="5445143"/>
            <a:ext cx="360000" cy="360000"/>
          </a:xfrm>
          <a:prstGeom prst="rect">
            <a:avLst/>
          </a:prstGeom>
        </p:spPr>
      </p:pic>
      <p:sp>
        <p:nvSpPr>
          <p:cNvPr id="25" name="Rectangle 24"/>
          <p:cNvSpPr/>
          <p:nvPr/>
        </p:nvSpPr>
        <p:spPr>
          <a:xfrm>
            <a:off x="5868144" y="5502033"/>
            <a:ext cx="2736900" cy="246221"/>
          </a:xfrm>
          <a:prstGeom prst="rect">
            <a:avLst/>
          </a:prstGeom>
        </p:spPr>
        <p:txBody>
          <a:bodyPr wrap="square" lIns="0" tIns="0" rIns="0" bIns="0">
            <a:spAutoFit/>
          </a:bodyPr>
          <a:lstStyle/>
          <a:p>
            <a:r>
              <a:rPr lang="en-GB" sz="1600" dirty="0">
                <a:latin typeface="Kozuka Gothic Pro B" panose="020B0800000000000000" pitchFamily="34" charset="-128"/>
                <a:ea typeface="Kozuka Gothic Pro B" panose="020B0800000000000000" pitchFamily="34" charset="-128"/>
              </a:rPr>
              <a:t>@</a:t>
            </a:r>
            <a:r>
              <a:rPr lang="en-GB" sz="1600" dirty="0" err="1">
                <a:latin typeface="Kozuka Gothic Pro B" panose="020B0800000000000000" pitchFamily="34" charset="-128"/>
                <a:ea typeface="Kozuka Gothic Pro B" panose="020B0800000000000000" pitchFamily="34" charset="-128"/>
              </a:rPr>
              <a:t>JapanSocietyLondon</a:t>
            </a:r>
            <a:endParaRPr lang="en-GB" sz="1600" dirty="0">
              <a:latin typeface="Kozuka Gothic Pro B" panose="020B0800000000000000" pitchFamily="34" charset="-128"/>
              <a:ea typeface="Kozuka Gothic Pro B" panose="020B0800000000000000" pitchFamily="34" charset="-128"/>
            </a:endParaRPr>
          </a:p>
        </p:txBody>
      </p:sp>
      <p:pic>
        <p:nvPicPr>
          <p:cNvPr id="1026" name="Picture 2" descr="\\js_sql\data\former long term staff\William\Booklet design\Japan_Society_Illustration\Characters\characters_jpg\character3.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23529" y="1877043"/>
            <a:ext cx="2021560" cy="41530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5400000">
            <a:off x="894640" y="-886930"/>
            <a:ext cx="1796876" cy="3573016"/>
          </a:xfrm>
          <a:prstGeom prst="rect">
            <a:avLst/>
          </a:prstGeom>
        </p:spPr>
      </p:pic>
      <p:sp>
        <p:nvSpPr>
          <p:cNvPr id="2" name="Rectangle 1">
            <a:extLst>
              <a:ext uri="{FF2B5EF4-FFF2-40B4-BE49-F238E27FC236}">
                <a16:creationId xmlns:a16="http://schemas.microsoft.com/office/drawing/2014/main" id="{9FC1CF06-A75D-9421-A105-04A7680DA4B0}"/>
              </a:ext>
            </a:extLst>
          </p:cNvPr>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 The Japan Society</a:t>
            </a:r>
          </a:p>
        </p:txBody>
      </p:sp>
    </p:spTree>
    <p:extLst>
      <p:ext uri="{BB962C8B-B14F-4D97-AF65-F5344CB8AC3E}">
        <p14:creationId xmlns:p14="http://schemas.microsoft.com/office/powerpoint/2010/main" val="3988864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hord 7">
            <a:extLst>
              <a:ext uri="{FF2B5EF4-FFF2-40B4-BE49-F238E27FC236}">
                <a16:creationId xmlns:a16="http://schemas.microsoft.com/office/drawing/2014/main" id="{8C4BD905-5A59-E8D3-BFE2-AC5334907DA7}"/>
              </a:ext>
            </a:extLst>
          </p:cNvPr>
          <p:cNvSpPr/>
          <p:nvPr/>
        </p:nvSpPr>
        <p:spPr>
          <a:xfrm rot="10800000">
            <a:off x="-3490969" y="0"/>
            <a:ext cx="6728097" cy="6576330"/>
          </a:xfrm>
          <a:prstGeom prst="chord">
            <a:avLst>
              <a:gd name="adj1" fmla="val 5516724"/>
              <a:gd name="adj2" fmla="val 1608589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23528" y="2447983"/>
            <a:ext cx="2880320" cy="1323439"/>
          </a:xfrm>
          <a:prstGeom prst="rect">
            <a:avLst/>
          </a:prstGeom>
          <a:noFill/>
        </p:spPr>
        <p:txBody>
          <a:bodyPr wrap="square" rtlCol="0">
            <a:spAutoFit/>
          </a:bodyPr>
          <a:lstStyle/>
          <a:p>
            <a:r>
              <a:rPr lang="en-GB" sz="4000" dirty="0">
                <a:solidFill>
                  <a:schemeClr val="bg1"/>
                </a:solidFill>
                <a:latin typeface="Kozuka Gothic Pro B" panose="020B0800000000000000" pitchFamily="34" charset="-128"/>
                <a:ea typeface="Kozuka Gothic Pro B" panose="020B0800000000000000" pitchFamily="34" charset="-128"/>
                <a:cs typeface="Calibri" panose="020F0502020204030204" pitchFamily="34" charset="0"/>
              </a:rPr>
              <a:t>Learning Objective</a:t>
            </a:r>
          </a:p>
        </p:txBody>
      </p:sp>
      <p:sp>
        <p:nvSpPr>
          <p:cNvPr id="3" name="TextBox 2">
            <a:extLst>
              <a:ext uri="{FF2B5EF4-FFF2-40B4-BE49-F238E27FC236}">
                <a16:creationId xmlns:a16="http://schemas.microsoft.com/office/drawing/2014/main" id="{C00EBA5D-97C4-1F14-5D9E-195668D3752A}"/>
              </a:ext>
            </a:extLst>
          </p:cNvPr>
          <p:cNvSpPr txBox="1"/>
          <p:nvPr/>
        </p:nvSpPr>
        <p:spPr>
          <a:xfrm>
            <a:off x="3491880" y="2132856"/>
            <a:ext cx="5490927" cy="2246769"/>
          </a:xfrm>
          <a:prstGeom prst="rect">
            <a:avLst/>
          </a:prstGeom>
          <a:noFill/>
        </p:spPr>
        <p:txBody>
          <a:bodyPr wrap="square" rtlCol="0">
            <a:spAutoFit/>
          </a:bodyPr>
          <a:lstStyle/>
          <a:p>
            <a:r>
              <a:rPr lang="en-GB" sz="2800" dirty="0">
                <a:latin typeface="Kozuka Gothic Pro B" panose="020B0800000000000000" pitchFamily="34" charset="-128"/>
                <a:ea typeface="Kozuka Gothic Pro B" panose="020B0800000000000000" pitchFamily="34" charset="-128"/>
                <a:cs typeface="Calibri" panose="020F0502020204030204" pitchFamily="34" charset="0"/>
              </a:rPr>
              <a:t>Describe the climate of Japan</a:t>
            </a:r>
          </a:p>
          <a:p>
            <a:endParaRPr lang="en-GB" sz="2800" dirty="0">
              <a:latin typeface="Kozuka Gothic Pro B" panose="020B0800000000000000" pitchFamily="34" charset="-128"/>
              <a:ea typeface="Kozuka Gothic Pro B" panose="020B0800000000000000" pitchFamily="34" charset="-128"/>
              <a:cs typeface="Calibri" panose="020F0502020204030204" pitchFamily="34" charset="0"/>
            </a:endParaRPr>
          </a:p>
          <a:p>
            <a:r>
              <a:rPr lang="en-GB" sz="2800" dirty="0">
                <a:latin typeface="Kozuka Gothic Pro B" panose="020B0800000000000000" pitchFamily="34" charset="-128"/>
                <a:ea typeface="Kozuka Gothic Pro B" panose="020B0800000000000000" pitchFamily="34" charset="-128"/>
                <a:cs typeface="Calibri" panose="020F0502020204030204" pitchFamily="34" charset="0"/>
              </a:rPr>
              <a:t>Analyse, evaluate and present weather data from Japan using Excel</a:t>
            </a:r>
            <a:endParaRPr lang="en-GB" sz="3200" b="1" dirty="0">
              <a:latin typeface="Kozuka Gothic Pro B" panose="020B0800000000000000" pitchFamily="34" charset="-128"/>
              <a:ea typeface="Kozuka Gothic Pro B" panose="020B0800000000000000" pitchFamily="34" charset="-128"/>
              <a:cs typeface="Calibri" panose="020F0502020204030204" pitchFamily="34" charset="0"/>
            </a:endParaRPr>
          </a:p>
        </p:txBody>
      </p:sp>
    </p:spTree>
    <p:extLst>
      <p:ext uri="{BB962C8B-B14F-4D97-AF65-F5344CB8AC3E}">
        <p14:creationId xmlns:p14="http://schemas.microsoft.com/office/powerpoint/2010/main" val="3352272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7324E8-54AA-43FD-8100-82C39A30FE7C}"/>
              </a:ext>
            </a:extLst>
          </p:cNvPr>
          <p:cNvSpPr txBox="1"/>
          <p:nvPr/>
        </p:nvSpPr>
        <p:spPr>
          <a:xfrm>
            <a:off x="749300" y="5334307"/>
            <a:ext cx="8071172" cy="830997"/>
          </a:xfrm>
          <a:prstGeom prst="rect">
            <a:avLst/>
          </a:prstGeom>
          <a:noFill/>
        </p:spPr>
        <p:txBody>
          <a:bodyPr wrap="square" rtlCol="0">
            <a:spAutoFit/>
          </a:bodyPr>
          <a:lstStyle/>
          <a:p>
            <a:r>
              <a:rPr lang="en-GB" sz="2400" dirty="0">
                <a:latin typeface="Kozuka Gothic Pro R" panose="020B0400000000000000" pitchFamily="34" charset="-128"/>
                <a:ea typeface="Kozuka Gothic Pro R" panose="020B0400000000000000" pitchFamily="34" charset="-128"/>
              </a:rPr>
              <a:t>What is the difference between climate and weather? </a:t>
            </a:r>
          </a:p>
          <a:p>
            <a:endParaRPr lang="en-GB" sz="2400" dirty="0">
              <a:latin typeface="Comic Sans MS" panose="030F0702030302020204" pitchFamily="66" charset="0"/>
              <a:ea typeface="Kozuka Gothic Pro R" pitchFamily="34" charset="-128"/>
            </a:endParaRPr>
          </a:p>
        </p:txBody>
      </p:sp>
      <p:pic>
        <p:nvPicPr>
          <p:cNvPr id="5" name="Picture 2">
            <a:hlinkClick r:id="rId3"/>
            <a:extLst>
              <a:ext uri="{FF2B5EF4-FFF2-40B4-BE49-F238E27FC236}">
                <a16:creationId xmlns:a16="http://schemas.microsoft.com/office/drawing/2014/main" id="{FEA4203A-1505-4AE7-B738-2648D08D105F}"/>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91422" y="980728"/>
            <a:ext cx="7361155"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6677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A4A6E5-6A4D-4C9E-AC3D-EDB7C38C318B}"/>
              </a:ext>
            </a:extLst>
          </p:cNvPr>
          <p:cNvSpPr txBox="1"/>
          <p:nvPr/>
        </p:nvSpPr>
        <p:spPr>
          <a:xfrm>
            <a:off x="251520" y="308280"/>
            <a:ext cx="9865096" cy="769441"/>
          </a:xfrm>
          <a:prstGeom prst="rect">
            <a:avLst/>
          </a:prstGeom>
          <a:noFill/>
        </p:spPr>
        <p:txBody>
          <a:bodyPr wrap="square" rtlCol="0">
            <a:spAutoFit/>
          </a:bodyPr>
          <a:lstStyle/>
          <a:p>
            <a:r>
              <a:rPr lang="en-GB" sz="4400" b="1" dirty="0">
                <a:solidFill>
                  <a:srgbClr val="FF0000"/>
                </a:solidFill>
                <a:latin typeface="Kristen ITC" panose="03050502040202030202" pitchFamily="66" charset="0"/>
                <a:ea typeface="Kozuka Gothic Pro B" pitchFamily="34" charset="-128"/>
              </a:rPr>
              <a:t>What’s the weather like today?</a:t>
            </a:r>
          </a:p>
        </p:txBody>
      </p:sp>
      <p:pic>
        <p:nvPicPr>
          <p:cNvPr id="1026" name="Picture 2" descr="CLIMATE CHANGE MONITORING REPORT 2017">
            <a:extLst>
              <a:ext uri="{FF2B5EF4-FFF2-40B4-BE49-F238E27FC236}">
                <a16:creationId xmlns:a16="http://schemas.microsoft.com/office/drawing/2014/main" id="{DEC67A25-07B2-43AB-97DD-8BDE2A59948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26568" y="5384264"/>
            <a:ext cx="1604623" cy="64184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A27568F1-281B-F2AC-1C1C-172C857C778C}"/>
              </a:ext>
            </a:extLst>
          </p:cNvPr>
          <p:cNvGrpSpPr/>
          <p:nvPr/>
        </p:nvGrpSpPr>
        <p:grpSpPr>
          <a:xfrm>
            <a:off x="2221659" y="1154969"/>
            <a:ext cx="4700682" cy="4896544"/>
            <a:chOff x="2221659" y="1016166"/>
            <a:chExt cx="4700682" cy="4896544"/>
          </a:xfrm>
        </p:grpSpPr>
        <p:pic>
          <p:nvPicPr>
            <p:cNvPr id="3" name="Picture 2">
              <a:hlinkClick r:id="rId4"/>
              <a:extLst>
                <a:ext uri="{FF2B5EF4-FFF2-40B4-BE49-F238E27FC236}">
                  <a16:creationId xmlns:a16="http://schemas.microsoft.com/office/drawing/2014/main" id="{A9862B45-D57D-4658-9C00-F94E29AC973C}"/>
                </a:ext>
              </a:extLst>
            </p:cNvPr>
            <p:cNvPicPr>
              <a:picLocks noChangeAspect="1"/>
            </p:cNvPicPr>
            <p:nvPr/>
          </p:nvPicPr>
          <p:blipFill>
            <a:blip r:embed="rId5"/>
            <a:stretch>
              <a:fillRect/>
            </a:stretch>
          </p:blipFill>
          <p:spPr>
            <a:xfrm>
              <a:off x="2221659" y="1016166"/>
              <a:ext cx="4700682" cy="4896544"/>
            </a:xfrm>
            <a:prstGeom prst="rect">
              <a:avLst/>
            </a:prstGeom>
            <a:ln>
              <a:noFill/>
            </a:ln>
            <a:effectLst>
              <a:softEdge rad="112500"/>
            </a:effectLst>
          </p:spPr>
        </p:pic>
        <p:sp>
          <p:nvSpPr>
            <p:cNvPr id="4" name="TextBox 3">
              <a:extLst>
                <a:ext uri="{FF2B5EF4-FFF2-40B4-BE49-F238E27FC236}">
                  <a16:creationId xmlns:a16="http://schemas.microsoft.com/office/drawing/2014/main" id="{DF1D4938-F057-9668-6AF7-69677F7190CF}"/>
                </a:ext>
              </a:extLst>
            </p:cNvPr>
            <p:cNvSpPr txBox="1"/>
            <p:nvPr/>
          </p:nvSpPr>
          <p:spPr>
            <a:xfrm>
              <a:off x="4556550" y="5589772"/>
              <a:ext cx="2365791" cy="230832"/>
            </a:xfrm>
            <a:prstGeom prst="rect">
              <a:avLst/>
            </a:prstGeom>
            <a:noFill/>
          </p:spPr>
          <p:txBody>
            <a:bodyPr wrap="square">
              <a:spAutoFit/>
            </a:bodyPr>
            <a:lstStyle/>
            <a:p>
              <a:r>
                <a:rPr lang="en-GB" sz="900" b="0" i="0" dirty="0">
                  <a:solidFill>
                    <a:schemeClr val="bg1">
                      <a:lumMod val="95000"/>
                    </a:schemeClr>
                  </a:solidFill>
                  <a:effectLst/>
                </a:rPr>
                <a:t>Map image © Japan Meteorological Agency</a:t>
              </a:r>
              <a:endParaRPr lang="en-GB" sz="900" dirty="0">
                <a:solidFill>
                  <a:schemeClr val="bg1">
                    <a:lumMod val="95000"/>
                  </a:schemeClr>
                </a:solidFill>
              </a:endParaRPr>
            </a:p>
          </p:txBody>
        </p:sp>
      </p:grpSp>
    </p:spTree>
    <p:extLst>
      <p:ext uri="{BB962C8B-B14F-4D97-AF65-F5344CB8AC3E}">
        <p14:creationId xmlns:p14="http://schemas.microsoft.com/office/powerpoint/2010/main" val="1537300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DC2620D-911B-1B4E-9A2D-782A748DDCD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11960" y="782327"/>
            <a:ext cx="4536504" cy="4374865"/>
          </a:xfrm>
          <a:prstGeom prst="rect">
            <a:avLst/>
          </a:prstGeom>
          <a:ln w="12700">
            <a:solidFill>
              <a:schemeClr val="tx1"/>
            </a:solidFill>
          </a:ln>
        </p:spPr>
      </p:pic>
      <p:sp>
        <p:nvSpPr>
          <p:cNvPr id="3" name="TextBox 2">
            <a:extLst>
              <a:ext uri="{FF2B5EF4-FFF2-40B4-BE49-F238E27FC236}">
                <a16:creationId xmlns:a16="http://schemas.microsoft.com/office/drawing/2014/main" id="{6FFDC77C-F207-4B1D-94A6-4893A39231D5}"/>
              </a:ext>
            </a:extLst>
          </p:cNvPr>
          <p:cNvSpPr txBox="1"/>
          <p:nvPr/>
        </p:nvSpPr>
        <p:spPr>
          <a:xfrm>
            <a:off x="838650" y="850654"/>
            <a:ext cx="2153812" cy="707886"/>
          </a:xfrm>
          <a:prstGeom prst="rect">
            <a:avLst/>
          </a:prstGeom>
          <a:noFill/>
        </p:spPr>
        <p:txBody>
          <a:bodyPr wrap="square" rtlCol="0">
            <a:spAutoFit/>
          </a:bodyPr>
          <a:lstStyle/>
          <a:p>
            <a:pPr algn="ctr"/>
            <a:r>
              <a:rPr lang="en-GB" sz="4000" b="1" dirty="0">
                <a:solidFill>
                  <a:srgbClr val="FF0000"/>
                </a:solidFill>
                <a:latin typeface="Comic Sans MS" panose="030F0702030302020204" pitchFamily="66" charset="0"/>
                <a:ea typeface="Kozuka Gothic Pro B" pitchFamily="34" charset="-128"/>
              </a:rPr>
              <a:t>Task 1</a:t>
            </a:r>
          </a:p>
        </p:txBody>
      </p:sp>
      <p:sp>
        <p:nvSpPr>
          <p:cNvPr id="2" name="TextBox 1">
            <a:extLst>
              <a:ext uri="{FF2B5EF4-FFF2-40B4-BE49-F238E27FC236}">
                <a16:creationId xmlns:a16="http://schemas.microsoft.com/office/drawing/2014/main" id="{D701E326-4B43-4647-B204-724092A7448E}"/>
              </a:ext>
            </a:extLst>
          </p:cNvPr>
          <p:cNvSpPr txBox="1"/>
          <p:nvPr/>
        </p:nvSpPr>
        <p:spPr>
          <a:xfrm>
            <a:off x="1043607" y="1515556"/>
            <a:ext cx="3240361" cy="3785652"/>
          </a:xfrm>
          <a:prstGeom prst="rect">
            <a:avLst/>
          </a:prstGeom>
          <a:noFill/>
        </p:spPr>
        <p:txBody>
          <a:bodyPr wrap="square" rtlCol="0">
            <a:spAutoFit/>
          </a:bodyPr>
          <a:lstStyle/>
          <a:p>
            <a:r>
              <a:rPr lang="en-GB" sz="2400" dirty="0">
                <a:latin typeface="Comic Sans MS" panose="030F0702030302020204" pitchFamily="66" charset="0"/>
              </a:rPr>
              <a:t>Research the weather forecast </a:t>
            </a:r>
            <a:br>
              <a:rPr lang="en-GB" sz="2400" dirty="0">
                <a:latin typeface="Comic Sans MS" panose="030F0702030302020204" pitchFamily="66" charset="0"/>
              </a:rPr>
            </a:br>
            <a:r>
              <a:rPr lang="en-GB" sz="2400" dirty="0">
                <a:latin typeface="Comic Sans MS" panose="030F0702030302020204" pitchFamily="66" charset="0"/>
              </a:rPr>
              <a:t>for your assigned Japanese city on </a:t>
            </a:r>
            <a:br>
              <a:rPr lang="en-GB" sz="2400" dirty="0">
                <a:latin typeface="Comic Sans MS" panose="030F0702030302020204" pitchFamily="66" charset="0"/>
              </a:rPr>
            </a:br>
            <a:r>
              <a:rPr lang="en-GB" sz="2400" dirty="0">
                <a:latin typeface="Comic Sans MS" panose="030F0702030302020204" pitchFamily="66" charset="0"/>
              </a:rPr>
              <a:t>the JMA website.</a:t>
            </a:r>
          </a:p>
          <a:p>
            <a:endParaRPr lang="en-GB" sz="2400" dirty="0">
              <a:latin typeface="Comic Sans MS" panose="030F0702030302020204" pitchFamily="66" charset="0"/>
            </a:endParaRPr>
          </a:p>
          <a:p>
            <a:r>
              <a:rPr lang="en-GB" sz="2400" dirty="0">
                <a:latin typeface="Comic Sans MS" panose="030F0702030302020204" pitchFamily="66" charset="0"/>
              </a:rPr>
              <a:t>Practise giving a weather report for your city to your friends!</a:t>
            </a:r>
          </a:p>
        </p:txBody>
      </p:sp>
      <p:pic>
        <p:nvPicPr>
          <p:cNvPr id="13" name="Picture 12">
            <a:extLst>
              <a:ext uri="{FF2B5EF4-FFF2-40B4-BE49-F238E27FC236}">
                <a16:creationId xmlns:a16="http://schemas.microsoft.com/office/drawing/2014/main" id="{472E7A59-24B1-9F40-9188-72B678F0DF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42678" y="2708920"/>
            <a:ext cx="3209842" cy="3501008"/>
          </a:xfrm>
          <a:prstGeom prst="rect">
            <a:avLst/>
          </a:prstGeom>
        </p:spPr>
      </p:pic>
    </p:spTree>
    <p:extLst>
      <p:ext uri="{BB962C8B-B14F-4D97-AF65-F5344CB8AC3E}">
        <p14:creationId xmlns:p14="http://schemas.microsoft.com/office/powerpoint/2010/main" val="3787301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CBF6EA-78C4-4E11-9F47-5C9FA97D4215}"/>
              </a:ext>
            </a:extLst>
          </p:cNvPr>
          <p:cNvSpPr txBox="1"/>
          <p:nvPr/>
        </p:nvSpPr>
        <p:spPr>
          <a:xfrm>
            <a:off x="1058888" y="397132"/>
            <a:ext cx="6876252" cy="769441"/>
          </a:xfrm>
          <a:prstGeom prst="rect">
            <a:avLst/>
          </a:prstGeom>
          <a:noFill/>
        </p:spPr>
        <p:txBody>
          <a:bodyPr wrap="square" rtlCol="0">
            <a:spAutoFit/>
          </a:bodyPr>
          <a:lstStyle/>
          <a:p>
            <a:r>
              <a:rPr lang="en-GB" sz="4400" b="1" dirty="0">
                <a:solidFill>
                  <a:srgbClr val="FF0000"/>
                </a:solidFill>
                <a:latin typeface="Kristen ITC" panose="03050502040202030202" pitchFamily="66" charset="0"/>
                <a:ea typeface="Kozuka Gothic Pro B" pitchFamily="34" charset="-128"/>
              </a:rPr>
              <a:t>Climate zones </a:t>
            </a:r>
          </a:p>
        </p:txBody>
      </p:sp>
      <p:sp>
        <p:nvSpPr>
          <p:cNvPr id="5" name="Footer Placeholder 7">
            <a:extLst>
              <a:ext uri="{FF2B5EF4-FFF2-40B4-BE49-F238E27FC236}">
                <a16:creationId xmlns:a16="http://schemas.microsoft.com/office/drawing/2014/main" id="{F4BE9E2F-B8D6-4619-AED6-54BDB880FB63}"/>
              </a:ext>
            </a:extLst>
          </p:cNvPr>
          <p:cNvSpPr txBox="1">
            <a:spLocks/>
          </p:cNvSpPr>
          <p:nvPr/>
        </p:nvSpPr>
        <p:spPr>
          <a:xfrm>
            <a:off x="1" y="6502060"/>
            <a:ext cx="3851920" cy="74336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800" dirty="0">
              <a:solidFill>
                <a:schemeClr val="bg1"/>
              </a:solidFill>
            </a:endParaRPr>
          </a:p>
        </p:txBody>
      </p:sp>
      <p:pic>
        <p:nvPicPr>
          <p:cNvPr id="6" name="Picture 5">
            <a:extLst>
              <a:ext uri="{FF2B5EF4-FFF2-40B4-BE49-F238E27FC236}">
                <a16:creationId xmlns:a16="http://schemas.microsoft.com/office/drawing/2014/main" id="{4FC373AB-4741-4E18-90DC-7292AF69D6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8888" y="1340768"/>
            <a:ext cx="7178922" cy="4602377"/>
          </a:xfrm>
          <a:prstGeom prst="rect">
            <a:avLst/>
          </a:prstGeom>
        </p:spPr>
      </p:pic>
      <p:sp>
        <p:nvSpPr>
          <p:cNvPr id="7" name="Oval 6">
            <a:extLst>
              <a:ext uri="{FF2B5EF4-FFF2-40B4-BE49-F238E27FC236}">
                <a16:creationId xmlns:a16="http://schemas.microsoft.com/office/drawing/2014/main" id="{54C2C1A8-26BD-4B00-8B07-D0B3C80701C6}"/>
              </a:ext>
            </a:extLst>
          </p:cNvPr>
          <p:cNvSpPr/>
          <p:nvPr/>
        </p:nvSpPr>
        <p:spPr>
          <a:xfrm>
            <a:off x="4288309" y="2518048"/>
            <a:ext cx="643731" cy="6229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342EF85-BC98-4F84-A40D-83DFC056A1A5}"/>
              </a:ext>
            </a:extLst>
          </p:cNvPr>
          <p:cNvSpPr txBox="1"/>
          <p:nvPr/>
        </p:nvSpPr>
        <p:spPr>
          <a:xfrm>
            <a:off x="7386736" y="2945653"/>
            <a:ext cx="1371794" cy="733663"/>
          </a:xfrm>
          <a:prstGeom prst="leftArrow">
            <a:avLst/>
          </a:prstGeom>
          <a:solidFill>
            <a:schemeClr val="bg1"/>
          </a:solidFill>
          <a:ln w="28575">
            <a:solidFill>
              <a:srgbClr val="FF0000"/>
            </a:solidFill>
          </a:ln>
        </p:spPr>
        <p:txBody>
          <a:bodyPr wrap="square" rtlCol="0">
            <a:spAutoFit/>
          </a:bodyPr>
          <a:lstStyle/>
          <a:p>
            <a:pPr algn="ctr"/>
            <a:r>
              <a:rPr lang="en-GB" dirty="0">
                <a:latin typeface="Kozuka Gothic Pro R" panose="020B0400000000000000" pitchFamily="34" charset="-128"/>
                <a:ea typeface="Kozuka Gothic Pro R" panose="020B0400000000000000" pitchFamily="34" charset="-128"/>
              </a:rPr>
              <a:t>Japan</a:t>
            </a:r>
          </a:p>
        </p:txBody>
      </p:sp>
      <p:sp>
        <p:nvSpPr>
          <p:cNvPr id="9" name="Right Arrow 9">
            <a:extLst>
              <a:ext uri="{FF2B5EF4-FFF2-40B4-BE49-F238E27FC236}">
                <a16:creationId xmlns:a16="http://schemas.microsoft.com/office/drawing/2014/main" id="{0F0D63BD-7AD3-4099-9628-2B153DB1776E}"/>
              </a:ext>
            </a:extLst>
          </p:cNvPr>
          <p:cNvSpPr/>
          <p:nvPr/>
        </p:nvSpPr>
        <p:spPr>
          <a:xfrm>
            <a:off x="3362747" y="2483768"/>
            <a:ext cx="912614" cy="720874"/>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Kozuka Gothic Pro R" panose="020B0400000000000000" pitchFamily="34" charset="-128"/>
                <a:ea typeface="Kozuka Gothic Pro R" panose="020B0400000000000000" pitchFamily="34" charset="-128"/>
              </a:rPr>
              <a:t>UK</a:t>
            </a:r>
          </a:p>
        </p:txBody>
      </p:sp>
      <p:sp>
        <p:nvSpPr>
          <p:cNvPr id="10" name="Oval 9">
            <a:extLst>
              <a:ext uri="{FF2B5EF4-FFF2-40B4-BE49-F238E27FC236}">
                <a16:creationId xmlns:a16="http://schemas.microsoft.com/office/drawing/2014/main" id="{ACFA9032-499A-4CF0-AFA7-B5761F1249D7}"/>
              </a:ext>
            </a:extLst>
          </p:cNvPr>
          <p:cNvSpPr/>
          <p:nvPr/>
        </p:nvSpPr>
        <p:spPr>
          <a:xfrm>
            <a:off x="6743005" y="2970101"/>
            <a:ext cx="643731" cy="6229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10A4626D-3B83-6895-8CAF-4A2E0770D20D}"/>
              </a:ext>
            </a:extLst>
          </p:cNvPr>
          <p:cNvSpPr txBox="1"/>
          <p:nvPr/>
        </p:nvSpPr>
        <p:spPr>
          <a:xfrm>
            <a:off x="7286320" y="5640045"/>
            <a:ext cx="851074" cy="230832"/>
          </a:xfrm>
          <a:prstGeom prst="rect">
            <a:avLst/>
          </a:prstGeom>
          <a:noFill/>
        </p:spPr>
        <p:txBody>
          <a:bodyPr wrap="square" rtlCol="0">
            <a:spAutoFit/>
          </a:bodyPr>
          <a:lstStyle/>
          <a:p>
            <a:r>
              <a:rPr lang="en-GB" sz="900" dirty="0"/>
              <a:t>© Met Office</a:t>
            </a:r>
            <a:endParaRPr lang="en-GB" dirty="0"/>
          </a:p>
        </p:txBody>
      </p:sp>
    </p:spTree>
    <p:extLst>
      <p:ext uri="{BB962C8B-B14F-4D97-AF65-F5344CB8AC3E}">
        <p14:creationId xmlns:p14="http://schemas.microsoft.com/office/powerpoint/2010/main" val="154113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CDC06AB-2062-B5B7-764E-A642FFA7C802}"/>
              </a:ext>
            </a:extLst>
          </p:cNvPr>
          <p:cNvGrpSpPr/>
          <p:nvPr/>
        </p:nvGrpSpPr>
        <p:grpSpPr>
          <a:xfrm>
            <a:off x="4831302" y="1969348"/>
            <a:ext cx="3893007" cy="4168587"/>
            <a:chOff x="4305330" y="1987623"/>
            <a:chExt cx="3893007" cy="4168587"/>
          </a:xfrm>
        </p:grpSpPr>
        <p:pic>
          <p:nvPicPr>
            <p:cNvPr id="9" name="Picture 8">
              <a:extLst>
                <a:ext uri="{FF2B5EF4-FFF2-40B4-BE49-F238E27FC236}">
                  <a16:creationId xmlns:a16="http://schemas.microsoft.com/office/drawing/2014/main" id="{F6D94D62-30AB-4FF2-A699-1431689DD8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05330" y="1987623"/>
              <a:ext cx="3893007" cy="4168587"/>
            </a:xfrm>
            <a:prstGeom prst="rect">
              <a:avLst/>
            </a:prstGeom>
          </p:spPr>
        </p:pic>
        <p:pic>
          <p:nvPicPr>
            <p:cNvPr id="7" name="Graphic 6" descr="Sun with solid fill">
              <a:extLst>
                <a:ext uri="{FF2B5EF4-FFF2-40B4-BE49-F238E27FC236}">
                  <a16:creationId xmlns:a16="http://schemas.microsoft.com/office/drawing/2014/main" id="{FCB0F845-FD26-4ECA-9C64-DBCF25EA91C3}"/>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2240" y="4613070"/>
              <a:ext cx="646331" cy="646331"/>
            </a:xfrm>
            <a:prstGeom prst="rect">
              <a:avLst/>
            </a:prstGeom>
          </p:spPr>
        </p:pic>
        <p:pic>
          <p:nvPicPr>
            <p:cNvPr id="8" name="Graphic 7" descr="Baseball hat with solid fill">
              <a:extLst>
                <a:ext uri="{FF2B5EF4-FFF2-40B4-BE49-F238E27FC236}">
                  <a16:creationId xmlns:a16="http://schemas.microsoft.com/office/drawing/2014/main" id="{4C41A81D-AF67-43CF-A418-ED57674F5EA1}"/>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370614" y="5366503"/>
              <a:ext cx="753433" cy="753433"/>
            </a:xfrm>
            <a:prstGeom prst="rect">
              <a:avLst/>
            </a:prstGeom>
          </p:spPr>
        </p:pic>
        <p:pic>
          <p:nvPicPr>
            <p:cNvPr id="13" name="Graphic 15" descr="Winter hat with solid fill">
              <a:extLst>
                <a:ext uri="{FF2B5EF4-FFF2-40B4-BE49-F238E27FC236}">
                  <a16:creationId xmlns:a16="http://schemas.microsoft.com/office/drawing/2014/main" id="{9B3F1B51-AED6-478B-A820-0BE1FC115A23}"/>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394486" y="2223821"/>
              <a:ext cx="687951" cy="687951"/>
            </a:xfrm>
            <a:prstGeom prst="rect">
              <a:avLst/>
            </a:prstGeom>
          </p:spPr>
        </p:pic>
      </p:grpSp>
      <p:sp>
        <p:nvSpPr>
          <p:cNvPr id="5" name="TextBox 4">
            <a:extLst>
              <a:ext uri="{FF2B5EF4-FFF2-40B4-BE49-F238E27FC236}">
                <a16:creationId xmlns:a16="http://schemas.microsoft.com/office/drawing/2014/main" id="{632F7740-7499-458C-9032-DD65A8B3C72A}"/>
              </a:ext>
            </a:extLst>
          </p:cNvPr>
          <p:cNvSpPr txBox="1"/>
          <p:nvPr/>
        </p:nvSpPr>
        <p:spPr>
          <a:xfrm>
            <a:off x="320507" y="322378"/>
            <a:ext cx="7595000" cy="769441"/>
          </a:xfrm>
          <a:prstGeom prst="rect">
            <a:avLst/>
          </a:prstGeom>
          <a:noFill/>
        </p:spPr>
        <p:txBody>
          <a:bodyPr wrap="square" rtlCol="0">
            <a:spAutoFit/>
          </a:bodyPr>
          <a:lstStyle/>
          <a:p>
            <a:r>
              <a:rPr lang="en-GB" sz="4400" b="1" dirty="0">
                <a:solidFill>
                  <a:srgbClr val="FF0000"/>
                </a:solidFill>
                <a:latin typeface="Kristen ITC" panose="03050502040202030202" pitchFamily="66" charset="0"/>
                <a:ea typeface="Kozuka Gothic Pro B" pitchFamily="34" charset="-128"/>
              </a:rPr>
              <a:t>Climatic Variations</a:t>
            </a:r>
          </a:p>
        </p:txBody>
      </p:sp>
      <p:sp>
        <p:nvSpPr>
          <p:cNvPr id="6" name="TextBox 5">
            <a:extLst>
              <a:ext uri="{FF2B5EF4-FFF2-40B4-BE49-F238E27FC236}">
                <a16:creationId xmlns:a16="http://schemas.microsoft.com/office/drawing/2014/main" id="{46F4082F-D1ED-4360-B5B6-AF81E308DE1B}"/>
              </a:ext>
            </a:extLst>
          </p:cNvPr>
          <p:cNvSpPr txBox="1"/>
          <p:nvPr/>
        </p:nvSpPr>
        <p:spPr>
          <a:xfrm>
            <a:off x="419691" y="1294218"/>
            <a:ext cx="7595000" cy="1785104"/>
          </a:xfrm>
          <a:prstGeom prst="rect">
            <a:avLst/>
          </a:prstGeom>
          <a:noFill/>
        </p:spPr>
        <p:txBody>
          <a:bodyPr wrap="square" rtlCol="0">
            <a:spAutoFit/>
          </a:bodyPr>
          <a:lstStyle/>
          <a:p>
            <a:r>
              <a:rPr lang="en-GB" sz="2200" dirty="0">
                <a:latin typeface="Kozuka Gothic Pro R" panose="020B0400000000000000" pitchFamily="34" charset="-128"/>
                <a:ea typeface="Kozuka Gothic Pro R" panose="020B0400000000000000" pitchFamily="34" charset="-128"/>
              </a:rPr>
              <a:t>The UK and Japan are long countries and stretch from north to south. </a:t>
            </a:r>
          </a:p>
          <a:p>
            <a:endParaRPr lang="en-GB" sz="2200" dirty="0">
              <a:latin typeface="Kozuka Gothic Pro R" panose="020B0400000000000000" pitchFamily="34" charset="-128"/>
              <a:ea typeface="Kozuka Gothic Pro R" panose="020B0400000000000000" pitchFamily="34" charset="-128"/>
            </a:endParaRPr>
          </a:p>
          <a:p>
            <a:r>
              <a:rPr lang="en-GB" sz="2200" dirty="0">
                <a:latin typeface="Kozuka Gothic Pro R" panose="020B0400000000000000" pitchFamily="34" charset="-128"/>
                <a:ea typeface="Kozuka Gothic Pro R" panose="020B0400000000000000" pitchFamily="34" charset="-128"/>
              </a:rPr>
              <a:t>The climate in the north is different to the south. </a:t>
            </a:r>
          </a:p>
          <a:p>
            <a:endParaRPr lang="en-GB" sz="2200" dirty="0">
              <a:latin typeface="Kozuka Gothic Pro R" panose="020B0400000000000000" pitchFamily="34" charset="-128"/>
              <a:ea typeface="Kozuka Gothic Pro R" panose="020B0400000000000000" pitchFamily="34" charset="-128"/>
            </a:endParaRPr>
          </a:p>
        </p:txBody>
      </p:sp>
      <p:grpSp>
        <p:nvGrpSpPr>
          <p:cNvPr id="2" name="Group 1">
            <a:extLst>
              <a:ext uri="{FF2B5EF4-FFF2-40B4-BE49-F238E27FC236}">
                <a16:creationId xmlns:a16="http://schemas.microsoft.com/office/drawing/2014/main" id="{659C7640-1E2C-93EF-65E4-14DB498342BA}"/>
              </a:ext>
            </a:extLst>
          </p:cNvPr>
          <p:cNvGrpSpPr/>
          <p:nvPr/>
        </p:nvGrpSpPr>
        <p:grpSpPr>
          <a:xfrm>
            <a:off x="1447369" y="2708920"/>
            <a:ext cx="2348807" cy="3238844"/>
            <a:chOff x="1136757" y="2127659"/>
            <a:chExt cx="2348807" cy="3238844"/>
          </a:xfrm>
        </p:grpSpPr>
        <p:pic>
          <p:nvPicPr>
            <p:cNvPr id="4" name="Picture 3">
              <a:extLst>
                <a:ext uri="{FF2B5EF4-FFF2-40B4-BE49-F238E27FC236}">
                  <a16:creationId xmlns:a16="http://schemas.microsoft.com/office/drawing/2014/main" id="{4BE153BC-07CC-4027-B8E3-F3FEEF61238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36757" y="2127659"/>
              <a:ext cx="2348807" cy="3131742"/>
            </a:xfrm>
            <a:prstGeom prst="rect">
              <a:avLst/>
            </a:prstGeom>
          </p:spPr>
        </p:pic>
        <p:pic>
          <p:nvPicPr>
            <p:cNvPr id="10" name="Graphic 5" descr="Sun with solid fill">
              <a:extLst>
                <a:ext uri="{FF2B5EF4-FFF2-40B4-BE49-F238E27FC236}">
                  <a16:creationId xmlns:a16="http://schemas.microsoft.com/office/drawing/2014/main" id="{41AE929B-A43F-4881-ADA0-BE90DA9121C6}"/>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99792" y="4121169"/>
              <a:ext cx="646331" cy="646331"/>
            </a:xfrm>
            <a:prstGeom prst="rect">
              <a:avLst/>
            </a:prstGeom>
          </p:spPr>
        </p:pic>
        <p:pic>
          <p:nvPicPr>
            <p:cNvPr id="11" name="Graphic 12" descr="Baseball hat with solid fill">
              <a:extLst>
                <a:ext uri="{FF2B5EF4-FFF2-40B4-BE49-F238E27FC236}">
                  <a16:creationId xmlns:a16="http://schemas.microsoft.com/office/drawing/2014/main" id="{6F66811D-5D26-4803-90E3-D7A5E614A418}"/>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481436" y="4613070"/>
              <a:ext cx="753433" cy="753433"/>
            </a:xfrm>
            <a:prstGeom prst="rect">
              <a:avLst/>
            </a:prstGeom>
          </p:spPr>
        </p:pic>
        <p:pic>
          <p:nvPicPr>
            <p:cNvPr id="12" name="Graphic 15" descr="Winter hat with solid fill">
              <a:extLst>
                <a:ext uri="{FF2B5EF4-FFF2-40B4-BE49-F238E27FC236}">
                  <a16:creationId xmlns:a16="http://schemas.microsoft.com/office/drawing/2014/main" id="{2B2395B6-DBFC-461C-AF78-FB6E52E414F7}"/>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221567" y="2323264"/>
              <a:ext cx="687951" cy="687951"/>
            </a:xfrm>
            <a:prstGeom prst="rect">
              <a:avLst/>
            </a:prstGeom>
          </p:spPr>
        </p:pic>
      </p:grpSp>
    </p:spTree>
    <p:extLst>
      <p:ext uri="{BB962C8B-B14F-4D97-AF65-F5344CB8AC3E}">
        <p14:creationId xmlns:p14="http://schemas.microsoft.com/office/powerpoint/2010/main" val="623604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961D2C5-2DF3-4830-AF88-259C0A330D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91351" y="2738036"/>
            <a:ext cx="2675992" cy="3429001"/>
          </a:xfrm>
          <a:prstGeom prst="rect">
            <a:avLst/>
          </a:prstGeom>
        </p:spPr>
      </p:pic>
      <p:sp>
        <p:nvSpPr>
          <p:cNvPr id="13" name="TextBox 12">
            <a:extLst>
              <a:ext uri="{FF2B5EF4-FFF2-40B4-BE49-F238E27FC236}">
                <a16:creationId xmlns:a16="http://schemas.microsoft.com/office/drawing/2014/main" id="{BE903A6F-000B-4CE8-BE45-9C2B5D0050B3}"/>
              </a:ext>
            </a:extLst>
          </p:cNvPr>
          <p:cNvSpPr txBox="1"/>
          <p:nvPr/>
        </p:nvSpPr>
        <p:spPr>
          <a:xfrm>
            <a:off x="961365" y="4723000"/>
            <a:ext cx="5581128" cy="1938992"/>
          </a:xfrm>
          <a:prstGeom prst="rect">
            <a:avLst/>
          </a:prstGeom>
          <a:noFill/>
        </p:spPr>
        <p:txBody>
          <a:bodyPr wrap="square" rtlCol="0">
            <a:spAutoFit/>
          </a:bodyPr>
          <a:lstStyle/>
          <a:p>
            <a:pPr algn="ctr">
              <a:lnSpc>
                <a:spcPct val="150000"/>
              </a:lnSpc>
            </a:pPr>
            <a:r>
              <a:rPr lang="en-GB" sz="2400" dirty="0">
                <a:solidFill>
                  <a:schemeClr val="tx2">
                    <a:lumMod val="60000"/>
                    <a:lumOff val="40000"/>
                  </a:schemeClr>
                </a:solidFill>
                <a:latin typeface="Kozuka Gothic Pro B" panose="020B0800000000000000" pitchFamily="34" charset="-128"/>
                <a:ea typeface="Kozuka Gothic Pro B" panose="020B0800000000000000" pitchFamily="34" charset="-128"/>
              </a:rPr>
              <a:t>Hokkaido</a:t>
            </a:r>
            <a:r>
              <a:rPr lang="en-GB" sz="2400" dirty="0">
                <a:latin typeface="Kozuka Gothic Pro R" panose="020B0400000000000000" pitchFamily="34" charset="-128"/>
                <a:ea typeface="Kozuka Gothic Pro R" panose="020B0400000000000000" pitchFamily="34" charset="-128"/>
              </a:rPr>
              <a:t> is very cold in winter.</a:t>
            </a:r>
          </a:p>
          <a:p>
            <a:pPr algn="ctr">
              <a:lnSpc>
                <a:spcPct val="150000"/>
              </a:lnSpc>
            </a:pPr>
            <a:r>
              <a:rPr lang="en-GB" sz="2400" dirty="0">
                <a:latin typeface="Kozuka Gothic Pro R" panose="020B0400000000000000" pitchFamily="34" charset="-128"/>
                <a:ea typeface="Kozuka Gothic Pro R" panose="020B0400000000000000" pitchFamily="34" charset="-128"/>
              </a:rPr>
              <a:t>People visit to ski and snowboard. </a:t>
            </a:r>
          </a:p>
          <a:p>
            <a:pPr algn="ctr"/>
            <a:endParaRPr lang="en-GB" sz="2400" dirty="0">
              <a:latin typeface="Comic Sans MS" panose="030F0702030302020204" pitchFamily="66" charset="0"/>
              <a:ea typeface="Kozuka Gothic Pro R" pitchFamily="34" charset="-128"/>
            </a:endParaRPr>
          </a:p>
          <a:p>
            <a:pPr algn="ctr"/>
            <a:endParaRPr lang="en-GB" sz="2400" dirty="0">
              <a:latin typeface="Comic Sans MS" panose="030F0702030302020204" pitchFamily="66" charset="0"/>
              <a:ea typeface="Kozuka Gothic Pro R" pitchFamily="34" charset="-128"/>
            </a:endParaRPr>
          </a:p>
        </p:txBody>
      </p:sp>
      <p:sp>
        <p:nvSpPr>
          <p:cNvPr id="25" name="Oval 24">
            <a:extLst>
              <a:ext uri="{FF2B5EF4-FFF2-40B4-BE49-F238E27FC236}">
                <a16:creationId xmlns:a16="http://schemas.microsoft.com/office/drawing/2014/main" id="{79D0BCCF-C31A-4994-9D19-0FE96EB4434C}"/>
              </a:ext>
            </a:extLst>
          </p:cNvPr>
          <p:cNvSpPr/>
          <p:nvPr/>
        </p:nvSpPr>
        <p:spPr>
          <a:xfrm>
            <a:off x="7972812" y="2852936"/>
            <a:ext cx="1075779" cy="1054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082FBAD8-510A-4574-2721-EB2025F1A4A1}"/>
              </a:ext>
            </a:extLst>
          </p:cNvPr>
          <p:cNvGrpSpPr/>
          <p:nvPr/>
        </p:nvGrpSpPr>
        <p:grpSpPr>
          <a:xfrm>
            <a:off x="683568" y="416766"/>
            <a:ext cx="7302912" cy="3998810"/>
            <a:chOff x="683568" y="416766"/>
            <a:chExt cx="7302912" cy="3998810"/>
          </a:xfrm>
        </p:grpSpPr>
        <p:pic>
          <p:nvPicPr>
            <p:cNvPr id="5" name="Picture 4" descr="A person skiing on the snow&#10;&#10;Description automatically generated">
              <a:extLst>
                <a:ext uri="{FF2B5EF4-FFF2-40B4-BE49-F238E27FC236}">
                  <a16:creationId xmlns:a16="http://schemas.microsoft.com/office/drawing/2014/main" id="{5EB0AC9E-FA09-A32B-A4B5-13E927366D0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3568" y="416766"/>
              <a:ext cx="5936285" cy="3960000"/>
            </a:xfrm>
            <a:prstGeom prst="rect">
              <a:avLst/>
            </a:prstGeom>
          </p:spPr>
        </p:pic>
        <p:sp>
          <p:nvSpPr>
            <p:cNvPr id="6" name="TextBox 5">
              <a:extLst>
                <a:ext uri="{FF2B5EF4-FFF2-40B4-BE49-F238E27FC236}">
                  <a16:creationId xmlns:a16="http://schemas.microsoft.com/office/drawing/2014/main" id="{FC3E145C-33D7-335C-886A-BC163CB60F56}"/>
                </a:ext>
              </a:extLst>
            </p:cNvPr>
            <p:cNvSpPr txBox="1"/>
            <p:nvPr/>
          </p:nvSpPr>
          <p:spPr>
            <a:xfrm>
              <a:off x="4837174" y="4184744"/>
              <a:ext cx="3149306" cy="230832"/>
            </a:xfrm>
            <a:prstGeom prst="rect">
              <a:avLst/>
            </a:prstGeom>
            <a:noFill/>
          </p:spPr>
          <p:txBody>
            <a:bodyPr wrap="square" rtlCol="0">
              <a:spAutoFit/>
            </a:bodyPr>
            <a:lstStyle/>
            <a:p>
              <a:r>
                <a:rPr lang="en-GB" sz="900" i="0" dirty="0">
                  <a:solidFill>
                    <a:srgbClr val="212124"/>
                  </a:solidFill>
                  <a:effectLst/>
                </a:rPr>
                <a:t>Robert Thomson, CC BY-NC 2.0</a:t>
              </a:r>
              <a:endParaRPr lang="en-GB" sz="900" dirty="0"/>
            </a:p>
          </p:txBody>
        </p:sp>
      </p:grpSp>
      <p:grpSp>
        <p:nvGrpSpPr>
          <p:cNvPr id="8" name="Group 7">
            <a:extLst>
              <a:ext uri="{FF2B5EF4-FFF2-40B4-BE49-F238E27FC236}">
                <a16:creationId xmlns:a16="http://schemas.microsoft.com/office/drawing/2014/main" id="{2E5D73D1-01AC-52B1-6C13-A2F16043A515}"/>
              </a:ext>
            </a:extLst>
          </p:cNvPr>
          <p:cNvGrpSpPr/>
          <p:nvPr/>
        </p:nvGrpSpPr>
        <p:grpSpPr>
          <a:xfrm>
            <a:off x="461884" y="302849"/>
            <a:ext cx="6580089" cy="4266439"/>
            <a:chOff x="-666943" y="1039212"/>
            <a:chExt cx="6580089" cy="4266439"/>
          </a:xfrm>
        </p:grpSpPr>
        <p:pic>
          <p:nvPicPr>
            <p:cNvPr id="9" name="Picture 8">
              <a:extLst>
                <a:ext uri="{FF2B5EF4-FFF2-40B4-BE49-F238E27FC236}">
                  <a16:creationId xmlns:a16="http://schemas.microsoft.com/office/drawing/2014/main" id="{D97BD9CD-082B-88A5-D8E4-3D4D16A5AAB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943" y="1039212"/>
              <a:ext cx="6424755" cy="4266439"/>
            </a:xfrm>
            <a:prstGeom prst="rect">
              <a:avLst/>
            </a:prstGeom>
          </p:spPr>
        </p:pic>
        <p:sp>
          <p:nvSpPr>
            <p:cNvPr id="10" name="TextBox 3">
              <a:extLst>
                <a:ext uri="{FF2B5EF4-FFF2-40B4-BE49-F238E27FC236}">
                  <a16:creationId xmlns:a16="http://schemas.microsoft.com/office/drawing/2014/main" id="{2D2BC37D-2320-8178-E3C1-4A33CBB7AAAE}"/>
                </a:ext>
              </a:extLst>
            </p:cNvPr>
            <p:cNvSpPr txBox="1"/>
            <p:nvPr/>
          </p:nvSpPr>
          <p:spPr>
            <a:xfrm>
              <a:off x="4381935" y="5064189"/>
              <a:ext cx="1531211"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bg1"/>
                  </a:solidFill>
                </a:rPr>
                <a:t>© </a:t>
              </a:r>
              <a:r>
                <a:rPr lang="en-GB" sz="900" dirty="0" err="1">
                  <a:solidFill>
                    <a:schemeClr val="bg1"/>
                  </a:solidFill>
                </a:rPr>
                <a:t>Yasufumi</a:t>
              </a:r>
              <a:r>
                <a:rPr lang="en-GB" sz="900" dirty="0">
                  <a:solidFill>
                    <a:schemeClr val="bg1"/>
                  </a:solidFill>
                </a:rPr>
                <a:t> Nishi/ JNTO</a:t>
              </a:r>
            </a:p>
          </p:txBody>
        </p:sp>
      </p:grpSp>
    </p:spTree>
    <p:extLst>
      <p:ext uri="{BB962C8B-B14F-4D97-AF65-F5344CB8AC3E}">
        <p14:creationId xmlns:p14="http://schemas.microsoft.com/office/powerpoint/2010/main" val="186867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3C567C-F9CB-44C1-B653-AB157B472F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44207" y="2855750"/>
            <a:ext cx="2505211" cy="3210163"/>
          </a:xfrm>
          <a:prstGeom prst="rect">
            <a:avLst/>
          </a:prstGeom>
        </p:spPr>
      </p:pic>
      <p:pic>
        <p:nvPicPr>
          <p:cNvPr id="5" name="Picture 4">
            <a:extLst>
              <a:ext uri="{FF2B5EF4-FFF2-40B4-BE49-F238E27FC236}">
                <a16:creationId xmlns:a16="http://schemas.microsoft.com/office/drawing/2014/main" id="{132BA3F4-47BB-485B-835F-D1A92684C4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88439" y="260646"/>
            <a:ext cx="3771412" cy="5659329"/>
          </a:xfrm>
          <a:prstGeom prst="rect">
            <a:avLst/>
          </a:prstGeom>
        </p:spPr>
      </p:pic>
      <p:sp>
        <p:nvSpPr>
          <p:cNvPr id="7" name="TextBox 6">
            <a:extLst>
              <a:ext uri="{FF2B5EF4-FFF2-40B4-BE49-F238E27FC236}">
                <a16:creationId xmlns:a16="http://schemas.microsoft.com/office/drawing/2014/main" id="{859BC6DA-2A15-47A7-B78A-D747540A5666}"/>
              </a:ext>
            </a:extLst>
          </p:cNvPr>
          <p:cNvSpPr txBox="1"/>
          <p:nvPr/>
        </p:nvSpPr>
        <p:spPr>
          <a:xfrm>
            <a:off x="631009" y="4457259"/>
            <a:ext cx="5785814" cy="1877437"/>
          </a:xfrm>
          <a:prstGeom prst="rect">
            <a:avLst/>
          </a:prstGeom>
          <a:noFill/>
        </p:spPr>
        <p:txBody>
          <a:bodyPr wrap="square" rtlCol="0">
            <a:spAutoFit/>
          </a:bodyPr>
          <a:lstStyle/>
          <a:p>
            <a:pPr algn="ctr"/>
            <a:r>
              <a:rPr lang="en-GB" sz="2400" dirty="0">
                <a:solidFill>
                  <a:srgbClr val="FF0000"/>
                </a:solidFill>
                <a:latin typeface="Kozuka Gothic Pro B" panose="020B0800000000000000" pitchFamily="34" charset="-128"/>
                <a:ea typeface="Kozuka Gothic Pro B" panose="020B0800000000000000" pitchFamily="34" charset="-128"/>
              </a:rPr>
              <a:t>Okinawa</a:t>
            </a:r>
            <a:r>
              <a:rPr lang="en-GB" sz="2400" dirty="0">
                <a:latin typeface="Kozuka Gothic Pro R" panose="020B0400000000000000" pitchFamily="34" charset="-128"/>
                <a:ea typeface="Kozuka Gothic Pro R" panose="020B0400000000000000" pitchFamily="34" charset="-128"/>
              </a:rPr>
              <a:t> is not cold, even in winter! </a:t>
            </a:r>
          </a:p>
          <a:p>
            <a:pPr algn="ctr"/>
            <a:endParaRPr lang="en-GB" sz="2400" dirty="0">
              <a:latin typeface="Kozuka Gothic Pro R" panose="020B0400000000000000" pitchFamily="34" charset="-128"/>
              <a:ea typeface="Kozuka Gothic Pro R" panose="020B0400000000000000" pitchFamily="34" charset="-128"/>
            </a:endParaRPr>
          </a:p>
          <a:p>
            <a:pPr algn="ctr"/>
            <a:r>
              <a:rPr lang="en-GB" sz="2400" dirty="0">
                <a:latin typeface="Kozuka Gothic Pro R" panose="020B0400000000000000" pitchFamily="34" charset="-128"/>
                <a:ea typeface="Kozuka Gothic Pro R" panose="020B0400000000000000" pitchFamily="34" charset="-128"/>
              </a:rPr>
              <a:t>People visit to enjoy the beaches</a:t>
            </a:r>
          </a:p>
          <a:p>
            <a:pPr algn="ctr"/>
            <a:r>
              <a:rPr lang="en-GB" sz="2400" dirty="0">
                <a:latin typeface="Kozuka Gothic Pro R" panose="020B0400000000000000" pitchFamily="34" charset="-128"/>
                <a:ea typeface="Kozuka Gothic Pro R" panose="020B0400000000000000" pitchFamily="34" charset="-128"/>
              </a:rPr>
              <a:t> and go diving. </a:t>
            </a:r>
          </a:p>
          <a:p>
            <a:endParaRPr lang="en-GB" sz="2000" dirty="0">
              <a:latin typeface="Comic Sans MS" panose="030F0702030302020204" pitchFamily="66" charset="0"/>
            </a:endParaRPr>
          </a:p>
        </p:txBody>
      </p:sp>
      <p:pic>
        <p:nvPicPr>
          <p:cNvPr id="8" name="Picture 7">
            <a:extLst>
              <a:ext uri="{FF2B5EF4-FFF2-40B4-BE49-F238E27FC236}">
                <a16:creationId xmlns:a16="http://schemas.microsoft.com/office/drawing/2014/main" id="{E308B628-20D2-4D85-8BA9-0630DDFD67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844" y="340380"/>
            <a:ext cx="5873465" cy="3960000"/>
          </a:xfrm>
          <a:prstGeom prst="rect">
            <a:avLst/>
          </a:prstGeom>
        </p:spPr>
      </p:pic>
      <p:sp>
        <p:nvSpPr>
          <p:cNvPr id="9" name="Oval 8">
            <a:extLst>
              <a:ext uri="{FF2B5EF4-FFF2-40B4-BE49-F238E27FC236}">
                <a16:creationId xmlns:a16="http://schemas.microsoft.com/office/drawing/2014/main" id="{C0E82CE3-91EA-4151-A95B-3BAD4DCF6ED6}"/>
              </a:ext>
            </a:extLst>
          </p:cNvPr>
          <p:cNvSpPr/>
          <p:nvPr/>
        </p:nvSpPr>
        <p:spPr>
          <a:xfrm>
            <a:off x="6800309" y="5517233"/>
            <a:ext cx="291971"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0F7F85AA-A06B-44D4-A047-6E897FF0E7B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4582" y="169783"/>
            <a:ext cx="8765004" cy="5841053"/>
          </a:xfrm>
          <a:prstGeom prst="rect">
            <a:avLst/>
          </a:prstGeom>
        </p:spPr>
      </p:pic>
    </p:spTree>
    <p:extLst>
      <p:ext uri="{BB962C8B-B14F-4D97-AF65-F5344CB8AC3E}">
        <p14:creationId xmlns:p14="http://schemas.microsoft.com/office/powerpoint/2010/main" val="42664944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E6E757CA7208468BF90242D102844B" ma:contentTypeVersion="15" ma:contentTypeDescription="Create a new document." ma:contentTypeScope="" ma:versionID="7ffc5130ba569da615e5253ed1f95a3f">
  <xsd:schema xmlns:xsd="http://www.w3.org/2001/XMLSchema" xmlns:xs="http://www.w3.org/2001/XMLSchema" xmlns:p="http://schemas.microsoft.com/office/2006/metadata/properties" xmlns:ns3="a91af72d-e4fe-42d9-9c7b-2f9276d561eb" xmlns:ns4="b087a33d-eed1-482a-b5a1-b5b86c186183" targetNamespace="http://schemas.microsoft.com/office/2006/metadata/properties" ma:root="true" ma:fieldsID="c05f6d98637784b6ada88fde54bbb0bc" ns3:_="" ns4:_="">
    <xsd:import namespace="a91af72d-e4fe-42d9-9c7b-2f9276d561eb"/>
    <xsd:import namespace="b087a33d-eed1-482a-b5a1-b5b86c18618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Location"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1af72d-e4fe-42d9-9c7b-2f9276d561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87a33d-eed1-482a-b5a1-b5b86c18618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91af72d-e4fe-42d9-9c7b-2f9276d561eb" xsi:nil="true"/>
  </documentManagement>
</p:properties>
</file>

<file path=customXml/itemProps1.xml><?xml version="1.0" encoding="utf-8"?>
<ds:datastoreItem xmlns:ds="http://schemas.openxmlformats.org/officeDocument/2006/customXml" ds:itemID="{F128886E-4FEC-45D0-B601-CDBC2B76D5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1af72d-e4fe-42d9-9c7b-2f9276d561eb"/>
    <ds:schemaRef ds:uri="b087a33d-eed1-482a-b5a1-b5b86c1861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94E554-2746-4ED8-8EA3-B9F1A48E2D55}">
  <ds:schemaRefs>
    <ds:schemaRef ds:uri="http://schemas.microsoft.com/sharepoint/v3/contenttype/forms"/>
  </ds:schemaRefs>
</ds:datastoreItem>
</file>

<file path=customXml/itemProps3.xml><?xml version="1.0" encoding="utf-8"?>
<ds:datastoreItem xmlns:ds="http://schemas.openxmlformats.org/officeDocument/2006/customXml" ds:itemID="{C3FCF58D-62C8-4B42-B56D-A4BCA1470E5E}">
  <ds:schemaRefs>
    <ds:schemaRef ds:uri="b087a33d-eed1-482a-b5a1-b5b86c186183"/>
    <ds:schemaRef ds:uri="http://schemas.microsoft.com/office/infopath/2007/PartnerControls"/>
    <ds:schemaRef ds:uri="http://purl.org/dc/dcmitype/"/>
    <ds:schemaRef ds:uri="a91af72d-e4fe-42d9-9c7b-2f9276d561eb"/>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TM16401371[[fn=Atlas]]</Template>
  <TotalTime>9207</TotalTime>
  <Words>1448</Words>
  <Application>Microsoft Office PowerPoint</Application>
  <PresentationFormat>On-screen Show (4:3)</PresentationFormat>
  <Paragraphs>129</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Kozuka Gothic Pro B</vt:lpstr>
      <vt:lpstr>Kozuka Gothic Pro EL</vt:lpstr>
      <vt:lpstr>Kozuka Gothic Pro R</vt:lpstr>
      <vt:lpstr>Arial</vt:lpstr>
      <vt:lpstr>Calibri</vt:lpstr>
      <vt:lpstr>Comic Sans MS</vt:lpstr>
      <vt:lpstr>Kristen ITC</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Japan Society</dc:creator>
  <cp:lastModifiedBy>Alys Turner</cp:lastModifiedBy>
  <cp:revision>285</cp:revision>
  <dcterms:created xsi:type="dcterms:W3CDTF">2017-05-31T10:45:44Z</dcterms:created>
  <dcterms:modified xsi:type="dcterms:W3CDTF">2023-04-13T15:14:11Z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0x010100FEE6E757CA7208468BF90242D102844B</vt:lpwstr>
  </property>
</Properties>
</file>