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83" r:id="rId3"/>
    <p:sldId id="287" r:id="rId4"/>
    <p:sldId id="290" r:id="rId5"/>
    <p:sldId id="288" r:id="rId6"/>
    <p:sldId id="292" r:id="rId7"/>
    <p:sldId id="289" r:id="rId8"/>
    <p:sldId id="305" r:id="rId9"/>
    <p:sldId id="285" r:id="rId10"/>
    <p:sldId id="291" r:id="rId11"/>
    <p:sldId id="293" r:id="rId12"/>
    <p:sldId id="306" r:id="rId13"/>
    <p:sldId id="286" r:id="rId14"/>
    <p:sldId id="294" r:id="rId15"/>
    <p:sldId id="304" r:id="rId16"/>
    <p:sldId id="284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ENLu7XLrJcIOD9xrwS1RA==" hashData="Gn+hB9oR0vA0TQJGBD0xrMquNRY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3399"/>
    <a:srgbClr val="F0C93A"/>
    <a:srgbClr val="2E3092"/>
    <a:srgbClr val="FF6633"/>
    <a:srgbClr val="808080"/>
    <a:srgbClr val="993399"/>
    <a:srgbClr val="0099FF"/>
    <a:srgbClr val="9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92" autoAdjust="0"/>
    <p:restoredTop sz="81439" autoAdjust="0"/>
  </p:normalViewPr>
  <p:slideViewPr>
    <p:cSldViewPr>
      <p:cViewPr>
        <p:scale>
          <a:sx n="80" d="100"/>
          <a:sy n="80" d="100"/>
        </p:scale>
        <p:origin x="-1378" y="-58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5066719@N0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2.0/?ref=ccsearch&amp;atype=rich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3101664@N0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2.0/?ref=ccsearch&amp;atype=rich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xfDmrcI7OI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CC%20BY%204.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Schnuffel200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CC%20BY-SA%203.0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Harald_Hofer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CC%20BY-SA%202.0%20A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4015205@N0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/index.php?title=User:Katorisi&amp;action=edit&amp;redlink=1" TargetMode="External"/><Relationship Id="rId4" Type="http://schemas.openxmlformats.org/officeDocument/2006/relationships/hyperlink" Target="https://creativecommons.org/licenses/by-nc/2.0/?ref=ccsearch&amp;atype=ric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 </a:t>
            </a:r>
          </a:p>
          <a:p>
            <a:r>
              <a:rPr lang="en-GB" b="0" dirty="0" smtClean="0"/>
              <a:t>There</a:t>
            </a:r>
            <a:r>
              <a:rPr lang="en-GB" b="0" baseline="0" dirty="0" smtClean="0"/>
              <a:t> is an accompanying script for this</a:t>
            </a:r>
            <a:r>
              <a:rPr lang="en-GB" b="0" dirty="0" smtClean="0"/>
              <a:t> presentation to give more information about each sport. </a:t>
            </a:r>
          </a:p>
          <a:p>
            <a:r>
              <a:rPr lang="en-GB" b="0" dirty="0" smtClean="0"/>
              <a:t>For</a:t>
            </a:r>
            <a:r>
              <a:rPr lang="en-GB" b="0" baseline="0" dirty="0" smtClean="0"/>
              <a:t> KS1 students, you can adapt the script or use the presentation on its own.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Illustrations from </a:t>
            </a:r>
            <a:r>
              <a:rPr lang="en-GB" dirty="0" err="1" smtClean="0"/>
              <a:t>Irasutoya</a:t>
            </a:r>
            <a:r>
              <a:rPr lang="en-GB" dirty="0" smtClean="0"/>
              <a:t>:</a:t>
            </a:r>
            <a:r>
              <a:rPr lang="en-GB" baseline="0" dirty="0" smtClean="0"/>
              <a:t> https://www.irasutoya.com/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Yabusame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S.R.G - msucoo93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own work/</a:t>
            </a:r>
            <a:r>
              <a:rPr lang="en-GB" sz="1200" b="0" i="1" u="none" strike="noStrike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BY-NC-SA 2.0 </a:t>
            </a:r>
            <a:endParaRPr lang="en-GB" i="1" cap="al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baseline="0" dirty="0" smtClean="0">
                <a:effectLst/>
              </a:rPr>
              <a:t>Read short introduction to students from accompanying notes</a:t>
            </a:r>
            <a:endParaRPr lang="en-GB" b="1" dirty="0" smtClean="0">
              <a:effectLst/>
            </a:endParaRPr>
          </a:p>
          <a:p>
            <a:pPr rtl="0"/>
            <a:endParaRPr lang="en-GB" b="0" baseline="0" dirty="0" smtClean="0">
              <a:effectLst/>
            </a:endParaRPr>
          </a:p>
          <a:p>
            <a:pPr rtl="0"/>
            <a:r>
              <a:rPr lang="en-GB" b="1" dirty="0" smtClean="0">
                <a:effectLst/>
              </a:rPr>
              <a:t>Answer:</a:t>
            </a:r>
          </a:p>
          <a:p>
            <a:pPr rtl="0"/>
            <a:r>
              <a:rPr lang="en-GB" b="0" dirty="0" smtClean="0">
                <a:effectLst/>
              </a:rPr>
              <a:t>True. Sumo</a:t>
            </a:r>
            <a:r>
              <a:rPr lang="en-GB" b="0" baseline="0" dirty="0" smtClean="0">
                <a:effectLst/>
              </a:rPr>
              <a:t> matches end when one of the wrestlers is forced outside the ring or if any part of their body (excluding feet) touches the floor.</a:t>
            </a:r>
          </a:p>
          <a:p>
            <a:pPr rtl="0"/>
            <a:r>
              <a:rPr lang="en-GB" b="0" baseline="0" dirty="0" smtClean="0">
                <a:effectLst/>
              </a:rPr>
              <a:t>Most matches aver over quickly. </a:t>
            </a:r>
          </a:p>
          <a:p>
            <a:pPr rtl="0"/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Sumo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</a:t>
            </a:r>
            <a:r>
              <a:rPr lang="en-GB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camknows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1" u="none" strike="noStrike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BY-NC-SA 2.0</a:t>
            </a:r>
            <a:endParaRPr lang="en-GB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Teacher’s Notes</a:t>
            </a:r>
          </a:p>
          <a:p>
            <a:r>
              <a:rPr lang="en-GB" dirty="0" smtClean="0"/>
              <a:t>As a plenary,</a:t>
            </a:r>
            <a:r>
              <a:rPr lang="en-GB" baseline="0" dirty="0" smtClean="0"/>
              <a:t> ask students to volunteer to share what they have learnt.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Note</a:t>
            </a:r>
            <a:r>
              <a:rPr lang="en-GB" b="1" baseline="0" dirty="0" smtClean="0"/>
              <a:t> for Teachers</a:t>
            </a:r>
          </a:p>
          <a:p>
            <a:r>
              <a:rPr lang="en-GB" b="0" baseline="0" dirty="0" smtClean="0"/>
              <a:t>Click the image or text to go to the radio </a:t>
            </a:r>
            <a:r>
              <a:rPr lang="en-GB" b="0" baseline="0" dirty="0" err="1" smtClean="0"/>
              <a:t>taiso</a:t>
            </a:r>
            <a:r>
              <a:rPr lang="en-GB" b="0" baseline="0" dirty="0" smtClean="0"/>
              <a:t> video: </a:t>
            </a:r>
            <a:r>
              <a:rPr lang="en-GB" sz="1200" u="sng" dirty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  <a:hlinkClick r:id="rId3"/>
              </a:rPr>
              <a:t>https://youtu.be/0xfDmrcI7OI </a:t>
            </a:r>
            <a:endParaRPr lang="en-GB" sz="1200" u="sng" dirty="0" smtClean="0">
              <a:solidFill>
                <a:prstClr val="black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1200" u="none" dirty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Radio </a:t>
            </a:r>
            <a:r>
              <a:rPr lang="en-GB" sz="1200" u="none" dirty="0" err="1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Taiso</a:t>
            </a:r>
            <a:r>
              <a:rPr lang="en-GB" sz="1200" u="none" dirty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 is a 3 minute exercise</a:t>
            </a:r>
            <a:r>
              <a:rPr lang="en-GB" sz="1200" u="none" baseline="0" dirty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 routine </a:t>
            </a:r>
            <a:r>
              <a:rPr lang="en-GB" sz="1200" u="none" baseline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often performed as a group warm up in Japan. </a:t>
            </a:r>
            <a:endParaRPr lang="en-GB" sz="1200" u="none" smtClean="0">
              <a:solidFill>
                <a:prstClr val="black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1200" u="none" dirty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For</a:t>
            </a:r>
            <a:r>
              <a:rPr lang="en-GB" sz="1200" u="none" baseline="0" dirty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 further radio </a:t>
            </a:r>
            <a:r>
              <a:rPr lang="en-GB" sz="1200" u="none" baseline="0" dirty="0" err="1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taiso</a:t>
            </a:r>
            <a:r>
              <a:rPr lang="en-GB" sz="1200" u="none" baseline="0" dirty="0" smtClean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 resources, including an illustrated movements card, visit: https://www.japansociety.org.uk/resource?resource=31 </a:t>
            </a:r>
            <a:endParaRPr lang="en-GB" sz="1200" u="none" dirty="0" smtClean="0">
              <a:solidFill>
                <a:prstClr val="black"/>
              </a:solidFill>
              <a:latin typeface="Kozuka Gothic Pro R" pitchFamily="34" charset="-128"/>
              <a:ea typeface="Kozuka Gothic Pro R" pitchFamily="34" charset="-128"/>
            </a:endParaRPr>
          </a:p>
          <a:p>
            <a:endParaRPr lang="en-GB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>
                <a:effectLst/>
              </a:rPr>
              <a:t>Teacher’s note</a:t>
            </a:r>
          </a:p>
          <a:p>
            <a:r>
              <a:rPr lang="en-GB" b="0" dirty="0" smtClean="0">
                <a:effectLst/>
              </a:rPr>
              <a:t>In Japanese</a:t>
            </a:r>
            <a:r>
              <a:rPr lang="en-GB" b="0" baseline="0" dirty="0" smtClean="0">
                <a:effectLst/>
              </a:rPr>
              <a:t> this is called a </a:t>
            </a:r>
            <a:r>
              <a:rPr lang="en-GB" b="0" baseline="0" dirty="0" err="1" smtClean="0">
                <a:effectLst/>
              </a:rPr>
              <a:t>maru</a:t>
            </a:r>
            <a:r>
              <a:rPr lang="en-GB" b="0" baseline="0" dirty="0" smtClean="0">
                <a:effectLst/>
              </a:rPr>
              <a:t> </a:t>
            </a:r>
            <a:r>
              <a:rPr lang="en-GB" b="0" baseline="0" dirty="0" err="1" smtClean="0">
                <a:effectLst/>
              </a:rPr>
              <a:t>batsu</a:t>
            </a:r>
            <a:r>
              <a:rPr lang="en-GB" b="0" baseline="0" dirty="0" smtClean="0">
                <a:effectLst/>
              </a:rPr>
              <a:t> game. </a:t>
            </a:r>
            <a:r>
              <a:rPr lang="en-GB" b="0" baseline="0" dirty="0" err="1" smtClean="0">
                <a:effectLst/>
              </a:rPr>
              <a:t>Maru</a:t>
            </a:r>
            <a:r>
              <a:rPr lang="en-GB" b="0" baseline="0" dirty="0" smtClean="0">
                <a:effectLst/>
              </a:rPr>
              <a:t> means ‘circle’ and is used for true. </a:t>
            </a:r>
            <a:r>
              <a:rPr lang="en-GB" b="0" baseline="0" dirty="0" err="1" smtClean="0">
                <a:effectLst/>
              </a:rPr>
              <a:t>Batsu</a:t>
            </a:r>
            <a:r>
              <a:rPr lang="en-GB" b="0" baseline="0" dirty="0" smtClean="0">
                <a:effectLst/>
              </a:rPr>
              <a:t> means ‘cross’ and is used for false.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Read the teacher’s script about each sport to the students before asking each question.</a:t>
            </a:r>
            <a:endParaRPr lang="en-GB" dirty="0" smtClean="0"/>
          </a:p>
          <a:p>
            <a:endParaRPr lang="en-GB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baseline="0" dirty="0" smtClean="0">
                <a:effectLst/>
              </a:rPr>
              <a:t>Read short introduction to students from accompanying notes</a:t>
            </a:r>
            <a:endParaRPr lang="en-GB" b="1" dirty="0" smtClean="0">
              <a:effectLst/>
            </a:endParaRPr>
          </a:p>
          <a:p>
            <a:pPr rtl="0"/>
            <a:r>
              <a:rPr lang="en-GB" b="1" dirty="0" smtClean="0">
                <a:effectLst/>
              </a:rPr>
              <a:t>Answer:</a:t>
            </a:r>
          </a:p>
          <a:p>
            <a:pPr rtl="0"/>
            <a:r>
              <a:rPr lang="en-GB" b="0" dirty="0" smtClean="0">
                <a:effectLst/>
              </a:rPr>
              <a:t>False. Baseball,</a:t>
            </a:r>
            <a:r>
              <a:rPr lang="en-GB" b="0" baseline="0" dirty="0" smtClean="0">
                <a:effectLst/>
              </a:rPr>
              <a:t> </a:t>
            </a:r>
            <a:r>
              <a:rPr lang="en-GB" b="0" dirty="0" smtClean="0">
                <a:effectLst/>
              </a:rPr>
              <a:t>football, and tennis </a:t>
            </a:r>
            <a:r>
              <a:rPr lang="en-GB" b="0" baseline="0" dirty="0" smtClean="0">
                <a:effectLst/>
              </a:rPr>
              <a:t>are all</a:t>
            </a:r>
            <a:r>
              <a:rPr lang="en-GB" b="0" dirty="0" smtClean="0">
                <a:effectLst/>
              </a:rPr>
              <a:t> more</a:t>
            </a:r>
            <a:r>
              <a:rPr lang="en-GB" b="0" baseline="0" dirty="0" smtClean="0">
                <a:effectLst/>
              </a:rPr>
              <a:t> popular than karate in Japan. </a:t>
            </a:r>
            <a:endParaRPr lang="en-GB" b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>
                <a:effectLst/>
              </a:rPr>
              <a:t/>
            </a:r>
            <a:br>
              <a:rPr lang="en-GB" b="0" dirty="0" smtClean="0">
                <a:effectLst/>
              </a:rPr>
            </a:b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Wolfgang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Burghardt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dirty="0" smtClean="0">
                <a:solidFill>
                  <a:schemeClr val="bg1"/>
                </a:solidFill>
                <a:hlinkClick r:id="rId3" action="ppaction://hlinkfile"/>
              </a:rPr>
              <a:t>CC BY 4.0</a:t>
            </a:r>
            <a:r>
              <a:rPr lang="en-GB" dirty="0" smtClean="0">
                <a:solidFill>
                  <a:schemeClr val="bg1"/>
                </a:solidFill>
              </a:rPr>
              <a:t> (no changes)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baseline="0" dirty="0" smtClean="0">
                <a:effectLst/>
              </a:rPr>
              <a:t>Read short introduction to students from accompanying notes</a:t>
            </a:r>
            <a:endParaRPr lang="en-GB" b="1" dirty="0" smtClean="0">
              <a:effectLst/>
            </a:endParaRPr>
          </a:p>
          <a:p>
            <a:pPr rtl="0"/>
            <a:r>
              <a:rPr lang="en-GB" b="1" dirty="0" smtClean="0">
                <a:effectLst/>
              </a:rPr>
              <a:t>Answer:</a:t>
            </a:r>
          </a:p>
          <a:p>
            <a:pPr rtl="0"/>
            <a:r>
              <a:rPr lang="en-GB" b="0" dirty="0" smtClean="0">
                <a:effectLst/>
              </a:rPr>
              <a:t>True.</a:t>
            </a:r>
            <a:r>
              <a:rPr lang="en-GB" b="0" baseline="0" dirty="0" smtClean="0">
                <a:effectLst/>
              </a:rPr>
              <a:t> It is important etiquette to show respect to your opponent in judo.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bow when they enter and leave the competition area, before stepping onto and after coming off the mat, when facing the opponent at the start and end of a match, and when the referee announces the result.</a:t>
            </a:r>
            <a:endParaRPr lang="en-GB" b="0" dirty="0" smtClean="0">
              <a:effectLst/>
            </a:endParaRPr>
          </a:p>
          <a:p>
            <a:pPr rtl="0"/>
            <a:endParaRPr lang="en-GB" b="0" baseline="0" dirty="0" smtClean="0">
              <a:effectLst/>
            </a:endParaRPr>
          </a:p>
          <a:p>
            <a:pPr rtl="0"/>
            <a:r>
              <a:rPr lang="en-GB" b="0" baseline="0" dirty="0" smtClean="0">
                <a:effectLst/>
              </a:rPr>
              <a:t>Image:</a:t>
            </a:r>
            <a:r>
              <a:rPr lang="en-GB" dirty="0" smtClean="0">
                <a:hlinkClick r:id="rId3" tooltip="User:Schnuffel2002"/>
              </a:rPr>
              <a:t>Schnuffel2002</a:t>
            </a:r>
            <a:r>
              <a:rPr lang="en-GB" dirty="0" smtClean="0"/>
              <a:t>/ </a:t>
            </a:r>
            <a:r>
              <a:rPr lang="en-GB" dirty="0" smtClean="0">
                <a:hlinkClick r:id="rId4" action="ppaction://hlinkfile"/>
              </a:rPr>
              <a:t>CC BY-SA 3.0</a:t>
            </a:r>
            <a:endParaRPr lang="en-GB" dirty="0" smtClean="0"/>
          </a:p>
          <a:p>
            <a:pPr rtl="0"/>
            <a:endParaRPr lang="en-GB" b="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baseline="0" dirty="0" smtClean="0">
                <a:effectLst/>
              </a:rPr>
              <a:t>Read short introduction to students from accompanying notes</a:t>
            </a:r>
            <a:endParaRPr lang="en-GB" b="1" dirty="0" smtClean="0">
              <a:effectLst/>
            </a:endParaRPr>
          </a:p>
          <a:p>
            <a:r>
              <a:rPr lang="en-GB" b="1" dirty="0" smtClean="0"/>
              <a:t>Answer:</a:t>
            </a:r>
          </a:p>
          <a:p>
            <a:r>
              <a:rPr lang="en-GB" b="0" dirty="0" smtClean="0"/>
              <a:t>True. 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Kozuka Gothic Pro R" pitchFamily="34" charset="-128"/>
              <a:ea typeface="Kozuka Gothic Pro R" pitchFamily="34" charset="-128"/>
              <a:cs typeface="+mn-cs"/>
            </a:endParaRP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Kozuka Gothic Pro R" pitchFamily="34" charset="-128"/>
                <a:ea typeface="Kozuka Gothic Pro R" pitchFamily="34" charset="-128"/>
                <a:cs typeface="+mn-cs"/>
              </a:rPr>
              <a:t>Image: </a:t>
            </a:r>
            <a:r>
              <a:rPr lang="en-GB" u="sng" dirty="0" smtClean="0">
                <a:hlinkClick r:id="rId3" tooltip="User:Harald Hofer"/>
              </a:rPr>
              <a:t>Harald Hofer</a:t>
            </a:r>
            <a:r>
              <a:rPr lang="en-GB" u="sng" dirty="0" smtClean="0"/>
              <a:t>/</a:t>
            </a:r>
            <a:r>
              <a:rPr lang="en-GB" dirty="0" smtClean="0">
                <a:hlinkClick r:id="rId4" action="ppaction://hlinkfile"/>
              </a:rPr>
              <a:t>CC BY-SA 2.0 AT</a:t>
            </a:r>
            <a:endParaRPr lang="en-GB" dirty="0" smtClean="0"/>
          </a:p>
          <a:p>
            <a:pPr rtl="0"/>
            <a:r>
              <a:rPr lang="da-DK" b="0" dirty="0" smtClean="0">
                <a:effectLst/>
              </a:rPr>
              <a:t/>
            </a:r>
            <a:br>
              <a:rPr lang="da-DK" b="0" dirty="0" smtClean="0">
                <a:effectLst/>
              </a:rPr>
            </a:br>
            <a:r>
              <a:rPr lang="da-DK" dirty="0" smtClean="0"/>
              <a:t/>
            </a:r>
            <a:br>
              <a:rPr lang="da-DK" dirty="0" smtClean="0"/>
            </a:br>
            <a:endParaRPr lang="en-GB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baseline="0" dirty="0" smtClean="0">
                <a:effectLst/>
              </a:rPr>
              <a:t>Read short introduction to students from accompanying notes</a:t>
            </a:r>
            <a:endParaRPr lang="en-GB" b="1" dirty="0" smtClean="0">
              <a:effectLst/>
            </a:endParaRPr>
          </a:p>
          <a:p>
            <a:pPr rtl="0"/>
            <a:r>
              <a:rPr lang="da-DK" b="1" dirty="0" smtClean="0">
                <a:effectLst/>
              </a:rPr>
              <a:t>Tell students </a:t>
            </a:r>
          </a:p>
          <a:p>
            <a:pPr rtl="0"/>
            <a:r>
              <a:rPr lang="da-DK" b="0" dirty="0" smtClean="0">
                <a:effectLst/>
              </a:rPr>
              <a:t>The picture is of tabi – a traditional sock which separates</a:t>
            </a:r>
            <a:r>
              <a:rPr lang="da-DK" b="0" baseline="0" dirty="0" smtClean="0">
                <a:effectLst/>
              </a:rPr>
              <a:t> the big toe from the other toes.</a:t>
            </a:r>
            <a:endParaRPr lang="da-DK" b="0" dirty="0" smtClean="0">
              <a:effectLst/>
            </a:endParaRPr>
          </a:p>
          <a:p>
            <a:pPr rtl="0"/>
            <a:r>
              <a:rPr lang="da-DK" b="1" dirty="0" smtClean="0">
                <a:effectLst/>
              </a:rPr>
              <a:t>Answer:</a:t>
            </a:r>
          </a:p>
          <a:p>
            <a:pPr rtl="0"/>
            <a:r>
              <a:rPr lang="da-DK" b="0" dirty="0" smtClean="0">
                <a:effectLst/>
              </a:rPr>
              <a:t>False. The kyudo bow is 2.21</a:t>
            </a:r>
            <a:r>
              <a:rPr lang="da-DK" b="0" baseline="0" dirty="0" smtClean="0">
                <a:effectLst/>
              </a:rPr>
              <a:t>m (7ft 3in) and</a:t>
            </a:r>
            <a:r>
              <a:rPr lang="da-DK" b="0" dirty="0" smtClean="0">
                <a:effectLst/>
              </a:rPr>
              <a:t> is taller than an adult!</a:t>
            </a:r>
            <a:r>
              <a:rPr lang="da-DK" b="0" baseline="0" dirty="0" smtClean="0">
                <a:effectLst/>
              </a:rPr>
              <a:t> </a:t>
            </a:r>
            <a:endParaRPr lang="da-DK" b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baseline="0" dirty="0" smtClean="0">
                <a:effectLst/>
              </a:rPr>
              <a:t>Kyudo image:</a:t>
            </a:r>
            <a:r>
              <a:rPr lang="en-GB" i="1" dirty="0" err="1" smtClean="0">
                <a:hlinkClick r:id="rId3"/>
              </a:rPr>
              <a:t>Timtak</a:t>
            </a:r>
            <a:r>
              <a:rPr lang="en-GB" i="1" dirty="0" smtClean="0"/>
              <a:t> own work / </a:t>
            </a:r>
            <a:r>
              <a:rPr lang="en-GB" i="1" cap="all" dirty="0" smtClean="0">
                <a:hlinkClick r:id="rId4"/>
              </a:rPr>
              <a:t>CC BY-NC 2.0 </a:t>
            </a:r>
            <a:endParaRPr lang="en-GB" i="1" cap="all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baseline="0" dirty="0" smtClean="0">
                <a:effectLst/>
              </a:rPr>
              <a:t>Tabi image:</a:t>
            </a:r>
            <a:r>
              <a:rPr lang="en-GB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User:Katorisi (page does not exist)"/>
              </a:rPr>
              <a:t>Katorisi</a:t>
            </a:r>
            <a:r>
              <a:rPr lang="en-GB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 work/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CC BY-SA 3.0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 smtClean="0"/>
          </a:p>
          <a:p>
            <a:pPr rtl="0"/>
            <a:r>
              <a:rPr lang="da-DK" b="0" dirty="0" smtClean="0">
                <a:effectLst/>
              </a:rPr>
              <a:t/>
            </a:r>
            <a:br>
              <a:rPr lang="da-DK" b="0" dirty="0" smtClean="0">
                <a:effectLst/>
              </a:rPr>
            </a:br>
            <a:r>
              <a:rPr lang="da-DK" dirty="0" smtClean="0"/>
              <a:t/>
            </a:r>
            <a:br>
              <a:rPr lang="da-DK" dirty="0" smtClean="0"/>
            </a:br>
            <a:endParaRPr lang="en-GB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1918-B457-4CF4-996C-CE751C1AF130}" type="datetime1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3A71-81EA-460A-AD1A-802480524B3F}" type="datetime1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8046-8EEA-4C31-B311-9442D5CC8909}" type="datetime1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678-3063-4A16-B723-BBCE0AB1D3A4}" type="datetime1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17A-F79B-4812-B050-81492A3DC9F8}" type="datetime1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9A09-4B0D-4599-8E8A-411E622DD718}" type="datetime1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AEFF8-3DD6-49D3-9DF6-BFCBDE09C9BC}" type="datetime1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0E1D-322C-4BF8-BC47-41A0AED5F9C6}" type="datetime1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D30C-77E5-4DBB-9C54-D262624E5696}" type="datetime1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FE20-1FBA-449E-BEE2-DE67901F450A}" type="datetime1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49AC-7D9D-4DE7-A31F-33B58F658EA4}" type="datetime1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C9AB-233F-4A03-AB57-4B1A964CCE34}" type="datetime1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© The Japan Society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xfDmrcI7O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30828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4365104"/>
            <a:ext cx="7704856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Japanese Sports </a:t>
            </a:r>
          </a:p>
          <a:p>
            <a:pPr algn="ctr"/>
            <a:r>
              <a:rPr lang="en-GB" sz="44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Quiz</a:t>
            </a:r>
          </a:p>
        </p:txBody>
      </p:sp>
      <p:pic>
        <p:nvPicPr>
          <p:cNvPr id="10242" name="Picture 2" descr="https://3.bp.blogspot.com/-a2XrpxvR3L0/VXOUPsoa7UI/AAAAAAAAuI8/iUkVw_GYrJk/s800/hata_kokki_flag_jap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996">
            <a:off x="4238775" y="1090175"/>
            <a:ext cx="3065673" cy="36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3.bp.blogspot.com/-a2XrpxvR3L0/VXOUPsoa7UI/AAAAAAAAuI8/iUkVw_GYrJk/s800/hata_kokki_flag_japa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2004" flipH="1">
            <a:off x="1521170" y="1090176"/>
            <a:ext cx="3065673" cy="36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0551" y="2348880"/>
            <a:ext cx="2758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False</a:t>
            </a:r>
            <a:endParaRPr lang="en-GB" sz="8000" dirty="0">
              <a:solidFill>
                <a:srgbClr val="339933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454" y="3862340"/>
            <a:ext cx="633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 smtClean="0">
                <a:latin typeface="Kozuka Gothic Pro R" pitchFamily="34" charset="-128"/>
                <a:ea typeface="Kozuka Gothic Pro R" pitchFamily="34" charset="-128"/>
              </a:rPr>
              <a:t>The </a:t>
            </a:r>
            <a:r>
              <a:rPr lang="da-DK" sz="2400" dirty="0">
                <a:latin typeface="Kozuka Gothic Pro R" pitchFamily="34" charset="-128"/>
                <a:ea typeface="Kozuka Gothic Pro R" pitchFamily="34" charset="-128"/>
              </a:rPr>
              <a:t>kyudo bow is 2.21m (7ft 3in</a:t>
            </a:r>
            <a:r>
              <a:rPr lang="da-DK" sz="2400" dirty="0" smtClean="0">
                <a:latin typeface="Kozuka Gothic Pro R" pitchFamily="34" charset="-128"/>
                <a:ea typeface="Kozuka Gothic Pro R" pitchFamily="34" charset="-128"/>
              </a:rPr>
              <a:t>). </a:t>
            </a:r>
          </a:p>
          <a:p>
            <a:pPr algn="ctr"/>
            <a:r>
              <a:rPr lang="da-DK" sz="2400" dirty="0" smtClean="0">
                <a:latin typeface="Kozuka Gothic Pro R" pitchFamily="34" charset="-128"/>
                <a:ea typeface="Kozuka Gothic Pro R" pitchFamily="34" charset="-128"/>
              </a:rPr>
              <a:t>That is </a:t>
            </a:r>
            <a:r>
              <a:rPr lang="da-DK" sz="2400" dirty="0">
                <a:latin typeface="Kozuka Gothic Pro R" pitchFamily="34" charset="-128"/>
                <a:ea typeface="Kozuka Gothic Pro R" pitchFamily="34" charset="-128"/>
              </a:rPr>
              <a:t>taller than an adult! </a:t>
            </a:r>
          </a:p>
          <a:p>
            <a:pPr algn="ctr"/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20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11238" y="1458664"/>
            <a:ext cx="7295926" cy="4183933"/>
            <a:chOff x="1239471" y="1191568"/>
            <a:chExt cx="7489199" cy="4445543"/>
          </a:xfrm>
        </p:grpSpPr>
        <p:pic>
          <p:nvPicPr>
            <p:cNvPr id="10" name="Picture 4" descr="https://lh3.googleusercontent.com/H_vZBihJx6RKIsOi9kQdoFJkbH6yiB_Bn856TPydckyTciMRHV9zMS1ulg7nVq0Cld1AvzQS6or4C4UaRkdD2mWpm9cbuO1fdjqqbrMhLnoXZzH-e8F5FK4VKg2LKGp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71" y="1191568"/>
              <a:ext cx="6665058" cy="444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33554" y="1191568"/>
              <a:ext cx="2795116" cy="55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 smtClean="0">
                  <a:solidFill>
                    <a:schemeClr val="bg1">
                      <a:lumMod val="95000"/>
                    </a:schemeClr>
                  </a:solidFill>
                </a:rPr>
                <a:t>©</a:t>
              </a:r>
              <a:r>
                <a:rPr lang="en-GB" sz="800" b="1" i="1" dirty="0" smtClean="0">
                  <a:solidFill>
                    <a:schemeClr val="bg1">
                      <a:lumMod val="95000"/>
                    </a:schemeClr>
                  </a:solidFill>
                </a:rPr>
                <a:t>S.R.G </a:t>
              </a:r>
              <a:r>
                <a:rPr lang="en-GB" sz="800" b="1" i="1" dirty="0">
                  <a:solidFill>
                    <a:schemeClr val="bg1">
                      <a:lumMod val="95000"/>
                    </a:schemeClr>
                  </a:solidFill>
                </a:rPr>
                <a:t>- msucoo93 </a:t>
              </a:r>
              <a:r>
                <a:rPr lang="en-GB" sz="800" b="1" i="1" dirty="0" smtClean="0">
                  <a:solidFill>
                    <a:schemeClr val="bg1">
                      <a:lumMod val="95000"/>
                    </a:schemeClr>
                  </a:solidFill>
                </a:rPr>
                <a:t>/</a:t>
              </a:r>
              <a:r>
                <a:rPr lang="en-GB" sz="800" b="1" i="1" cap="all" dirty="0" smtClean="0">
                  <a:solidFill>
                    <a:schemeClr val="bg1">
                      <a:lumMod val="95000"/>
                    </a:schemeClr>
                  </a:solidFill>
                </a:rPr>
                <a:t>CC </a:t>
              </a:r>
              <a:r>
                <a:rPr lang="en-GB" sz="800" b="1" i="1" cap="all" dirty="0">
                  <a:solidFill>
                    <a:schemeClr val="bg1">
                      <a:lumMod val="95000"/>
                    </a:schemeClr>
                  </a:solidFill>
                </a:rPr>
                <a:t>BY-NC-SA 2.0</a:t>
              </a:r>
              <a:r>
                <a:rPr lang="en-GB" sz="900" i="1" cap="all" dirty="0">
                  <a:solidFill>
                    <a:schemeClr val="bg1"/>
                  </a:solidFill>
                </a:rPr>
                <a:t> </a:t>
              </a:r>
            </a:p>
            <a:p>
              <a:endParaRPr lang="en-GB" dirty="0"/>
            </a:p>
          </p:txBody>
        </p:sp>
      </p:grp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74428" y="5805264"/>
            <a:ext cx="705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latin typeface="Kozuka Gothic Pro R" pitchFamily="34" charset="-128"/>
                <a:ea typeface="Kozuka Gothic Pro R" pitchFamily="34" charset="-128"/>
              </a:rPr>
              <a:t>Yabusame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 was invented in 1901. </a:t>
            </a:r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True or False?</a:t>
            </a:r>
            <a:endParaRPr lang="en-GB" sz="20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0" descr="バツのポーズをしている人のイラスト（棒人間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96" y="2009253"/>
            <a:ext cx="2350602" cy="30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9987" y="58532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Yabusame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309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0551" y="2348880"/>
            <a:ext cx="2758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False</a:t>
            </a:r>
            <a:endParaRPr lang="en-GB" sz="8000" dirty="0">
              <a:solidFill>
                <a:srgbClr val="339933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454" y="386234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Yabusame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is hundreds of years old. 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3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87" y="58532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Sumo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1026" name="Picture 2" descr="https://lh4.googleusercontent.com/RgdtG09wt_uAfRubnW-EvVDJ8BdJtLyBbZaqw_m3l8mGr7oeZUSZVoCwWgs3BcoASGLebFL7IdC3YEZJHWLOumz0NxAEoWHfcGQIwka1PXwA0kg816vemEfdtVtp71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89" y="1399580"/>
            <a:ext cx="6181281" cy="41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1640" y="5734997"/>
            <a:ext cx="705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Sumo matches usually last less than 1 minute. </a:t>
            </a:r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True or False?</a:t>
            </a:r>
            <a:endParaRPr lang="en-GB" sz="20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1" name="Picture 8" descr="マルのポーズをしている人のイラスト（棒人間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92150"/>
            <a:ext cx="2195950" cy="29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5294648"/>
            <a:ext cx="2665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©</a:t>
            </a:r>
            <a:r>
              <a:rPr lang="en-GB" sz="800" i="1" dirty="0" err="1" smtClean="0">
                <a:solidFill>
                  <a:schemeClr val="bg1"/>
                </a:solidFill>
              </a:rPr>
              <a:t>camknows</a:t>
            </a:r>
            <a:r>
              <a:rPr lang="en-GB" sz="800" i="1" dirty="0">
                <a:solidFill>
                  <a:schemeClr val="bg1"/>
                </a:solidFill>
              </a:rPr>
              <a:t> </a:t>
            </a:r>
            <a:r>
              <a:rPr lang="en-GB" sz="800" i="1" dirty="0" smtClean="0">
                <a:solidFill>
                  <a:schemeClr val="bg1"/>
                </a:solidFill>
              </a:rPr>
              <a:t> /</a:t>
            </a:r>
            <a:r>
              <a:rPr lang="en-GB" sz="800" i="1" cap="all" dirty="0" smtClean="0">
                <a:solidFill>
                  <a:schemeClr val="bg1"/>
                </a:solidFill>
              </a:rPr>
              <a:t>CC </a:t>
            </a:r>
            <a:r>
              <a:rPr lang="en-GB" sz="800" i="1" cap="all" dirty="0">
                <a:solidFill>
                  <a:schemeClr val="bg1"/>
                </a:solidFill>
              </a:rPr>
              <a:t>BY-NC-SA 2.0</a:t>
            </a:r>
            <a:endParaRPr lang="en-GB" sz="8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0551" y="2348880"/>
            <a:ext cx="2758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True</a:t>
            </a:r>
            <a:endParaRPr lang="en-GB" sz="8000" dirty="0">
              <a:solidFill>
                <a:srgbClr val="339933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454" y="386234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400" dirty="0" smtClean="0">
                <a:latin typeface="Kozuka Gothic Pro R" pitchFamily="34" charset="-128"/>
                <a:ea typeface="Kozuka Gothic Pro R" pitchFamily="34" charset="-128"/>
              </a:rPr>
              <a:t>Some matches last only a few seconds.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018" y="2420888"/>
            <a:ext cx="6474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Did you learn </a:t>
            </a:r>
          </a:p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anything new?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70" y="4365104"/>
            <a:ext cx="2160000" cy="21600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09007"/>
            <a:ext cx="9144000" cy="548993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87" y="58532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Extension Activity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690" y="1429326"/>
            <a:ext cx="683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Now you know all about Japanese sports, </a:t>
            </a:r>
          </a:p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let’s try a Japanese exercise called Radio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Taiso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8255" y="5517232"/>
            <a:ext cx="324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Kristen ITC" panose="03050502040202030202" pitchFamily="66" charset="0"/>
                <a:ea typeface="Kozuka Gothic Pro B" pitchFamily="34" charset="-128"/>
              </a:rPr>
              <a:t>Watch the </a:t>
            </a:r>
            <a:r>
              <a:rPr lang="en-GB" sz="2800" b="1" dirty="0" smtClean="0">
                <a:latin typeface="Kristen ITC" panose="03050502040202030202" pitchFamily="66" charset="0"/>
                <a:ea typeface="Kozuka Gothic Pro B" pitchFamily="34" charset="-128"/>
                <a:hlinkClick r:id="rId3"/>
              </a:rPr>
              <a:t>video</a:t>
            </a:r>
            <a:endParaRPr lang="en-GB" sz="2800" b="1" dirty="0">
              <a:solidFill>
                <a:prstClr val="black"/>
              </a:solidFill>
              <a:latin typeface="Kristen ITC" panose="03050502040202030202" pitchFamily="66" charset="0"/>
              <a:ea typeface="Kozuka Gothic Pro R" pitchFamily="34" charset="-128"/>
            </a:endParaRPr>
          </a:p>
        </p:txBody>
      </p:sp>
      <p:pic>
        <p:nvPicPr>
          <p:cNvPr id="11" name="Picture 2" descr="https://www.japansociety.org.uk/usercontent/30bcd8560e1815f2cd5fd5fa0f3abfc5/RadiTaisoMain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0" t="-130" r="161" b="130"/>
          <a:stretch/>
        </p:blipFill>
        <p:spPr bwMode="auto">
          <a:xfrm>
            <a:off x="2754719" y="2492896"/>
            <a:ext cx="32014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9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2" y="2492896"/>
            <a:ext cx="6120929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</a:t>
            </a:r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Japan Society</a:t>
            </a:r>
            <a:r>
              <a:rPr lang="en-GB" b="1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4662" y="5099473"/>
            <a:ext cx="31609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</a:t>
            </a:r>
            <a:r>
              <a:rPr lang="en-GB" dirty="0" smtClean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on</a:t>
            </a:r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: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844747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75856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442068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868144" y="5502033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896842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3" y="6398046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40" y="260648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076" y="5471907"/>
            <a:ext cx="3412884" cy="707886"/>
          </a:xfrm>
          <a:prstGeom prst="rect">
            <a:avLst/>
          </a:prstGeom>
          <a:noFill/>
          <a:ln w="28575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If you think it is</a:t>
            </a:r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b="1" dirty="0" smtClean="0">
                <a:latin typeface="Kozuka Gothic Pro B" pitchFamily="34" charset="-128"/>
                <a:ea typeface="Kozuka Gothic Pro B" pitchFamily="34" charset="-128"/>
              </a:rPr>
              <a:t>true,</a:t>
            </a:r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 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make a circle with your arms</a:t>
            </a: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5471907"/>
            <a:ext cx="3290242" cy="707886"/>
          </a:xfrm>
          <a:prstGeom prst="rect">
            <a:avLst/>
          </a:prstGeom>
          <a:noFill/>
          <a:ln w="28575">
            <a:solidFill>
              <a:srgbClr val="33993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If you think it is</a:t>
            </a:r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 false, </a:t>
            </a:r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make a cross with your arms</a:t>
            </a:r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161" y="476672"/>
            <a:ext cx="845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Kristen ITC" panose="03050502040202030202" pitchFamily="66" charset="0"/>
                <a:ea typeface="Kozuka Gothic Pro R" pitchFamily="34" charset="-128"/>
              </a:rPr>
              <a:t>We’re going to play ‘True or False’</a:t>
            </a:r>
          </a:p>
          <a:p>
            <a:pPr algn="ctr"/>
            <a:r>
              <a:rPr lang="en-GB" sz="2400" dirty="0" smtClean="0">
                <a:latin typeface="Kristen ITC" panose="03050502040202030202" pitchFamily="66" charset="0"/>
                <a:ea typeface="Kozuka Gothic Pro R" pitchFamily="34" charset="-128"/>
              </a:rPr>
              <a:t>It’s called </a:t>
            </a:r>
            <a:r>
              <a:rPr lang="en-GB" sz="2400" dirty="0" err="1" smtClean="0">
                <a:latin typeface="Kristen ITC" panose="03050502040202030202" pitchFamily="66" charset="0"/>
                <a:ea typeface="Kozuka Gothic Pro R" pitchFamily="34" charset="-128"/>
              </a:rPr>
              <a:t>Maru</a:t>
            </a:r>
            <a:r>
              <a:rPr lang="en-GB" sz="2400" dirty="0" smtClean="0">
                <a:latin typeface="Kristen ITC" panose="03050502040202030202" pitchFamily="66" charset="0"/>
                <a:ea typeface="Kozuka Gothic Pro R" pitchFamily="34" charset="-128"/>
              </a:rPr>
              <a:t> </a:t>
            </a:r>
            <a:r>
              <a:rPr lang="en-GB" sz="2400" dirty="0" err="1" smtClean="0">
                <a:latin typeface="Kristen ITC" panose="03050502040202030202" pitchFamily="66" charset="0"/>
                <a:ea typeface="Kozuka Gothic Pro R" pitchFamily="34" charset="-128"/>
              </a:rPr>
              <a:t>Batsu</a:t>
            </a:r>
            <a:r>
              <a:rPr lang="en-GB" sz="2400" dirty="0" smtClean="0">
                <a:latin typeface="Kristen ITC" panose="03050502040202030202" pitchFamily="66" charset="0"/>
                <a:ea typeface="Kozuka Gothic Pro R" pitchFamily="34" charset="-128"/>
              </a:rPr>
              <a:t> in Japanese</a:t>
            </a:r>
          </a:p>
          <a:p>
            <a:pPr algn="ctr"/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400" dirty="0" smtClean="0">
                <a:latin typeface="Kristen ITC" panose="03050502040202030202" pitchFamily="66" charset="0"/>
                <a:ea typeface="Kozuka Gothic Pro R" pitchFamily="34" charset="-128"/>
              </a:rPr>
              <a:t>Listen to each statement, then make a guess. </a:t>
            </a:r>
            <a:endParaRPr lang="en-GB" sz="2400" dirty="0">
              <a:latin typeface="Kristen ITC" panose="03050502040202030202" pitchFamily="66" charset="0"/>
              <a:ea typeface="Kozuka Gothic Pro R" pitchFamily="34" charset="-128"/>
            </a:endParaRPr>
          </a:p>
        </p:txBody>
      </p:sp>
      <p:pic>
        <p:nvPicPr>
          <p:cNvPr id="1028" name="Picture 4" descr="バツを出すクマのキャラクタ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6780"/>
            <a:ext cx="1474265" cy="16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マルを出すクマのキャラクタ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1797"/>
            <a:ext cx="1440160" cy="157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マルのポーズをしている人のイラスト（棒人間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195950" cy="29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バツのポーズをしている人のイラスト（棒人間）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17" y="2275857"/>
            <a:ext cx="2350602" cy="30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9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Karate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pic>
        <p:nvPicPr>
          <p:cNvPr id="1026" name="Picture 2" descr="https://lh3.googleusercontent.com/6HqrmlieWJjzBK5ATnMKlm2YYKeWhgwO90rL7QOnFgVdkBj95ZxZyaMxp3usBYEhH-yL-aBzP98CroQOOhiRYpppmMJQl6Yxh95lMDMYI33Fq-bfOTv1Xt30t5AL3Wl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39" y="1235661"/>
            <a:ext cx="4009519" cy="40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1609" y="5517232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Karate is the most popular sport in Japan. </a:t>
            </a:r>
            <a:r>
              <a:rPr lang="en-GB" sz="2400" dirty="0">
                <a:latin typeface="Kozuka Gothic Pro B" pitchFamily="34" charset="-128"/>
                <a:ea typeface="Kozuka Gothic Pro B" pitchFamily="34" charset="-128"/>
              </a:rPr>
              <a:t>True or </a:t>
            </a:r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False?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5" name="Picture 10" descr="バツのポーズをしている人のイラスト（棒人間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96" y="1916832"/>
            <a:ext cx="2350602" cy="30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69346" y="5070234"/>
            <a:ext cx="1962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©</a:t>
            </a:r>
            <a:r>
              <a:rPr lang="en-GB" sz="800" dirty="0">
                <a:solidFill>
                  <a:schemeClr val="bg1"/>
                </a:solidFill>
              </a:rPr>
              <a:t>Wolfgang </a:t>
            </a:r>
            <a:r>
              <a:rPr lang="en-GB" sz="800" dirty="0" err="1" smtClean="0">
                <a:solidFill>
                  <a:schemeClr val="bg1"/>
                </a:solidFill>
              </a:rPr>
              <a:t>Burghardt</a:t>
            </a:r>
            <a:r>
              <a:rPr lang="en-GB" sz="800" dirty="0" smtClean="0">
                <a:solidFill>
                  <a:schemeClr val="bg1"/>
                </a:solidFill>
              </a:rPr>
              <a:t>/ CC BY 4.0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0551" y="2348880"/>
            <a:ext cx="2758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False</a:t>
            </a:r>
            <a:endParaRPr lang="en-GB" sz="8000" dirty="0">
              <a:solidFill>
                <a:srgbClr val="339933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407707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Baseball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, football, and tennis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are more popular.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4138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54018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Judo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2" name="Picture 2" descr="File:Judo th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9580"/>
            <a:ext cx="5631813" cy="375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0786" y="5366910"/>
            <a:ext cx="8822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In Judo you must bow to your opponent before and after the match. </a:t>
            </a:r>
          </a:p>
          <a:p>
            <a:pPr algn="ctr"/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True </a:t>
            </a:r>
            <a:r>
              <a:rPr lang="en-GB" sz="2000" dirty="0">
                <a:latin typeface="Kozuka Gothic Pro B" pitchFamily="34" charset="-128"/>
                <a:ea typeface="Kozuka Gothic Pro B" pitchFamily="34" charset="-128"/>
              </a:rPr>
              <a:t>or </a:t>
            </a:r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False?</a:t>
            </a:r>
            <a:endParaRPr lang="en-GB" sz="20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936332"/>
            <a:ext cx="189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© Schnuffel2002/ CC BY-SA 3.0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3" name="Picture 8" descr="マルのポーズをしている人のイラスト（棒人間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24" y="1806815"/>
            <a:ext cx="2195950" cy="29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7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0551" y="2348880"/>
            <a:ext cx="2758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True</a:t>
            </a:r>
            <a:endParaRPr lang="en-GB" sz="8000" dirty="0">
              <a:solidFill>
                <a:srgbClr val="339933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8882" y="4077072"/>
            <a:ext cx="4957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It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is important etiquette to show respect to your opponent in judo. 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87" y="516492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Kendo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669" y="5534942"/>
            <a:ext cx="705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Kozuka Gothic Pro R" pitchFamily="34" charset="-128"/>
                <a:ea typeface="Kozuka Gothic Pro R" pitchFamily="34" charset="-128"/>
              </a:rPr>
              <a:t>A kendo sword is made from bamboo. </a:t>
            </a:r>
            <a:r>
              <a:rPr lang="en-GB" sz="2000" dirty="0" smtClean="0">
                <a:latin typeface="Kozuka Gothic Pro B" pitchFamily="34" charset="-128"/>
                <a:ea typeface="Kozuka Gothic Pro B" pitchFamily="34" charset="-128"/>
              </a:rPr>
              <a:t>True or False?</a:t>
            </a:r>
            <a:endParaRPr lang="en-GB" sz="20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2050" name="Picture 2" descr="https://lh5.googleusercontent.com/Yw8fAPfk9N2B4Sb6C6glNJ9zZADmYGkPqNS5UCl58Np5UkHUxI7wxh53hUeLW2d6NRC9ijMFE5zp0cUeKX8JpZcIRCtVbrwo4f3zNSjO5GAjOHMsCPS52D5CKyoMpM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94" y="1288568"/>
            <a:ext cx="5007514" cy="406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マルのポーズをしている人のイラスト（棒人間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24" y="1806815"/>
            <a:ext cx="2195950" cy="293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4875" y="5141729"/>
            <a:ext cx="29088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© Harald Hofer/CC BY-SA 2.0 AT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36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07313"/>
            <a:ext cx="9143999" cy="41215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0551" y="2348880"/>
            <a:ext cx="2758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True</a:t>
            </a:r>
            <a:endParaRPr lang="en-GB" sz="8000" dirty="0">
              <a:solidFill>
                <a:srgbClr val="339933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454" y="386234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 kendo sword is called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shinai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,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hich means ‘bamboo sword’ in Japanese.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85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37101"/>
            <a:ext cx="9033728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87" y="585329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Kyudo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2052" name="Picture 4" descr="https://lh4.googleusercontent.com/aKku0O0a2Cko7wlguFOzM1GN1BHhSO64a0rChfwsiBmrd7G98ZnH1zcA52oIbSmr9YYtoXiP8pO6nIrcMBPd8b_YK1pVI4ZgO3CjeD9wXK-Fl4Rxwk7WjVIDzSslX8v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62145"/>
            <a:ext cx="5054480" cy="42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6741" y="57402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Kozuka Gothic Pro R" pitchFamily="34" charset="-128"/>
                <a:ea typeface="Kozuka Gothic Pro R" pitchFamily="34" charset="-128"/>
              </a:rPr>
              <a:t>The kyudo bow is </a:t>
            </a:r>
            <a:r>
              <a:rPr lang="da-DK" dirty="0" smtClean="0">
                <a:latin typeface="Kozuka Gothic Pro R" pitchFamily="34" charset="-128"/>
                <a:ea typeface="Kozuka Gothic Pro R" pitchFamily="34" charset="-128"/>
              </a:rPr>
              <a:t>a metre long. </a:t>
            </a:r>
            <a:r>
              <a:rPr lang="da-DK" dirty="0" smtClean="0">
                <a:latin typeface="Kozuka Gothic Pro B" pitchFamily="34" charset="-128"/>
                <a:ea typeface="Kozuka Gothic Pro B" pitchFamily="34" charset="-128"/>
              </a:rPr>
              <a:t>True or False? </a:t>
            </a:r>
            <a:endParaRPr lang="en-GB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1" name="Picture 10" descr="バツのポーズをしている人のイラスト（棒人間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96" y="1916832"/>
            <a:ext cx="2350602" cy="30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1040" y="5318913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>
                <a:solidFill>
                  <a:schemeClr val="bg1"/>
                </a:solidFill>
              </a:rPr>
              <a:t>© </a:t>
            </a:r>
            <a:r>
              <a:rPr lang="en-GB" sz="800" i="1" dirty="0" err="1" smtClean="0">
                <a:solidFill>
                  <a:schemeClr val="bg1"/>
                </a:solidFill>
              </a:rPr>
              <a:t>Timtak</a:t>
            </a:r>
            <a:r>
              <a:rPr lang="en-GB" sz="800" i="1" dirty="0" smtClean="0">
                <a:solidFill>
                  <a:schemeClr val="bg1"/>
                </a:solidFill>
              </a:rPr>
              <a:t>/</a:t>
            </a:r>
            <a:r>
              <a:rPr lang="en-GB" sz="800" i="1" dirty="0">
                <a:solidFill>
                  <a:schemeClr val="bg1"/>
                </a:solidFill>
              </a:rPr>
              <a:t> </a:t>
            </a:r>
            <a:r>
              <a:rPr lang="en-GB" sz="800" i="1" cap="all" dirty="0">
                <a:solidFill>
                  <a:schemeClr val="bg1"/>
                </a:solidFill>
              </a:rPr>
              <a:t>CC BY-NC 2.0</a:t>
            </a:r>
            <a:r>
              <a:rPr lang="en-GB" sz="1000" i="1" cap="all" dirty="0">
                <a:solidFill>
                  <a:schemeClr val="bg1"/>
                </a:solidFill>
              </a:rPr>
              <a:t> 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1032" y="5805172"/>
            <a:ext cx="1453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©</a:t>
            </a:r>
            <a:r>
              <a:rPr lang="it-IT" sz="800" dirty="0" smtClean="0">
                <a:solidFill>
                  <a:schemeClr val="bg1"/>
                </a:solidFill>
              </a:rPr>
              <a:t>katorisi/ </a:t>
            </a:r>
            <a:r>
              <a:rPr lang="it-IT" sz="800" dirty="0">
                <a:solidFill>
                  <a:schemeClr val="bg1"/>
                </a:solidFill>
              </a:rPr>
              <a:t>CC </a:t>
            </a:r>
            <a:r>
              <a:rPr lang="it-IT" sz="800" dirty="0" smtClean="0">
                <a:solidFill>
                  <a:schemeClr val="bg1"/>
                </a:solidFill>
              </a:rPr>
              <a:t>BY-SA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85" y="1340474"/>
            <a:ext cx="7364326" cy="469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704</Words>
  <Application>Microsoft Office PowerPoint</Application>
  <PresentationFormat>On-screen Show (4:3)</PresentationFormat>
  <Paragraphs>135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alys.turner@gmail.com</cp:lastModifiedBy>
  <cp:revision>252</cp:revision>
  <dcterms:created xsi:type="dcterms:W3CDTF">2017-05-31T10:45:44Z</dcterms:created>
  <dcterms:modified xsi:type="dcterms:W3CDTF">2021-06-02T13:22:40Z</dcterms:modified>
</cp:coreProperties>
</file>