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37"/>
  </p:notesMasterIdLst>
  <p:sldIdLst>
    <p:sldId id="292" r:id="rId5"/>
    <p:sldId id="271" r:id="rId6"/>
    <p:sldId id="290" r:id="rId7"/>
    <p:sldId id="293" r:id="rId8"/>
    <p:sldId id="281" r:id="rId9"/>
    <p:sldId id="297" r:id="rId10"/>
    <p:sldId id="299" r:id="rId11"/>
    <p:sldId id="294" r:id="rId12"/>
    <p:sldId id="300" r:id="rId13"/>
    <p:sldId id="302" r:id="rId14"/>
    <p:sldId id="303" r:id="rId15"/>
    <p:sldId id="304" r:id="rId16"/>
    <p:sldId id="321" r:id="rId17"/>
    <p:sldId id="305" r:id="rId18"/>
    <p:sldId id="295" r:id="rId19"/>
    <p:sldId id="306" r:id="rId20"/>
    <p:sldId id="308" r:id="rId21"/>
    <p:sldId id="309" r:id="rId22"/>
    <p:sldId id="307" r:id="rId23"/>
    <p:sldId id="310" r:id="rId24"/>
    <p:sldId id="314" r:id="rId25"/>
    <p:sldId id="319" r:id="rId26"/>
    <p:sldId id="320" r:id="rId27"/>
    <p:sldId id="296" r:id="rId28"/>
    <p:sldId id="311" r:id="rId29"/>
    <p:sldId id="312" r:id="rId30"/>
    <p:sldId id="313" r:id="rId31"/>
    <p:sldId id="315" r:id="rId32"/>
    <p:sldId id="316" r:id="rId33"/>
    <p:sldId id="285" r:id="rId34"/>
    <p:sldId id="317" r:id="rId35"/>
    <p:sldId id="291"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9CjE2YH8oYdCxGgm3Pf8QQ==" hashData="iwk+fgq5IkbJyYI0UxPpTv6fYI8B8Qj249+kGli+Yel2hNYqDP0j4PXA3jPVlJLdn+MvWSVDDdap1gRYLIegBg=="/>
  <p:extLst>
    <p:ext uri="{EFAFB233-063F-42B5-8137-9DF3F51BA10A}">
      <p15:sldGuideLst xmlns:p15="http://schemas.microsoft.com/office/powerpoint/2012/main">
        <p15:guide id="1" orient="horz" pos="2160">
          <p15:clr>
            <a:srgbClr val="A4A3A4"/>
          </p15:clr>
        </p15:guide>
        <p15:guide id="2" orient="horz" pos="1797">
          <p15:clr>
            <a:srgbClr val="A4A3A4"/>
          </p15:clr>
        </p15:guide>
        <p15:guide id="3" pos="2880">
          <p15:clr>
            <a:srgbClr val="A4A3A4"/>
          </p15:clr>
        </p15:guide>
        <p15:guide id="4" pos="249">
          <p15:clr>
            <a:srgbClr val="A4A3A4"/>
          </p15:clr>
        </p15:guide>
        <p15:guide id="5" pos="5511">
          <p15:clr>
            <a:srgbClr val="A4A3A4"/>
          </p15:clr>
        </p15:guide>
        <p15:guide id="6" pos="39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02530E-6D60-42B6-ED71-499F0A11A08B}" name="Guest User" initials="GU" userId="S::urn:spo:anon#4a01d79bf53bf4083e3741e45e90f55eb69e6a460f0e6f7fe020755ff1570a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annah  Eastham" initials="HE" lastIdx="8" clrIdx="0"/>
  <p:cmAuthor id="1" name="Lucy Hawksley" initials="LH" lastIdx="1" clrIdx="1">
    <p:extLst>
      <p:ext uri="{19B8F6BF-5375-455C-9EA6-DF929625EA0E}">
        <p15:presenceInfo xmlns:p15="http://schemas.microsoft.com/office/powerpoint/2012/main" userId="S::lucy@japansociety.org.uk::f6a89a8e-ac0e-4741-8d0b-c5d70daaed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2E3092"/>
    <a:srgbClr val="808080"/>
    <a:srgbClr val="993399"/>
    <a:srgbClr val="0099FF"/>
    <a:srgbClr val="9B3333"/>
    <a:srgbClr val="FF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90403F-E85E-4355-9788-D65886CE3B3F}" v="14" dt="2025-07-15T12:54:40.5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903" autoAdjust="0"/>
  </p:normalViewPr>
  <p:slideViewPr>
    <p:cSldViewPr snapToGrid="0">
      <p:cViewPr varScale="1">
        <p:scale>
          <a:sx n="79" d="100"/>
          <a:sy n="79" d="100"/>
        </p:scale>
        <p:origin x="108" y="288"/>
      </p:cViewPr>
      <p:guideLst>
        <p:guide orient="horz" pos="2160"/>
        <p:guide orient="horz" pos="1797"/>
        <p:guide pos="2880"/>
        <p:guide pos="249"/>
        <p:guide pos="5511"/>
        <p:guide pos="396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Hawksley" userId="f6a89a8e-ac0e-4741-8d0b-c5d70daaed70" providerId="ADAL" clId="{064FCB10-8BC1-4928-9837-CB21DFC8B9ED}"/>
    <pc:docChg chg="modSld">
      <pc:chgData name="Lucy Hawksley" userId="f6a89a8e-ac0e-4741-8d0b-c5d70daaed70" providerId="ADAL" clId="{064FCB10-8BC1-4928-9837-CB21DFC8B9ED}" dt="2025-07-15T15:08:02.446" v="83" actId="20577"/>
      <pc:docMkLst>
        <pc:docMk/>
      </pc:docMkLst>
      <pc:sldChg chg="modSp mod">
        <pc:chgData name="Lucy Hawksley" userId="f6a89a8e-ac0e-4741-8d0b-c5d70daaed70" providerId="ADAL" clId="{064FCB10-8BC1-4928-9837-CB21DFC8B9ED}" dt="2025-07-15T14:40:10.267" v="6" actId="5793"/>
        <pc:sldMkLst>
          <pc:docMk/>
          <pc:sldMk cId="1501977901" sldId="293"/>
        </pc:sldMkLst>
        <pc:spChg chg="mod">
          <ac:chgData name="Lucy Hawksley" userId="f6a89a8e-ac0e-4741-8d0b-c5d70daaed70" providerId="ADAL" clId="{064FCB10-8BC1-4928-9837-CB21DFC8B9ED}" dt="2025-07-15T14:40:10.267" v="6" actId="5793"/>
          <ac:spMkLst>
            <pc:docMk/>
            <pc:sldMk cId="1501977901" sldId="293"/>
            <ac:spMk id="10" creationId="{C883CFDF-EEED-4B62-BFAE-B64C7AA3404D}"/>
          </ac:spMkLst>
        </pc:spChg>
      </pc:sldChg>
      <pc:sldChg chg="modNotesTx">
        <pc:chgData name="Lucy Hawksley" userId="f6a89a8e-ac0e-4741-8d0b-c5d70daaed70" providerId="ADAL" clId="{064FCB10-8BC1-4928-9837-CB21DFC8B9ED}" dt="2025-07-15T15:05:48.850" v="41"/>
        <pc:sldMkLst>
          <pc:docMk/>
          <pc:sldMk cId="3826974888" sldId="296"/>
        </pc:sldMkLst>
      </pc:sldChg>
      <pc:sldChg chg="modNotesTx">
        <pc:chgData name="Lucy Hawksley" userId="f6a89a8e-ac0e-4741-8d0b-c5d70daaed70" providerId="ADAL" clId="{064FCB10-8BC1-4928-9837-CB21DFC8B9ED}" dt="2025-07-15T15:06:57.242" v="64" actId="20577"/>
        <pc:sldMkLst>
          <pc:docMk/>
          <pc:sldMk cId="4230110771" sldId="313"/>
        </pc:sldMkLst>
      </pc:sldChg>
      <pc:sldChg chg="addSp modSp mod modNotesTx">
        <pc:chgData name="Lucy Hawksley" userId="f6a89a8e-ac0e-4741-8d0b-c5d70daaed70" providerId="ADAL" clId="{064FCB10-8BC1-4928-9837-CB21DFC8B9ED}" dt="2025-07-15T15:08:02.446" v="83" actId="20577"/>
        <pc:sldMkLst>
          <pc:docMk/>
          <pc:sldMk cId="2482437354" sldId="315"/>
        </pc:sldMkLst>
        <pc:spChg chg="mod">
          <ac:chgData name="Lucy Hawksley" userId="f6a89a8e-ac0e-4741-8d0b-c5d70daaed70" providerId="ADAL" clId="{064FCB10-8BC1-4928-9837-CB21DFC8B9ED}" dt="2025-07-15T15:07:49.476" v="65" actId="1076"/>
          <ac:spMkLst>
            <pc:docMk/>
            <pc:sldMk cId="2482437354" sldId="315"/>
            <ac:spMk id="12" creationId="{7F9617A2-870E-47D0-A007-6B321B02A06C}"/>
          </ac:spMkLst>
        </pc:spChg>
        <pc:picChg chg="add mod">
          <ac:chgData name="Lucy Hawksley" userId="f6a89a8e-ac0e-4741-8d0b-c5d70daaed70" providerId="ADAL" clId="{064FCB10-8BC1-4928-9837-CB21DFC8B9ED}" dt="2025-07-15T15:07:52.294" v="66"/>
          <ac:picMkLst>
            <pc:docMk/>
            <pc:sldMk cId="2482437354" sldId="315"/>
            <ac:picMk id="15" creationId="{DE041C73-356B-402F-93A6-332A67EC44CA}"/>
          </ac:picMkLst>
        </pc:picChg>
      </pc:sldChg>
      <pc:sldChg chg="modSp mod">
        <pc:chgData name="Lucy Hawksley" userId="f6a89a8e-ac0e-4741-8d0b-c5d70daaed70" providerId="ADAL" clId="{064FCB10-8BC1-4928-9837-CB21DFC8B9ED}" dt="2025-07-15T14:48:42.758" v="7" actId="115"/>
        <pc:sldMkLst>
          <pc:docMk/>
          <pc:sldMk cId="789525006" sldId="319"/>
        </pc:sldMkLst>
        <pc:spChg chg="mod">
          <ac:chgData name="Lucy Hawksley" userId="f6a89a8e-ac0e-4741-8d0b-c5d70daaed70" providerId="ADAL" clId="{064FCB10-8BC1-4928-9837-CB21DFC8B9ED}" dt="2025-07-15T14:48:42.758" v="7" actId="115"/>
          <ac:spMkLst>
            <pc:docMk/>
            <pc:sldMk cId="789525006" sldId="319"/>
            <ac:spMk id="10" creationId="{C883CFDF-EEED-4B62-BFAE-B64C7AA3404D}"/>
          </ac:spMkLst>
        </pc:spChg>
      </pc:sldChg>
      <pc:sldChg chg="modSp">
        <pc:chgData name="Lucy Hawksley" userId="f6a89a8e-ac0e-4741-8d0b-c5d70daaed70" providerId="ADAL" clId="{064FCB10-8BC1-4928-9837-CB21DFC8B9ED}" dt="2025-07-15T14:49:00.565" v="9" actId="207"/>
        <pc:sldMkLst>
          <pc:docMk/>
          <pc:sldMk cId="3944028636" sldId="320"/>
        </pc:sldMkLst>
        <pc:spChg chg="mod">
          <ac:chgData name="Lucy Hawksley" userId="f6a89a8e-ac0e-4741-8d0b-c5d70daaed70" providerId="ADAL" clId="{064FCB10-8BC1-4928-9837-CB21DFC8B9ED}" dt="2025-07-15T14:48:56.652" v="8" actId="207"/>
          <ac:spMkLst>
            <pc:docMk/>
            <pc:sldMk cId="3944028636" sldId="320"/>
            <ac:spMk id="11" creationId="{6A799329-870E-4EB1-B1A3-3963DAE2A828}"/>
          </ac:spMkLst>
        </pc:spChg>
        <pc:spChg chg="mod">
          <ac:chgData name="Lucy Hawksley" userId="f6a89a8e-ac0e-4741-8d0b-c5d70daaed70" providerId="ADAL" clId="{064FCB10-8BC1-4928-9837-CB21DFC8B9ED}" dt="2025-07-15T14:49:00.565" v="9" actId="207"/>
          <ac:spMkLst>
            <pc:docMk/>
            <pc:sldMk cId="3944028636" sldId="320"/>
            <ac:spMk id="12" creationId="{D5F4381F-6ABD-4D1D-B855-E78EBF5FDC5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7B629-9E9D-4683-BE45-69BBBC2A9C33}" type="datetimeFigureOut">
              <a:rPr lang="en-GB" smtClean="0"/>
              <a:t>15/07/2025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BBD79-A804-45E9-B8E3-9A16A3218D6A}" type="slidenum">
              <a:rPr lang="en-GB" smtClean="0"/>
              <a:t>‹#›</a:t>
            </a:fld>
            <a:endParaRPr lang="en-GB"/>
          </a:p>
        </p:txBody>
      </p:sp>
    </p:spTree>
    <p:extLst>
      <p:ext uri="{BB962C8B-B14F-4D97-AF65-F5344CB8AC3E}">
        <p14:creationId xmlns:p14="http://schemas.microsoft.com/office/powerpoint/2010/main" val="19880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Title slide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fld id="{9D1BBD79-A804-45E9-B8E3-9A16A3218D6A}" type="slidenum">
              <a:rPr lang="en-GB" smtClean="0"/>
              <a:t>1</a:t>
            </a:fld>
            <a:endParaRPr lang="en-GB"/>
          </a:p>
        </p:txBody>
      </p:sp>
    </p:spTree>
    <p:extLst>
      <p:ext uri="{BB962C8B-B14F-4D97-AF65-F5344CB8AC3E}">
        <p14:creationId xmlns:p14="http://schemas.microsoft.com/office/powerpoint/2010/main" val="2800384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Originally, sumo was a sport for only the gods to watch. Sumo bouts would be performed for gods to ask for a bountiful and successful harvest. However, overtime, it has become a sport that anyone can watch and enjoy.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https://commons.wikimedia.org/wiki/File:Grand-Kanjin-Sumo-Tournament-by-Utagawa-Kunisada-1846.png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0843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Explain to pupils that, due to sumo’s past and links to Shinto, many of the traditions and rituals we see take place at sumo matches nowadays, are directly connected to the history and religious associations with the sport!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Define tradition and ritual. Ask pupils to think of examples of a religious tradition or ritual – you could link this to previous learning you may have done about a religion.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2053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Show pupils the images and see if they can notice the similarities between the two.</a:t>
            </a:r>
            <a:br>
              <a:rPr lang="en-GB" dirty="0"/>
            </a:br>
            <a:r>
              <a:rPr lang="en-GB" dirty="0"/>
              <a:t>Image from Wikimedia Commons: https://commons.wikimedia.org/wiki/File:Dohyo-iri_Mai_2023.jpg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569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Click on the slide again to reveal the image of the Shinto shrine underneath. Can pupils notice the similarities between the dohyo roof and the shrine roof?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395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show pupils a video of a ring-entering ceremony at a professional sumo match, to help them better understand what they are like.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to think of any other sports that have special traditions – they do not have to be religious!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3983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section will provide pupils with more information about the sumo wrestlers (rikishi) themselves.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https://commons.wikimedia.org/wiki/File:Sumo_in_Okinawa_-_2017_-_43033101885.jpg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7940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to look at the image of the sumo wrestler on the slide. What features do they notice about him? What is so special or unique about his appearance?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a:t>
            </a:r>
            <a:r>
              <a:rPr lang="en-GB" dirty="0" err="1"/>
              <a:t>Irasutoya</a:t>
            </a:r>
            <a:r>
              <a:rPr lang="en-GB" dirty="0"/>
              <a:t> and Wikimedia Commons: https://commons.wikimedia.org/wiki/File:Yokozuna-close_up.jpg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918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Historically, it’s believed that, if a sumo wrestler were to wear clothing whilst in a match, they could potentially conceal a weapon and thus fight unfairly.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a:t>
            </a:r>
            <a:r>
              <a:rPr lang="en-GB" dirty="0" err="1"/>
              <a:t>Irasutoya</a:t>
            </a:r>
            <a:r>
              <a:rPr lang="en-GB" dirty="0"/>
              <a:t> and Wikimedia Commons: https://commons.wikimedia.org/wiki/File:Sumo_in_Okinawa_-_2017_-_29000541487.jpg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8372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When mentioning the Edo Period, you could ask pupils if they know what was happening in the UK/elsewhere in the world during this time – linking back to previous learning you may have done in History.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image on the left is of a samurai warrior named Eiichi Shibusawa (1840-1931) with the mage hairstyle. On the right is an image of sumo wrestler </a:t>
            </a:r>
            <a:r>
              <a:rPr lang="en-GB" dirty="0" err="1"/>
              <a:t>Ikioi</a:t>
            </a:r>
            <a:r>
              <a:rPr lang="en-GB" dirty="0"/>
              <a:t> Shota in 2013, also wearing the mage hairstyle.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https://commons.wikimedia.org/wiki/File:Eiichi_Shibusawa_samurai.jpg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https://commons.wikimedia.org/wiki/File:Ikioi_in_Harubasho_2013_IMG_1879-2_20130324.JPG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4956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If necessary, explain what weight classes mean.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Emphasise that there are no weight classes in professional sumo – there are weight classes in amateur sumo, and this will be explored further on slide 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Image from Wikimedia Commons: https://commons.wikimedia.org/wiki/File:Yokoduna_Keiko_Soken-62.jpg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9062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indent="0">
              <a:buFont typeface="Arial" panose="020B0604020202020204" pitchFamily="34" charset="0"/>
              <a:buNone/>
            </a:pPr>
            <a:r>
              <a:rPr lang="en-US" b="0" dirty="0">
                <a:cs typeface="Calibri"/>
              </a:rPr>
              <a:t>Ask pupils to think about the questions on the slide. You could show them some images or a video to help prompt discussion if they are struggling to think of answers to the questions.</a:t>
            </a:r>
          </a:p>
          <a:p>
            <a:pPr marL="0" indent="0">
              <a:buFont typeface="Arial" panose="020B0604020202020204" pitchFamily="34" charset="0"/>
              <a:buNone/>
            </a:pPr>
            <a:r>
              <a:rPr lang="en-US" b="0" dirty="0">
                <a:cs typeface="Calibri"/>
              </a:rPr>
              <a:t>Images from </a:t>
            </a:r>
            <a:r>
              <a:rPr lang="en-US" b="0" dirty="0" err="1">
                <a:cs typeface="Calibri"/>
              </a:rPr>
              <a:t>Irasutoya</a:t>
            </a:r>
            <a:r>
              <a:rPr lang="en-US" b="0" dirty="0">
                <a:cs typeface="Calibri"/>
              </a:rPr>
              <a:t>.</a:t>
            </a:r>
          </a:p>
        </p:txBody>
      </p:sp>
      <p:sp>
        <p:nvSpPr>
          <p:cNvPr id="4" name="Slide Number Placeholder 3"/>
          <p:cNvSpPr>
            <a:spLocks noGrp="1"/>
          </p:cNvSpPr>
          <p:nvPr>
            <p:ph type="sldNum" sz="quarter" idx="10"/>
          </p:nvPr>
        </p:nvSpPr>
        <p:spPr/>
        <p:txBody>
          <a:bodyPr/>
          <a:lstStyle/>
          <a:p>
            <a:fld id="{9D1BBD79-A804-45E9-B8E3-9A16A3218D6A}" type="slidenum">
              <a:rPr lang="en-GB" smtClean="0"/>
              <a:t>2</a:t>
            </a:fld>
            <a:endParaRPr lang="en-GB"/>
          </a:p>
        </p:txBody>
      </p:sp>
    </p:spTree>
    <p:extLst>
      <p:ext uri="{BB962C8B-B14F-4D97-AF65-F5344CB8AC3E}">
        <p14:creationId xmlns:p14="http://schemas.microsoft.com/office/powerpoint/2010/main" val="3759214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Historically, wrestlers were given shikona as a way to hide their identities.</a:t>
            </a:r>
            <a:endPar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Challenge question: Can pupils think of examples of other types of people who might use “stage names”?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https://commons.wikimedia.org/wiki/File:Hoshoryu_Tomokatsu20220115.jpg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7543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special accommodation that sumo wrestlers live and train in are called stables (</a:t>
            </a:r>
            <a:r>
              <a:rPr lang="en-GB" dirty="0" err="1"/>
              <a:t>heya</a:t>
            </a:r>
            <a:r>
              <a:rPr lang="en-GB" dirty="0"/>
              <a:t> in Japanese). Their whole lives revolve around sumo.</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is of Takasago sumo stable, from Wikimedia Commons: https://commons.wikimedia.org/wiki/File:Takasago_sumo_stable_building.jpg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9561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Pupils may ask why women are not able to participate in professional sumo – this is because of a traditional Shinto belief that prohibits them from entering the ring. However, there are many passionate women wrestlers out there who are fighting to be recognised as professionals and want to see a change to the rules of sumo, that will allow them to be able to compete.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There are many women sumo wrestlers that do have successful amateur careers and compete in tournaments all around the world!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https://commons.wikimedia.org/wiki/File:%D0%94%D1%80%D0%B1%D0%BE%D1%8F%D0%BD_%D0%9C%D0%B0%D1%80%D0%B8%D1%8F_%D0%A7%D0%B5%D0%BC%D0%BF%D0%B8%D0%BE%D0%BD%D0%B0%D1%82_%D0%9C%D0%B8%D1%80%D0%B0.jpg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0613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Click on the slide to reveal the points in order.</a:t>
            </a:r>
          </a:p>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Kozuka Gothic Pro R"/>
                <a:cs typeface="Times New Roman" panose="02020603050405020304" pitchFamily="18" charset="0"/>
              </a:rPr>
              <a:t>Professional sumo wrestlers train every single day, live in stables, and get paid – it is a career for them. There is a bigger emphasis on following the Shinto traditions and rituals. </a:t>
            </a:r>
          </a:p>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Kozuka Gothic Pro R"/>
                <a:cs typeface="Times New Roman" panose="02020603050405020304" pitchFamily="18" charset="0"/>
              </a:rPr>
              <a:t>In contrast, amateur sumo focuses more on the competition and is more accessible to people across the world. Amateur sumo tournaments happen across the world, and both men and women are able to participate.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2717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section will cover what a typical day might be like for a professional sumo wrestler living in a stable.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https://commons.wikimedia.org/wiki/File:Kashiwai%EF%BC%BFHachiman-sha_Shrine_Sumo_training.jpg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1350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The above image is an example of what a dohyo would look like in a stable.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Image from Wikimedia Commons: https://commons.wikimedia.org/wiki/File:Neatly_arranging_the_ring_soil_after_Sumo_training_Arashio_Stable_Tokyo_Japan_(14841100431).jpg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611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Being flexible is important for a sumo wrestler because it can help them adapt to their opponents’ moves when in the ring; improve their balance; and prevent injuries.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https://commons.wikimedia.org/wiki/File:Sumo_squats_training_at_Arashio_Stable_Tokyo_Japan_(14657643137).jpg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3635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show pupils here a video of what a typical training routine looks like for a sumo wrestler, so they can see what some of the moves look like in actions. This is good if you are planning on doing the Sumo Wrestler Training activity as a part of this lesson.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https://upload.wikimedia.org/wikipedia/commons/8/80/Practice_at_Arashio_Stable_2014-08-05.jpg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8924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Chankonabe is an excellent meal for sumo wrestlers to eat, as they can eat it in vast quantities and helps them to gain weight and grow strong.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Images from </a:t>
            </a:r>
            <a:r>
              <a:rPr lang="en-GB" sz="1200" b="0" dirty="0" err="1">
                <a:solidFill>
                  <a:srgbClr val="FF0000"/>
                </a:solidFill>
                <a:latin typeface="Kristen ITC"/>
                <a:ea typeface="Kozuka Gothic Pro B"/>
              </a:rPr>
              <a:t>Irasutoya</a:t>
            </a:r>
            <a:r>
              <a:rPr lang="en-GB" sz="1200" b="0" dirty="0">
                <a:solidFill>
                  <a:srgbClr val="FF0000"/>
                </a:solidFill>
                <a:latin typeface="Kristen ITC"/>
                <a:ea typeface="Kozuka Gothic Pro B"/>
              </a:rPr>
              <a:t> and Wikimedia Commons: https://commons.wikimedia.org/wiki/File:Chankonabe.jpg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287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image on this slide is of a sumo wrestler sleeping whilst travelling on a train in Japan. Point out the kind of clothing he is wearing and his hairstyle – they stand out from other people travelling on public transport!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https://commons.wikimedia.org/wiki/File:Sleeping_Sumo_(4860096411).jpg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2931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Introduce the Learning Objective’s for today’s lesson.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a:t>
            </a:r>
            <a:r>
              <a:rPr lang="en-GB" dirty="0" err="1"/>
              <a:t>Irasutoya</a:t>
            </a:r>
            <a:r>
              <a:rPr lang="en-GB" dirty="0"/>
              <a:t> and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https://commons.wikimedia.org/wiki/File:Sumo_tournament_(15715079492).jpg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https://commons.wikimedia.org/wiki/File:Hakuho_Shiranui_dohyo-iri_2012_Jan.JPG</a:t>
            </a:r>
          </a:p>
        </p:txBody>
      </p:sp>
      <p:sp>
        <p:nvSpPr>
          <p:cNvPr id="4" name="Slide Number Placeholder 3"/>
          <p:cNvSpPr>
            <a:spLocks noGrp="1"/>
          </p:cNvSpPr>
          <p:nvPr>
            <p:ph type="sldNum" sz="quarter" idx="10"/>
          </p:nvPr>
        </p:nvSpPr>
        <p:spPr/>
        <p:txBody>
          <a:bodyPr/>
          <a:lstStyle/>
          <a:p>
            <a:fld id="{9D1BBD79-A804-45E9-B8E3-9A16A3218D6A}" type="slidenum">
              <a:rPr lang="en-GB" smtClean="0"/>
              <a:t>3</a:t>
            </a:fld>
            <a:endParaRPr lang="en-GB"/>
          </a:p>
        </p:txBody>
      </p:sp>
    </p:spTree>
    <p:extLst>
      <p:ext uri="{BB962C8B-B14F-4D97-AF65-F5344CB8AC3E}">
        <p14:creationId xmlns:p14="http://schemas.microsoft.com/office/powerpoint/2010/main" val="1049664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Worksheet available to download and print from the sumo resource page on The Japan Society </a:t>
            </a:r>
            <a:r>
              <a:rPr lang="en-GB" dirty="0" err="1"/>
              <a:t>webiste</a:t>
            </a:r>
            <a:r>
              <a:rPr lang="en-GB"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30</a:t>
            </a:fld>
            <a:endParaRPr lang="en-GB"/>
          </a:p>
        </p:txBody>
      </p:sp>
    </p:spTree>
    <p:extLst>
      <p:ext uri="{BB962C8B-B14F-4D97-AF65-F5344CB8AC3E}">
        <p14:creationId xmlns:p14="http://schemas.microsoft.com/office/powerpoint/2010/main" val="2369155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Worksheet available to download and print from the sumo resource page on The Japan Society </a:t>
            </a:r>
            <a:r>
              <a:rPr lang="en-GB" dirty="0" err="1"/>
              <a:t>webiste</a:t>
            </a:r>
            <a:r>
              <a:rPr lang="en-GB"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8259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32</a:t>
            </a:fld>
            <a:endParaRPr lang="en-GB"/>
          </a:p>
        </p:txBody>
      </p:sp>
    </p:spTree>
    <p:extLst>
      <p:ext uri="{BB962C8B-B14F-4D97-AF65-F5344CB8AC3E}">
        <p14:creationId xmlns:p14="http://schemas.microsoft.com/office/powerpoint/2010/main" val="3472106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Introduce the key vocabulary. Do pupils recognise any of the key words that they see on this slide?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come back to this slide at the end of the lesson to see if pupils remember the meanings of each of the words.</a:t>
            </a:r>
          </a:p>
        </p:txBody>
      </p:sp>
      <p:sp>
        <p:nvSpPr>
          <p:cNvPr id="4" name="Slide Number Placeholder 3"/>
          <p:cNvSpPr>
            <a:spLocks noGrp="1"/>
          </p:cNvSpPr>
          <p:nvPr>
            <p:ph type="sldNum" sz="quarter" idx="10"/>
          </p:nvPr>
        </p:nvSpPr>
        <p:spPr/>
        <p:txBody>
          <a:bodyPr/>
          <a:lstStyle/>
          <a:p>
            <a:fld id="{9D1BBD79-A804-45E9-B8E3-9A16A3218D6A}" type="slidenum">
              <a:rPr lang="en-GB" smtClean="0"/>
              <a:t>4</a:t>
            </a:fld>
            <a:endParaRPr lang="en-GB"/>
          </a:p>
        </p:txBody>
      </p:sp>
    </p:spTree>
    <p:extLst>
      <p:ext uri="{BB962C8B-B14F-4D97-AF65-F5344CB8AC3E}">
        <p14:creationId xmlns:p14="http://schemas.microsoft.com/office/powerpoint/2010/main" val="2559198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following section will provide pupils with a general overview of what sumo is, its rules, and why it is so significant.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fld id="{9D1BBD79-A804-45E9-B8E3-9A16A3218D6A}" type="slidenum">
              <a:rPr lang="en-GB" smtClean="0"/>
              <a:t>5</a:t>
            </a:fld>
            <a:endParaRPr lang="en-GB"/>
          </a:p>
        </p:txBody>
      </p:sp>
    </p:spTree>
    <p:extLst>
      <p:ext uri="{BB962C8B-B14F-4D97-AF65-F5344CB8AC3E}">
        <p14:creationId xmlns:p14="http://schemas.microsoft.com/office/powerpoint/2010/main" val="3090047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sumo definition and explanation. Did these match the ideas that pupils suggested during the starter activity?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fld id="{9D1BBD79-A804-45E9-B8E3-9A16A3218D6A}" type="slidenum">
              <a:rPr lang="en-GB" smtClean="0"/>
              <a:t>6</a:t>
            </a:fld>
            <a:endParaRPr lang="en-GB"/>
          </a:p>
        </p:txBody>
      </p:sp>
    </p:spTree>
    <p:extLst>
      <p:ext uri="{BB962C8B-B14F-4D97-AF65-F5344CB8AC3E}">
        <p14:creationId xmlns:p14="http://schemas.microsoft.com/office/powerpoint/2010/main" val="395713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what they think “national sport” means.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link this question to any other learning you may have down about other countries around the world – what is the national sport of that country? What is the national sport of England/Scotland/Wales/Northern Ireland?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https://commons.wikimedia.org/wiki/File:Sumo_wrestlers.jpg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2333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section will provide pupils with a brief overview of the origins of sumo. It will also cover some of the traditions and rituals that are important in professional sumo.</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https://commons.wikimedia.org/wiki/File:97-Sumo-Wrestlers-Edo-period-Utagawa-Kuniteru-1867.png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3709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Define what Shinto is if necessary, as pupils may not have studied about it before.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Shinto is an indigenous religion to Japan and it is one of the country’s main religions, alongside Buddhism.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Shinto as a religion centres around the belief and worship of kami – sacred spirits that take many different shapes and forms. For example, kami can take the form of elements or the natural landscape, like wind, rain, waterfalls, or mountains.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https://commons.wikimedia.org/wiki/File:Shinto_torii_vermillion.svg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897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5E169F-3839-4658-AC0A-0FF04194B9FC}" type="datetime1">
              <a:rPr lang="en-GB" smtClean="0"/>
              <a:t>15/07/2025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0690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DAC46D-EC9F-49BA-86B3-A75F54C979E5}" type="datetime1">
              <a:rPr lang="en-GB" smtClean="0"/>
              <a:t>15/07/2025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9771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BD4C6CD-3DCE-4FB1-B8BB-635B285A0B7F}" type="datetime1">
              <a:rPr lang="en-GB" smtClean="0"/>
              <a:t>15/07/2025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2568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B77508-A0E3-4009-9DC3-A2610D6CFE27}" type="datetime1">
              <a:rPr lang="en-GB" smtClean="0"/>
              <a:t>15/07/2025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8162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7486BC-2642-4467-899D-A8459E7941EB}" type="datetime1">
              <a:rPr lang="en-GB" smtClean="0"/>
              <a:t>15/07/2025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93117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5B7673A-C541-41BA-BBF9-7AFF5A8030F0}" type="datetime1">
              <a:rPr lang="en-GB" smtClean="0"/>
              <a:t>15/07/2025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58643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A054E87-B409-47C6-A894-1EAEF21F30E1}" type="datetime1">
              <a:rPr lang="en-GB" smtClean="0"/>
              <a:t>15/07/2025</a:t>
            </a:fld>
            <a:endParaRPr lang="en-GB"/>
          </a:p>
        </p:txBody>
      </p:sp>
      <p:sp>
        <p:nvSpPr>
          <p:cNvPr id="8" name="Footer Placeholder 7"/>
          <p:cNvSpPr>
            <a:spLocks noGrp="1"/>
          </p:cNvSpPr>
          <p:nvPr>
            <p:ph type="ftr" sz="quarter" idx="11"/>
          </p:nvPr>
        </p:nvSpPr>
        <p:spPr/>
        <p:txBody>
          <a:bodyPr/>
          <a:lstStyle/>
          <a:p>
            <a:r>
              <a:rPr lang="en-GB"/>
              <a:t>©AUTHOR in collaboration with The Japan Society</a:t>
            </a:r>
          </a:p>
        </p:txBody>
      </p:sp>
      <p:sp>
        <p:nvSpPr>
          <p:cNvPr id="9" name="Slide Number Placeholder 8"/>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922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8279040-582D-413C-958E-DB2174441A2C}" type="datetime1">
              <a:rPr lang="en-GB" smtClean="0"/>
              <a:t>15/07/2025</a:t>
            </a:fld>
            <a:endParaRPr lang="en-GB"/>
          </a:p>
        </p:txBody>
      </p:sp>
      <p:sp>
        <p:nvSpPr>
          <p:cNvPr id="4" name="Footer Placeholder 3"/>
          <p:cNvSpPr>
            <a:spLocks noGrp="1"/>
          </p:cNvSpPr>
          <p:nvPr>
            <p:ph type="ftr" sz="quarter" idx="11"/>
          </p:nvPr>
        </p:nvSpPr>
        <p:spPr/>
        <p:txBody>
          <a:bodyPr/>
          <a:lstStyle/>
          <a:p>
            <a:r>
              <a:rPr lang="en-GB"/>
              <a:t>©AUTHOR in collaboration with The Japan Society</a:t>
            </a:r>
          </a:p>
        </p:txBody>
      </p:sp>
      <p:sp>
        <p:nvSpPr>
          <p:cNvPr id="5" name="Slide Number Placeholder 4"/>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987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678EE-2BE8-4A0A-9338-C585C359B5CF}" type="datetime1">
              <a:rPr lang="en-GB" smtClean="0"/>
              <a:t>15/07/2025</a:t>
            </a:fld>
            <a:endParaRPr lang="en-GB"/>
          </a:p>
        </p:txBody>
      </p:sp>
      <p:sp>
        <p:nvSpPr>
          <p:cNvPr id="3" name="Footer Placeholder 2"/>
          <p:cNvSpPr>
            <a:spLocks noGrp="1"/>
          </p:cNvSpPr>
          <p:nvPr>
            <p:ph type="ftr" sz="quarter" idx="11"/>
          </p:nvPr>
        </p:nvSpPr>
        <p:spPr/>
        <p:txBody>
          <a:bodyPr/>
          <a:lstStyle/>
          <a:p>
            <a:r>
              <a:rPr lang="en-GB"/>
              <a:t>©AUTHOR in collaboration with The Japan Society</a:t>
            </a:r>
          </a:p>
        </p:txBody>
      </p:sp>
      <p:sp>
        <p:nvSpPr>
          <p:cNvPr id="4" name="Slide Number Placeholder 3"/>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05728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7710B8-CBDD-4FF9-9931-A987E3FB19C3}" type="datetime1">
              <a:rPr lang="en-GB" smtClean="0"/>
              <a:t>15/07/2025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46275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42B686-D078-46AA-BF53-5F9AB630EA9A}" type="datetime1">
              <a:rPr lang="en-GB" smtClean="0"/>
              <a:t>15/07/2025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7044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64717-8A59-4AD7-A22D-A834D31A7910}" type="datetime1">
              <a:rPr lang="en-GB" smtClean="0"/>
              <a:t>15/07/2025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©AUTHOR in collaboration with The Japan Society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D4DA-CA93-4100-9923-91CA0C97AC6D}" type="slidenum">
              <a:rPr lang="en-GB" smtClean="0"/>
              <a:t>‹#›</a:t>
            </a:fld>
            <a:endParaRPr lang="en-GB"/>
          </a:p>
        </p:txBody>
      </p:sp>
    </p:spTree>
    <p:extLst>
      <p:ext uri="{BB962C8B-B14F-4D97-AF65-F5344CB8AC3E}">
        <p14:creationId xmlns:p14="http://schemas.microsoft.com/office/powerpoint/2010/main" val="33351668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1</a:t>
            </a:fld>
            <a:endParaRPr lang="en-GB"/>
          </a:p>
        </p:txBody>
      </p:sp>
      <p:pic>
        <p:nvPicPr>
          <p:cNvPr id="4" name="Picture 3" descr="Two men wrestling in a circle&#10;&#10;Description automatically generated">
            <a:extLst>
              <a:ext uri="{FF2B5EF4-FFF2-40B4-BE49-F238E27FC236}">
                <a16:creationId xmlns:a16="http://schemas.microsoft.com/office/drawing/2014/main" id="{CDF60E6F-038E-4E00-8ECD-E0D3D9A084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556" r="8556"/>
          <a:stretch/>
        </p:blipFill>
        <p:spPr>
          <a:xfrm>
            <a:off x="-43543" y="-29722"/>
            <a:ext cx="9231086" cy="6264424"/>
          </a:xfrm>
          <a:prstGeom prst="rect">
            <a:avLst/>
          </a:prstGeom>
        </p:spPr>
      </p:pic>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308719" y="161633"/>
            <a:ext cx="3771192" cy="923330"/>
          </a:xfrm>
          <a:prstGeom prst="rect">
            <a:avLst/>
          </a:prstGeom>
          <a:solidFill>
            <a:schemeClr val="bg1"/>
          </a:solidFill>
          <a:ln w="38100">
            <a:solidFill>
              <a:srgbClr val="FF0000"/>
            </a:solidFill>
          </a:ln>
        </p:spPr>
        <p:txBody>
          <a:bodyPr wrap="square" lIns="91440" tIns="45720" rIns="91440" bIns="45720" rtlCol="0" anchor="t">
            <a:spAutoFit/>
          </a:bodyPr>
          <a:lstStyle/>
          <a:p>
            <a:r>
              <a:rPr lang="en-GB" sz="5400" b="1" dirty="0">
                <a:solidFill>
                  <a:srgbClr val="FF0000"/>
                </a:solidFill>
                <a:latin typeface="Kristen ITC"/>
                <a:ea typeface="Kozuka Gothic Pro B"/>
              </a:rPr>
              <a:t>Sumo </a:t>
            </a:r>
            <a:r>
              <a:rPr lang="ja-JP" sz="5400" b="1" i="0" dirty="0">
                <a:solidFill>
                  <a:srgbClr val="FF0000"/>
                </a:solidFill>
                <a:effectLst/>
                <a:ea typeface="WordVisi_MSFontService"/>
              </a:rPr>
              <a:t>相撲</a:t>
            </a:r>
            <a:endParaRPr lang="en-GB" sz="5400" b="1" dirty="0">
              <a:solidFill>
                <a:srgbClr val="FF0000"/>
              </a:solidFill>
              <a:latin typeface="Kristen ITC"/>
              <a:ea typeface="Kozuka Gothic Pro B"/>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6B02E4F-7913-3ACD-AB8D-5AD00EB0B6EB}"/>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9" name="Picture 8">
            <a:extLst>
              <a:ext uri="{FF2B5EF4-FFF2-40B4-BE49-F238E27FC236}">
                <a16:creationId xmlns:a16="http://schemas.microsoft.com/office/drawing/2014/main" id="{0A0A9B00-372E-4133-A15F-27513067E2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1" name="TextBox 10">
            <a:extLst>
              <a:ext uri="{FF2B5EF4-FFF2-40B4-BE49-F238E27FC236}">
                <a16:creationId xmlns:a16="http://schemas.microsoft.com/office/drawing/2014/main" id="{D6C55407-133B-4F27-8146-F44757309DA0}"/>
              </a:ext>
            </a:extLst>
          </p:cNvPr>
          <p:cNvSpPr txBox="1"/>
          <p:nvPr/>
        </p:nvSpPr>
        <p:spPr>
          <a:xfrm>
            <a:off x="7783286" y="5310412"/>
            <a:ext cx="903514" cy="523220"/>
          </a:xfrm>
          <a:prstGeom prst="rect">
            <a:avLst/>
          </a:prstGeom>
          <a:solidFill>
            <a:schemeClr val="bg1"/>
          </a:solidFill>
          <a:ln w="19050">
            <a:solidFill>
              <a:srgbClr val="FF0000"/>
            </a:solidFill>
          </a:ln>
        </p:spPr>
        <p:txBody>
          <a:bodyPr wrap="square" lIns="91440" tIns="45720" rIns="91440" bIns="45720" rtlCol="0" anchor="t">
            <a:spAutoFit/>
          </a:bodyPr>
          <a:lstStyle/>
          <a:p>
            <a:pPr algn="ctr"/>
            <a:r>
              <a:rPr lang="en-GB" sz="2800" b="1" dirty="0">
                <a:solidFill>
                  <a:srgbClr val="FF0000"/>
                </a:solidFill>
                <a:latin typeface="Kristen ITC"/>
                <a:ea typeface="Kozuka Gothic Pro B"/>
              </a:rPr>
              <a:t>KS2</a:t>
            </a:r>
          </a:p>
        </p:txBody>
      </p:sp>
    </p:spTree>
    <p:extLst>
      <p:ext uri="{BB962C8B-B14F-4D97-AF65-F5344CB8AC3E}">
        <p14:creationId xmlns:p14="http://schemas.microsoft.com/office/powerpoint/2010/main" val="961359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History</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prstClr val="black"/>
                </a:solidFill>
                <a:latin typeface="Kozuka Gothic Pro B" pitchFamily="34" charset="-128"/>
                <a:ea typeface="Kozuka Gothic Pro B" pitchFamily="34" charset="-128"/>
              </a:rPr>
              <a:t>Origina</a:t>
            </a:r>
            <a:r>
              <a:rPr kumimoji="0" lang="en-GB" sz="24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lly</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sumo matches took place as a sport for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Shinto gods</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to watch.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But eventually, it became a sport for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anyone</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to watch and enjoy.</a:t>
            </a:r>
            <a:endParaRPr kumimoji="0" lang="en-GB" sz="2400" b="1" i="1"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E8459683-6709-4B5C-A735-5A1D8B26BCB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FD274FD7-20C0-4147-B636-B33254F326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5985" y="3362359"/>
            <a:ext cx="5472030" cy="2682731"/>
          </a:xfrm>
          <a:prstGeom prst="rect">
            <a:avLst/>
          </a:prstGeom>
        </p:spPr>
      </p:pic>
    </p:spTree>
    <p:extLst>
      <p:ext uri="{BB962C8B-B14F-4D97-AF65-F5344CB8AC3E}">
        <p14:creationId xmlns:p14="http://schemas.microsoft.com/office/powerpoint/2010/main" val="1995408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rgbClr val="FF0000"/>
                </a:solidFill>
                <a:latin typeface="Kristen ITC"/>
                <a:ea typeface="Kozuka Gothic Pro B"/>
              </a:rPr>
              <a:t>Traditions</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423367"/>
            <a:ext cx="3557355"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Because of sumo’s </a:t>
            </a:r>
            <a:r>
              <a:rPr lang="en-GB" sz="2400" b="1" dirty="0">
                <a:solidFill>
                  <a:prstClr val="black"/>
                </a:solidFill>
                <a:latin typeface="Kozuka Gothic Pro B" pitchFamily="34" charset="-128"/>
                <a:ea typeface="Kozuka Gothic Pro B" pitchFamily="34" charset="-128"/>
              </a:rPr>
              <a:t>deep-rooted connection to religion</a:t>
            </a:r>
            <a:r>
              <a:rPr lang="en-GB" sz="2400" dirty="0">
                <a:solidFill>
                  <a:prstClr val="black"/>
                </a:solidFill>
                <a:latin typeface="Kozuka Gothic Pro B" pitchFamily="34" charset="-128"/>
                <a:ea typeface="Kozuka Gothic Pro B" pitchFamily="34" charset="-128"/>
              </a:rPr>
              <a:t>, many of the </a:t>
            </a:r>
            <a:r>
              <a:rPr lang="en-GB" sz="2400" b="1" dirty="0">
                <a:solidFill>
                  <a:prstClr val="black"/>
                </a:solidFill>
                <a:latin typeface="Kozuka Gothic Pro B" pitchFamily="34" charset="-128"/>
                <a:ea typeface="Kozuka Gothic Pro B" pitchFamily="34" charset="-128"/>
              </a:rPr>
              <a:t>traditions and rituals </a:t>
            </a:r>
            <a:r>
              <a:rPr lang="en-GB" sz="2400" dirty="0">
                <a:solidFill>
                  <a:prstClr val="black"/>
                </a:solidFill>
                <a:latin typeface="Kozuka Gothic Pro B" pitchFamily="34" charset="-128"/>
                <a:ea typeface="Kozuka Gothic Pro B" pitchFamily="34" charset="-128"/>
              </a:rPr>
              <a:t>that take place in the sport have been</a:t>
            </a:r>
            <a:r>
              <a:rPr lang="en-GB" sz="2400" b="1" dirty="0">
                <a:solidFill>
                  <a:prstClr val="black"/>
                </a:solidFill>
                <a:latin typeface="Kozuka Gothic Pro B" pitchFamily="34" charset="-128"/>
                <a:ea typeface="Kozuka Gothic Pro B" pitchFamily="34" charset="-128"/>
              </a:rPr>
              <a:t> influenced </a:t>
            </a:r>
            <a:r>
              <a:rPr lang="en-GB" sz="2400" dirty="0">
                <a:solidFill>
                  <a:prstClr val="black"/>
                </a:solidFill>
                <a:latin typeface="Kozuka Gothic Pro B" pitchFamily="34" charset="-128"/>
                <a:ea typeface="Kozuka Gothic Pro B" pitchFamily="34" charset="-128"/>
              </a:rPr>
              <a:t>by </a:t>
            </a:r>
            <a:r>
              <a:rPr lang="en-GB" sz="2400" b="1" dirty="0">
                <a:solidFill>
                  <a:prstClr val="black"/>
                </a:solidFill>
                <a:latin typeface="Kozuka Gothic Pro B" pitchFamily="34" charset="-128"/>
                <a:ea typeface="Kozuka Gothic Pro B" pitchFamily="34" charset="-128"/>
              </a:rPr>
              <a:t>Shinto beliefs</a:t>
            </a:r>
            <a:r>
              <a:rPr lang="en-GB" sz="2400" dirty="0">
                <a:solidFill>
                  <a:prstClr val="black"/>
                </a:solidFill>
                <a:latin typeface="Kozuka Gothic Pro B" pitchFamily="34" charset="-128"/>
                <a:ea typeface="Kozuka Gothic Pro B" pitchFamily="34" charset="-128"/>
              </a:rPr>
              <a:t>.</a:t>
            </a:r>
            <a:endParaRPr kumimoji="0" lang="en-GB" sz="24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7353A833-0AC7-4ACF-8D55-A6A1718A11F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87DB813A-1C91-46CA-851A-CFF436484C91}"/>
              </a:ext>
            </a:extLst>
          </p:cNvPr>
          <p:cNvSpPr txBox="1"/>
          <p:nvPr/>
        </p:nvSpPr>
        <p:spPr>
          <a:xfrm>
            <a:off x="1653363" y="4966161"/>
            <a:ext cx="5837274" cy="830997"/>
          </a:xfrm>
          <a:prstGeom prst="rect">
            <a:avLst/>
          </a:prstGeom>
          <a:noFill/>
          <a:ln w="38100">
            <a:solidFill>
              <a:srgbClr val="FF0000"/>
            </a:solidFill>
            <a:prstDash val="dash"/>
          </a:ln>
        </p:spPr>
        <p:txBody>
          <a:bodyPr wrap="square" lIns="91440" tIns="45720" rIns="91440" bIns="45720" rtlCol="0" anchor="t">
            <a:spAutoFit/>
          </a:bodyPr>
          <a:lstStyle/>
          <a:p>
            <a:pPr marR="0" lvl="0" defTabSz="914400" rtl="0" eaLnBrk="1" fontAlgn="auto" latinLnBrk="0" hangingPunct="1">
              <a:lnSpc>
                <a:spcPct val="100000"/>
              </a:lnSpc>
              <a:spcBef>
                <a:spcPts val="0"/>
              </a:spcBef>
              <a:spcAft>
                <a:spcPts val="0"/>
              </a:spcAft>
              <a:buClrTx/>
              <a:buSzTx/>
              <a:tabLst/>
              <a:defRPr/>
            </a:pPr>
            <a:r>
              <a:rPr lang="en-GB" sz="2400" b="1" dirty="0">
                <a:solidFill>
                  <a:prstClr val="black"/>
                </a:solidFill>
                <a:latin typeface="Kozuka Gothic Pro B" pitchFamily="34" charset="-128"/>
                <a:ea typeface="Kozuka Gothic Pro B" pitchFamily="34" charset="-128"/>
              </a:rPr>
              <a:t>What is a tradition or a ritual? </a:t>
            </a:r>
          </a:p>
          <a:p>
            <a:pPr marR="0" lvl="0"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Ca</a:t>
            </a:r>
            <a:r>
              <a:rPr lang="en-GB" sz="2400" b="1" dirty="0">
                <a:solidFill>
                  <a:prstClr val="black"/>
                </a:solidFill>
                <a:latin typeface="Kozuka Gothic Pro B" pitchFamily="34" charset="-128"/>
                <a:ea typeface="Kozuka Gothic Pro B" pitchFamily="34" charset="-128"/>
              </a:rPr>
              <a:t>n you think of any examples?</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4" name="Picture 3" descr="A statue of a person with arms outstretched&#10;&#10;Description automatically generated">
            <a:extLst>
              <a:ext uri="{FF2B5EF4-FFF2-40B4-BE49-F238E27FC236}">
                <a16:creationId xmlns:a16="http://schemas.microsoft.com/office/drawing/2014/main" id="{504C0219-12D3-4D79-A213-0F1C56729E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96907" y="1423872"/>
            <a:ext cx="4783838" cy="3223656"/>
          </a:xfrm>
          <a:prstGeom prst="rect">
            <a:avLst/>
          </a:prstGeom>
        </p:spPr>
      </p:pic>
    </p:spTree>
    <p:extLst>
      <p:ext uri="{BB962C8B-B14F-4D97-AF65-F5344CB8AC3E}">
        <p14:creationId xmlns:p14="http://schemas.microsoft.com/office/powerpoint/2010/main" val="580158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Traditions</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The dohyo is considered to be a </a:t>
            </a:r>
            <a:r>
              <a:rPr lang="en-GB" sz="2400" b="1" dirty="0">
                <a:solidFill>
                  <a:prstClr val="black"/>
                </a:solidFill>
                <a:latin typeface="Kozuka Gothic Pro B" pitchFamily="34" charset="-128"/>
                <a:ea typeface="Kozuka Gothic Pro B" pitchFamily="34" charset="-128"/>
              </a:rPr>
              <a:t>sacred place</a:t>
            </a:r>
            <a:r>
              <a:rPr lang="en-GB" sz="24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Above the ring, there is a roof that looks similar to the roof of a </a:t>
            </a:r>
            <a:r>
              <a:rPr lang="en-GB" sz="2400" b="1" dirty="0">
                <a:solidFill>
                  <a:prstClr val="black"/>
                </a:solidFill>
                <a:latin typeface="Kozuka Gothic Pro B" pitchFamily="34" charset="-128"/>
                <a:ea typeface="Kozuka Gothic Pro B" pitchFamily="34" charset="-128"/>
              </a:rPr>
              <a:t>Shinto shrine</a:t>
            </a:r>
            <a:r>
              <a:rPr lang="en-GB" sz="2400" dirty="0">
                <a:solidFill>
                  <a:prstClr val="black"/>
                </a:solidFill>
                <a:latin typeface="Kozuka Gothic Pro B" pitchFamily="34" charset="-128"/>
                <a:ea typeface="Kozuka Gothic Pro B" pitchFamily="34" charset="-128"/>
              </a:rPr>
              <a:t>.</a:t>
            </a:r>
          </a:p>
        </p:txBody>
      </p:sp>
      <p:sp>
        <p:nvSpPr>
          <p:cNvPr id="11" name="TextBox 10">
            <a:extLst>
              <a:ext uri="{FF2B5EF4-FFF2-40B4-BE49-F238E27FC236}">
                <a16:creationId xmlns:a16="http://schemas.microsoft.com/office/drawing/2014/main" id="{2CBB01D9-B7A2-4863-BFE4-8F4655E0D414}"/>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F3CC3D50-7C74-48F2-BDF4-904DE8D398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98388" y="2927701"/>
            <a:ext cx="4891488" cy="3105382"/>
          </a:xfrm>
          <a:prstGeom prst="rect">
            <a:avLst/>
          </a:prstGeom>
        </p:spPr>
      </p:pic>
    </p:spTree>
    <p:extLst>
      <p:ext uri="{BB962C8B-B14F-4D97-AF65-F5344CB8AC3E}">
        <p14:creationId xmlns:p14="http://schemas.microsoft.com/office/powerpoint/2010/main" val="4230406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4EA1D9-C189-4C42-8F2D-E2715CE611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294475"/>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1" name="TextBox 10">
            <a:extLst>
              <a:ext uri="{FF2B5EF4-FFF2-40B4-BE49-F238E27FC236}">
                <a16:creationId xmlns:a16="http://schemas.microsoft.com/office/drawing/2014/main" id="{2CBB01D9-B7A2-4863-BFE4-8F4655E0D414}"/>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3CC3D50-7C74-48F2-BDF4-904DE8D398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9144000" cy="6223615"/>
          </a:xfrm>
          <a:prstGeom prst="rect">
            <a:avLst/>
          </a:prstGeom>
        </p:spPr>
      </p:pic>
    </p:spTree>
    <p:extLst>
      <p:ext uri="{BB962C8B-B14F-4D97-AF65-F5344CB8AC3E}">
        <p14:creationId xmlns:p14="http://schemas.microsoft.com/office/powerpoint/2010/main" val="297231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311840" cy="830997"/>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00"/>
                </a:solidFill>
                <a:effectLst/>
                <a:uLnTx/>
                <a:uFillTx/>
                <a:latin typeface="Kristen ITC"/>
                <a:ea typeface="Kozuka Gothic Pro B"/>
                <a:cs typeface="+mn-cs"/>
              </a:rPr>
              <a:t>Ring Entering Ceremony</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37856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Before matches, there is a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ring entering ceremony</a:t>
            </a:r>
            <a:r>
              <a:rPr lang="en-GB" sz="2400" dirty="0">
                <a:solidFill>
                  <a:prstClr val="black"/>
                </a:solidFill>
                <a:latin typeface="Kozuka Gothic Pro B" pitchFamily="34" charset="-128"/>
                <a:ea typeface="Kozuka Gothic Pro B" pitchFamily="34" charset="-128"/>
              </a:rPr>
              <a:t>, where the wrestlers will perform a series of moves...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Kozuka Gothic Pro B" pitchFamily="34" charset="-128"/>
                <a:ea typeface="Kozuka Gothic Pro B" pitchFamily="34" charset="-128"/>
              </a:rPr>
              <a:t>Clapping their hands to attract the attention of the gods</a:t>
            </a:r>
            <a:br>
              <a:rPr lang="en-GB" sz="2400" dirty="0">
                <a:solidFill>
                  <a:prstClr val="black"/>
                </a:solidFill>
                <a:latin typeface="Kozuka Gothic Pro B" pitchFamily="34" charset="-128"/>
                <a:ea typeface="Kozuka Gothic Pro B" pitchFamily="34" charset="-128"/>
              </a:rPr>
            </a:br>
            <a:endParaRPr lang="en-GB" sz="24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Kozuka Gothic Pro B" pitchFamily="34" charset="-128"/>
                <a:ea typeface="Kozuka Gothic Pro B" pitchFamily="34" charset="-128"/>
              </a:rPr>
              <a:t>Stomping their feet to help drive away </a:t>
            </a:r>
            <a:br>
              <a:rPr lang="en-GB" sz="2400" dirty="0">
                <a:solidFill>
                  <a:prstClr val="black"/>
                </a:solidFill>
                <a:latin typeface="Kozuka Gothic Pro B" pitchFamily="34" charset="-128"/>
                <a:ea typeface="Kozuka Gothic Pro B" pitchFamily="34" charset="-128"/>
              </a:rPr>
            </a:br>
            <a:r>
              <a:rPr lang="en-GB" sz="2400" dirty="0">
                <a:solidFill>
                  <a:prstClr val="black"/>
                </a:solidFill>
                <a:latin typeface="Kozuka Gothic Pro B" pitchFamily="34" charset="-128"/>
                <a:ea typeface="Kozuka Gothic Pro B" pitchFamily="34" charset="-128"/>
              </a:rPr>
              <a:t>evil spirits</a:t>
            </a:r>
            <a:br>
              <a:rPr lang="en-GB" sz="2400" dirty="0">
                <a:solidFill>
                  <a:prstClr val="black"/>
                </a:solidFill>
                <a:latin typeface="Kozuka Gothic Pro B" pitchFamily="34" charset="-128"/>
                <a:ea typeface="Kozuka Gothic Pro B" pitchFamily="34" charset="-128"/>
              </a:rPr>
            </a:br>
            <a:endParaRPr lang="en-GB" sz="24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Kozuka Gothic Pro B" pitchFamily="34" charset="-128"/>
                <a:ea typeface="Kozuka Gothic Pro B" pitchFamily="34" charset="-128"/>
              </a:rPr>
              <a:t>Throwing salt in the ring to purify it</a:t>
            </a:r>
          </a:p>
        </p:txBody>
      </p:sp>
      <p:sp>
        <p:nvSpPr>
          <p:cNvPr id="11" name="TextBox 10">
            <a:extLst>
              <a:ext uri="{FF2B5EF4-FFF2-40B4-BE49-F238E27FC236}">
                <a16:creationId xmlns:a16="http://schemas.microsoft.com/office/drawing/2014/main" id="{E9A6EE58-8B5A-4B1B-8D30-542496D4B4D2}"/>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C2B6594F-F9EC-49DD-B39D-E6FD3686AFD6}"/>
              </a:ext>
            </a:extLst>
          </p:cNvPr>
          <p:cNvSpPr txBox="1"/>
          <p:nvPr/>
        </p:nvSpPr>
        <p:spPr>
          <a:xfrm>
            <a:off x="539552" y="5202086"/>
            <a:ext cx="8064895" cy="830997"/>
          </a:xfrm>
          <a:prstGeom prst="rect">
            <a:avLst/>
          </a:prstGeom>
          <a:noFill/>
          <a:ln w="38100">
            <a:solidFill>
              <a:srgbClr val="FF0000"/>
            </a:solidFill>
            <a:prstDash val="dash"/>
          </a:ln>
        </p:spPr>
        <p:txBody>
          <a:bodyPr wrap="square" lIns="91440" tIns="45720" rIns="91440" bIns="45720" rtlCol="0" anchor="t">
            <a:spAutoFit/>
          </a:bodyPr>
          <a:lstStyle/>
          <a:p>
            <a:pPr marR="0" lvl="0" defTabSz="914400" rtl="0" eaLnBrk="1" fontAlgn="auto" latinLnBrk="0" hangingPunct="1">
              <a:lnSpc>
                <a:spcPct val="100000"/>
              </a:lnSpc>
              <a:spcBef>
                <a:spcPts val="0"/>
              </a:spcBef>
              <a:spcAft>
                <a:spcPts val="0"/>
              </a:spcAft>
              <a:buClrTx/>
              <a:buSzTx/>
              <a:tabLst/>
              <a:defRPr/>
            </a:pPr>
            <a:r>
              <a:rPr lang="en-GB" sz="2400" b="1" dirty="0">
                <a:solidFill>
                  <a:prstClr val="black"/>
                </a:solidFill>
                <a:latin typeface="Kozuka Gothic Pro B" pitchFamily="34" charset="-128"/>
                <a:ea typeface="Kozuka Gothic Pro B" pitchFamily="34" charset="-128"/>
              </a:rPr>
              <a:t>Can you think of any other sports that might have special traditions or rituals?</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3" name="Picture 2">
            <a:extLst>
              <a:ext uri="{FF2B5EF4-FFF2-40B4-BE49-F238E27FC236}">
                <a16:creationId xmlns:a16="http://schemas.microsoft.com/office/drawing/2014/main" id="{4AF86DE9-0F72-42CE-AE94-39867956B3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0465" y="3004937"/>
            <a:ext cx="2026335" cy="2078293"/>
          </a:xfrm>
          <a:prstGeom prst="rect">
            <a:avLst/>
          </a:prstGeom>
        </p:spPr>
      </p:pic>
    </p:spTree>
    <p:extLst>
      <p:ext uri="{BB962C8B-B14F-4D97-AF65-F5344CB8AC3E}">
        <p14:creationId xmlns:p14="http://schemas.microsoft.com/office/powerpoint/2010/main" val="3585693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A920FD-3E08-4E65-B204-6EECD87AD8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273209"/>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2875808" y="273959"/>
            <a:ext cx="3392384" cy="923330"/>
          </a:xfrm>
          <a:prstGeom prst="rect">
            <a:avLst/>
          </a:prstGeom>
          <a:solidFill>
            <a:schemeClr val="bg1"/>
          </a:solidFill>
          <a:ln w="38100">
            <a:solidFill>
              <a:srgbClr val="FF000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Wrestlers</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D4E01861-12B2-4DEF-82D4-D94320C781D2}"/>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Tree>
    <p:extLst>
      <p:ext uri="{BB962C8B-B14F-4D97-AF65-F5344CB8AC3E}">
        <p14:creationId xmlns:p14="http://schemas.microsoft.com/office/powerpoint/2010/main" val="3438358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Rikishi </a:t>
            </a:r>
            <a:r>
              <a:rPr kumimoji="0" lang="ja-JP" altLang="en-US" sz="5400" b="1" i="0" u="none" strike="noStrike" kern="1200" cap="none" spc="0" normalizeH="0" baseline="0" noProof="0" dirty="0">
                <a:ln>
                  <a:noFill/>
                </a:ln>
                <a:solidFill>
                  <a:srgbClr val="FF0000"/>
                </a:solidFill>
                <a:effectLst/>
                <a:uLnTx/>
                <a:uFillTx/>
                <a:latin typeface="Kristen ITC"/>
                <a:ea typeface="Kozuka Gothic Pro B"/>
                <a:cs typeface="+mn-cs"/>
              </a:rPr>
              <a:t>力士</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 </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The word for sumo wrestler in Japanese is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rikishi </a:t>
            </a:r>
            <a:r>
              <a:rPr kumimoji="0" lang="ja-JP" altLang="en-US"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力士</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lang="en-GB" altLang="ja-JP" sz="2400" dirty="0">
                <a:solidFill>
                  <a:prstClr val="black"/>
                </a:solidFill>
                <a:latin typeface="Kozuka Gothic Pro B" pitchFamily="34" charset="-128"/>
                <a:ea typeface="Kozuka Gothic Pro B" pitchFamily="34" charset="-128"/>
              </a:rPr>
              <a:t>Sumo wrestlers have an </a:t>
            </a:r>
            <a:r>
              <a:rPr lang="en-GB" altLang="ja-JP" sz="2400" b="1" dirty="0">
                <a:solidFill>
                  <a:prstClr val="black"/>
                </a:solidFill>
                <a:latin typeface="Kozuka Gothic Pro B" pitchFamily="34" charset="-128"/>
                <a:ea typeface="Kozuka Gothic Pro B" pitchFamily="34" charset="-128"/>
              </a:rPr>
              <a:t>iconic</a:t>
            </a:r>
            <a:r>
              <a:rPr lang="en-GB" altLang="ja-JP" sz="2400" dirty="0">
                <a:solidFill>
                  <a:prstClr val="black"/>
                </a:solidFill>
                <a:latin typeface="Kozuka Gothic Pro B" pitchFamily="34" charset="-128"/>
                <a:ea typeface="Kozuka Gothic Pro B" pitchFamily="34" charset="-128"/>
              </a:rPr>
              <a:t> and </a:t>
            </a:r>
            <a:r>
              <a:rPr lang="en-GB" altLang="ja-JP" sz="2400" b="1" dirty="0">
                <a:solidFill>
                  <a:prstClr val="black"/>
                </a:solidFill>
                <a:latin typeface="Kozuka Gothic Pro B" pitchFamily="34" charset="-128"/>
                <a:ea typeface="Kozuka Gothic Pro B" pitchFamily="34" charset="-128"/>
              </a:rPr>
              <a:t>unique appearance</a:t>
            </a:r>
            <a:r>
              <a:rPr lang="en-GB" altLang="ja-JP" sz="2400" dirty="0">
                <a:solidFill>
                  <a:prstClr val="black"/>
                </a:solidFill>
                <a:latin typeface="Kozuka Gothic Pro B" pitchFamily="34" charset="-128"/>
                <a:ea typeface="Kozuka Gothic Pro B" pitchFamily="34" charset="-128"/>
              </a:rPr>
              <a:t>.</a:t>
            </a:r>
          </a:p>
        </p:txBody>
      </p:sp>
      <p:sp>
        <p:nvSpPr>
          <p:cNvPr id="11" name="TextBox 10">
            <a:extLst>
              <a:ext uri="{FF2B5EF4-FFF2-40B4-BE49-F238E27FC236}">
                <a16:creationId xmlns:a16="http://schemas.microsoft.com/office/drawing/2014/main" id="{65F7ACAE-CD60-4FE6-85B3-397A06EC09B3}"/>
              </a:ext>
            </a:extLst>
          </p:cNvPr>
          <p:cNvSpPr txBox="1"/>
          <p:nvPr/>
        </p:nvSpPr>
        <p:spPr>
          <a:xfrm>
            <a:off x="5582273" y="4116125"/>
            <a:ext cx="3166440" cy="1569660"/>
          </a:xfrm>
          <a:prstGeom prst="rect">
            <a:avLst/>
          </a:prstGeom>
          <a:noFill/>
          <a:ln w="38100">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What do you notice about this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sumo wrestler’s appearance?</a:t>
            </a:r>
            <a:r>
              <a:rPr lang="ja-JP" altLang="en-US" sz="2400" b="1" dirty="0">
                <a:solidFill>
                  <a:prstClr val="black"/>
                </a:solidFill>
                <a:latin typeface="Kozuka Gothic Pro B" pitchFamily="34" charset="-128"/>
                <a:ea typeface="Kozuka Gothic Pro B" pitchFamily="34" charset="-128"/>
              </a:rPr>
              <a:t> </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2" name="TextBox 11">
            <a:extLst>
              <a:ext uri="{FF2B5EF4-FFF2-40B4-BE49-F238E27FC236}">
                <a16:creationId xmlns:a16="http://schemas.microsoft.com/office/drawing/2014/main" id="{B7ECD0C7-566B-4AD1-99F7-96FF88D810E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438628B7-9EFD-4E47-B6F8-7C34E01300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3356" y="2159082"/>
            <a:ext cx="3914087" cy="3914087"/>
          </a:xfrm>
          <a:prstGeom prst="rect">
            <a:avLst/>
          </a:prstGeom>
        </p:spPr>
      </p:pic>
      <p:pic>
        <p:nvPicPr>
          <p:cNvPr id="13" name="Picture 12">
            <a:extLst>
              <a:ext uri="{FF2B5EF4-FFF2-40B4-BE49-F238E27FC236}">
                <a16:creationId xmlns:a16="http://schemas.microsoft.com/office/drawing/2014/main" id="{65D771C8-8FC7-4534-9B1C-8642CB70D5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7742" y="2757892"/>
            <a:ext cx="1595501" cy="1342215"/>
          </a:xfrm>
          <a:prstGeom prst="rect">
            <a:avLst/>
          </a:prstGeom>
        </p:spPr>
      </p:pic>
    </p:spTree>
    <p:extLst>
      <p:ext uri="{BB962C8B-B14F-4D97-AF65-F5344CB8AC3E}">
        <p14:creationId xmlns:p14="http://schemas.microsoft.com/office/powerpoint/2010/main" val="334737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Mawashi </a:t>
            </a:r>
            <a:r>
              <a:rPr kumimoji="0" lang="ja-JP" altLang="en-US" sz="5400" b="1" i="0" u="none" strike="noStrike" kern="1200" cap="none" spc="0" normalizeH="0" baseline="0" noProof="0" dirty="0">
                <a:ln>
                  <a:noFill/>
                </a:ln>
                <a:solidFill>
                  <a:srgbClr val="FF0000"/>
                </a:solidFill>
                <a:effectLst/>
                <a:uLnTx/>
                <a:uFillTx/>
                <a:latin typeface="Kozuka Gothic Pro B" pitchFamily="34" charset="-128"/>
                <a:ea typeface="Kozuka Gothic Pro B" pitchFamily="34" charset="-128"/>
                <a:cs typeface="+mn-cs"/>
              </a:rPr>
              <a:t>廻し</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75431" y="1281539"/>
            <a:ext cx="8209161"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When competing, all wrestlers wear a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loincloth</a:t>
            </a:r>
            <a:r>
              <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known as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mawashi </a:t>
            </a:r>
            <a:r>
              <a:rPr kumimoji="0" lang="ja-JP" altLang="en-US"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廻し</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in Japanese.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3DE751D0-862E-4D60-8915-B9AAFFF6EB3F}"/>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F8E8F71F-980C-4560-A1E6-6F865315C0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5195" y="2753556"/>
            <a:ext cx="2325081" cy="2325081"/>
          </a:xfrm>
          <a:prstGeom prst="rect">
            <a:avLst/>
          </a:prstGeom>
        </p:spPr>
      </p:pic>
      <p:pic>
        <p:nvPicPr>
          <p:cNvPr id="4" name="Picture 3">
            <a:extLst>
              <a:ext uri="{FF2B5EF4-FFF2-40B4-BE49-F238E27FC236}">
                <a16:creationId xmlns:a16="http://schemas.microsoft.com/office/drawing/2014/main" id="{E527D3DC-4F4E-4595-8EAB-D9BC696C69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5290" y="2481943"/>
            <a:ext cx="5023423" cy="3348948"/>
          </a:xfrm>
          <a:prstGeom prst="rect">
            <a:avLst/>
          </a:prstGeom>
        </p:spPr>
      </p:pic>
      <p:cxnSp>
        <p:nvCxnSpPr>
          <p:cNvPr id="8" name="Straight Arrow Connector 7">
            <a:extLst>
              <a:ext uri="{FF2B5EF4-FFF2-40B4-BE49-F238E27FC236}">
                <a16:creationId xmlns:a16="http://schemas.microsoft.com/office/drawing/2014/main" id="{AB0B5CAE-DD9A-4636-800F-A7EBD3018425}"/>
              </a:ext>
            </a:extLst>
          </p:cNvPr>
          <p:cNvCxnSpPr>
            <a:cxnSpLocks/>
          </p:cNvCxnSpPr>
          <p:nvPr/>
        </p:nvCxnSpPr>
        <p:spPr>
          <a:xfrm>
            <a:off x="2587913" y="2090527"/>
            <a:ext cx="177058" cy="19764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400971A-DF6C-43A1-92DB-FA7F29C336BA}"/>
              </a:ext>
            </a:extLst>
          </p:cNvPr>
          <p:cNvCxnSpPr>
            <a:cxnSpLocks/>
          </p:cNvCxnSpPr>
          <p:nvPr/>
        </p:nvCxnSpPr>
        <p:spPr>
          <a:xfrm flipH="1">
            <a:off x="1235205" y="2020491"/>
            <a:ext cx="48283" cy="19629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DBB983C-E6C2-4481-B072-A66584BC1379}"/>
              </a:ext>
            </a:extLst>
          </p:cNvPr>
          <p:cNvCxnSpPr>
            <a:cxnSpLocks/>
          </p:cNvCxnSpPr>
          <p:nvPr/>
        </p:nvCxnSpPr>
        <p:spPr>
          <a:xfrm>
            <a:off x="2826228" y="2160157"/>
            <a:ext cx="2734672" cy="18328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6C54FAD-AB31-4960-A5A5-8105F8BC794B}"/>
              </a:ext>
            </a:extLst>
          </p:cNvPr>
          <p:cNvCxnSpPr>
            <a:cxnSpLocks/>
          </p:cNvCxnSpPr>
          <p:nvPr/>
        </p:nvCxnSpPr>
        <p:spPr>
          <a:xfrm>
            <a:off x="3048001" y="2024011"/>
            <a:ext cx="3799780" cy="19313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6E11C63-FF2B-465A-B0C4-D589DB7FF092}"/>
              </a:ext>
            </a:extLst>
          </p:cNvPr>
          <p:cNvSpPr txBox="1"/>
          <p:nvPr/>
        </p:nvSpPr>
        <p:spPr>
          <a:xfrm>
            <a:off x="353783" y="5218303"/>
            <a:ext cx="4658043" cy="923330"/>
          </a:xfrm>
          <a:prstGeom prst="rect">
            <a:avLst/>
          </a:prstGeom>
          <a:solidFill>
            <a:schemeClr val="bg1"/>
          </a:solidFill>
          <a:ln w="28575">
            <a:solidFill>
              <a:srgbClr val="FF0000"/>
            </a:solidFill>
            <a:prstDash val="dash"/>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b="1" dirty="0">
                <a:solidFill>
                  <a:prstClr val="black"/>
                </a:solidFill>
                <a:latin typeface="Kozuka Gothic Pro B" pitchFamily="34" charset="-128"/>
                <a:ea typeface="Kozuka Gothic Pro B" pitchFamily="34" charset="-128"/>
              </a:rPr>
              <a:t>By wearing as little clothing as possible, wrestlers can show they are not cheating, and display their true strength.</a:t>
            </a:r>
            <a:endParaRPr kumimoji="0" lang="en-GB" altLang="ja-JP"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Tree>
    <p:extLst>
      <p:ext uri="{BB962C8B-B14F-4D97-AF65-F5344CB8AC3E}">
        <p14:creationId xmlns:p14="http://schemas.microsoft.com/office/powerpoint/2010/main" val="125542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7970464"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rgbClr val="FF0000"/>
                </a:solidFill>
                <a:latin typeface="Kristen ITC"/>
                <a:ea typeface="Kozuka Gothic Pro B"/>
              </a:rPr>
              <a:t>M</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age </a:t>
            </a:r>
            <a:r>
              <a:rPr lang="ja-JP" sz="5400" b="1" i="0" dirty="0">
                <a:solidFill>
                  <a:srgbClr val="FF0000"/>
                </a:solidFill>
                <a:effectLst/>
                <a:ea typeface="WordVisi_MSFontService"/>
              </a:rPr>
              <a:t>髷</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84DEA52F-35F5-47D6-B319-3A530DB92430}"/>
              </a:ext>
            </a:extLst>
          </p:cNvPr>
          <p:cNvSpPr txBox="1"/>
          <p:nvPr/>
        </p:nvSpPr>
        <p:spPr>
          <a:xfrm>
            <a:off x="539552" y="1235661"/>
            <a:ext cx="8209161"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Mage </a:t>
            </a:r>
            <a:r>
              <a:rPr lang="en-GB" altLang="ja-JP" sz="2400" dirty="0">
                <a:solidFill>
                  <a:prstClr val="black"/>
                </a:solidFill>
                <a:latin typeface="Kozuka Gothic Pro B" pitchFamily="34" charset="-128"/>
                <a:ea typeface="Kozuka Gothic Pro B" pitchFamily="34" charset="-128"/>
              </a:rPr>
              <a:t>is the name for the </a:t>
            </a:r>
            <a:r>
              <a:rPr lang="en-GB" altLang="ja-JP" sz="2400" b="1" dirty="0">
                <a:solidFill>
                  <a:prstClr val="black"/>
                </a:solidFill>
                <a:latin typeface="Kozuka Gothic Pro B" pitchFamily="34" charset="-128"/>
                <a:ea typeface="Kozuka Gothic Pro B" pitchFamily="34" charset="-128"/>
              </a:rPr>
              <a:t>topknot hairstyle</a:t>
            </a:r>
            <a:r>
              <a:rPr lang="en-GB" altLang="ja-JP" sz="2400" dirty="0">
                <a:solidFill>
                  <a:prstClr val="black"/>
                </a:solidFill>
                <a:latin typeface="Kozuka Gothic Pro B" pitchFamily="34" charset="-128"/>
                <a:ea typeface="Kozuka Gothic Pro B" pitchFamily="34" charset="-128"/>
              </a:rPr>
              <a:t> that sumo wrestlers wear. This hairstyle was actually </a:t>
            </a:r>
            <a:r>
              <a:rPr lang="en-GB" altLang="ja-JP" sz="2400" b="1" dirty="0">
                <a:solidFill>
                  <a:prstClr val="black"/>
                </a:solidFill>
                <a:latin typeface="Kozuka Gothic Pro B" pitchFamily="34" charset="-128"/>
                <a:ea typeface="Kozuka Gothic Pro B" pitchFamily="34" charset="-128"/>
              </a:rPr>
              <a:t>popular</a:t>
            </a:r>
            <a:r>
              <a:rPr lang="en-GB" altLang="ja-JP" sz="2400" dirty="0">
                <a:solidFill>
                  <a:prstClr val="black"/>
                </a:solidFill>
                <a:latin typeface="Kozuka Gothic Pro B" pitchFamily="34" charset="-128"/>
                <a:ea typeface="Kozuka Gothic Pro B" pitchFamily="34" charset="-128"/>
              </a:rPr>
              <a:t> for </a:t>
            </a:r>
            <a:r>
              <a:rPr lang="en-GB" altLang="ja-JP" sz="2400" b="1" dirty="0">
                <a:solidFill>
                  <a:prstClr val="black"/>
                </a:solidFill>
                <a:latin typeface="Kozuka Gothic Pro B" pitchFamily="34" charset="-128"/>
                <a:ea typeface="Kozuka Gothic Pro B" pitchFamily="34" charset="-128"/>
              </a:rPr>
              <a:t>men</a:t>
            </a:r>
            <a:r>
              <a:rPr lang="en-GB" altLang="ja-JP" sz="2400" dirty="0">
                <a:solidFill>
                  <a:prstClr val="black"/>
                </a:solidFill>
                <a:latin typeface="Kozuka Gothic Pro B" pitchFamily="34" charset="-128"/>
                <a:ea typeface="Kozuka Gothic Pro B" pitchFamily="34" charset="-128"/>
              </a:rPr>
              <a:t> and </a:t>
            </a:r>
            <a:r>
              <a:rPr lang="en-GB" altLang="ja-JP" sz="2400" b="1" dirty="0">
                <a:solidFill>
                  <a:prstClr val="black"/>
                </a:solidFill>
                <a:latin typeface="Kozuka Gothic Pro B" pitchFamily="34" charset="-128"/>
                <a:ea typeface="Kozuka Gothic Pro B" pitchFamily="34" charset="-128"/>
              </a:rPr>
              <a:t>samurai</a:t>
            </a:r>
            <a:r>
              <a:rPr lang="en-GB" altLang="ja-JP" sz="2400" dirty="0">
                <a:solidFill>
                  <a:prstClr val="black"/>
                </a:solidFill>
                <a:latin typeface="Kozuka Gothic Pro B" pitchFamily="34" charset="-128"/>
                <a:ea typeface="Kozuka Gothic Pro B" pitchFamily="34" charset="-128"/>
              </a:rPr>
              <a:t> during the </a:t>
            </a:r>
            <a:r>
              <a:rPr lang="en-GB" altLang="ja-JP" sz="2400" b="1" dirty="0">
                <a:solidFill>
                  <a:prstClr val="black"/>
                </a:solidFill>
                <a:latin typeface="Kozuka Gothic Pro B" pitchFamily="34" charset="-128"/>
                <a:ea typeface="Kozuka Gothic Pro B" pitchFamily="34" charset="-128"/>
              </a:rPr>
              <a:t>Edo period </a:t>
            </a:r>
            <a:r>
              <a:rPr lang="en-GB" altLang="ja-JP" sz="2400" dirty="0">
                <a:solidFill>
                  <a:prstClr val="black"/>
                </a:solidFill>
                <a:latin typeface="Kozuka Gothic Pro B" pitchFamily="34" charset="-128"/>
                <a:ea typeface="Kozuka Gothic Pro B" pitchFamily="34" charset="-128"/>
              </a:rPr>
              <a:t>(</a:t>
            </a:r>
            <a:r>
              <a:rPr lang="en-GB" altLang="ja-JP" sz="2400" b="1" dirty="0">
                <a:solidFill>
                  <a:prstClr val="black"/>
                </a:solidFill>
                <a:latin typeface="Kozuka Gothic Pro B" pitchFamily="34" charset="-128"/>
                <a:ea typeface="Kozuka Gothic Pro B" pitchFamily="34" charset="-128"/>
              </a:rPr>
              <a:t>1603-1868</a:t>
            </a:r>
            <a:r>
              <a:rPr lang="en-GB" altLang="ja-JP" sz="2400" dirty="0">
                <a:solidFill>
                  <a:prstClr val="black"/>
                </a:solidFill>
                <a:latin typeface="Kozuka Gothic Pro B" pitchFamily="34" charset="-128"/>
                <a:ea typeface="Kozuka Gothic Pro B" pitchFamily="34" charset="-128"/>
              </a:rPr>
              <a:t>).</a:t>
            </a:r>
          </a:p>
        </p:txBody>
      </p:sp>
      <p:sp>
        <p:nvSpPr>
          <p:cNvPr id="11" name="TextBox 10">
            <a:extLst>
              <a:ext uri="{FF2B5EF4-FFF2-40B4-BE49-F238E27FC236}">
                <a16:creationId xmlns:a16="http://schemas.microsoft.com/office/drawing/2014/main" id="{401679AC-DECC-4C4F-AE07-FF80081A29EB}"/>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026" name="Picture 2">
            <a:extLst>
              <a:ext uri="{FF2B5EF4-FFF2-40B4-BE49-F238E27FC236}">
                <a16:creationId xmlns:a16="http://schemas.microsoft.com/office/drawing/2014/main" id="{BB485AD4-569F-461B-89EA-DFD9E270DE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24683" y="2805321"/>
            <a:ext cx="2151433" cy="31537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66A992-10E8-4447-9C89-580E0A131F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7886" y="2805321"/>
            <a:ext cx="2365335" cy="3153780"/>
          </a:xfrm>
          <a:prstGeom prst="rect">
            <a:avLst/>
          </a:prstGeom>
        </p:spPr>
      </p:pic>
      <p:cxnSp>
        <p:nvCxnSpPr>
          <p:cNvPr id="12" name="Straight Arrow Connector 11">
            <a:extLst>
              <a:ext uri="{FF2B5EF4-FFF2-40B4-BE49-F238E27FC236}">
                <a16:creationId xmlns:a16="http://schemas.microsoft.com/office/drawing/2014/main" id="{0E3E6C7D-9907-4F57-90CD-0A17B729CF52}"/>
              </a:ext>
            </a:extLst>
          </p:cNvPr>
          <p:cNvCxnSpPr>
            <a:cxnSpLocks/>
          </p:cNvCxnSpPr>
          <p:nvPr/>
        </p:nvCxnSpPr>
        <p:spPr>
          <a:xfrm>
            <a:off x="3650115" y="3243212"/>
            <a:ext cx="180362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31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Weight </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630705" y="1189493"/>
            <a:ext cx="8209161"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Gaining weight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is </a:t>
            </a:r>
            <a:r>
              <a:rPr lang="en-GB" altLang="ja-JP" sz="2400" dirty="0">
                <a:solidFill>
                  <a:prstClr val="black"/>
                </a:solidFill>
                <a:latin typeface="Kozuka Gothic Pro B" pitchFamily="34" charset="-128"/>
                <a:ea typeface="Kozuka Gothic Pro B" pitchFamily="34" charset="-128"/>
              </a:rPr>
              <a:t>important for a wrestler, to help them </a:t>
            </a:r>
            <a:r>
              <a:rPr lang="en-GB" altLang="ja-JP" sz="2400" b="1" dirty="0">
                <a:solidFill>
                  <a:prstClr val="black"/>
                </a:solidFill>
                <a:latin typeface="Kozuka Gothic Pro B" pitchFamily="34" charset="-128"/>
                <a:ea typeface="Kozuka Gothic Pro B" pitchFamily="34" charset="-128"/>
              </a:rPr>
              <a:t>build</a:t>
            </a:r>
            <a:r>
              <a:rPr lang="en-GB" altLang="ja-JP" sz="2400" dirty="0">
                <a:solidFill>
                  <a:prstClr val="black"/>
                </a:solidFill>
                <a:latin typeface="Kozuka Gothic Pro B" pitchFamily="34" charset="-128"/>
                <a:ea typeface="Kozuka Gothic Pro B" pitchFamily="34" charset="-128"/>
              </a:rPr>
              <a:t> </a:t>
            </a:r>
            <a:r>
              <a:rPr lang="en-GB" altLang="ja-JP" sz="2400" b="1" dirty="0">
                <a:solidFill>
                  <a:prstClr val="black"/>
                </a:solidFill>
                <a:latin typeface="Kozuka Gothic Pro B" pitchFamily="34" charset="-128"/>
                <a:ea typeface="Kozuka Gothic Pro B" pitchFamily="34" charset="-128"/>
              </a:rPr>
              <a:t>strength and muscle</a:t>
            </a:r>
            <a:r>
              <a:rPr lang="en-GB" altLang="ja-JP" sz="2400" dirty="0">
                <a:solidFill>
                  <a:prstClr val="black"/>
                </a:solidFill>
                <a:latin typeface="Kozuka Gothic Pro B" pitchFamily="34" charset="-128"/>
                <a:ea typeface="Kozuka Gothic Pro B"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p:txBody>
      </p:sp>
      <p:sp>
        <p:nvSpPr>
          <p:cNvPr id="11" name="TextBox 10">
            <a:extLst>
              <a:ext uri="{FF2B5EF4-FFF2-40B4-BE49-F238E27FC236}">
                <a16:creationId xmlns:a16="http://schemas.microsoft.com/office/drawing/2014/main" id="{3B8B7959-2AAB-4621-9A92-56EB018E817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7A900ACE-569B-4F89-811B-C3D5638B58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3956" y="2111304"/>
            <a:ext cx="5462658" cy="3628183"/>
          </a:xfrm>
          <a:prstGeom prst="rect">
            <a:avLst/>
          </a:prstGeom>
        </p:spPr>
      </p:pic>
      <p:sp>
        <p:nvSpPr>
          <p:cNvPr id="12" name="TextBox 11">
            <a:extLst>
              <a:ext uri="{FF2B5EF4-FFF2-40B4-BE49-F238E27FC236}">
                <a16:creationId xmlns:a16="http://schemas.microsoft.com/office/drawing/2014/main" id="{5B4CA700-27DD-4820-B869-8C6F0F301FE1}"/>
              </a:ext>
            </a:extLst>
          </p:cNvPr>
          <p:cNvSpPr txBox="1"/>
          <p:nvPr/>
        </p:nvSpPr>
        <p:spPr>
          <a:xfrm>
            <a:off x="308718" y="4775249"/>
            <a:ext cx="4426567" cy="1200329"/>
          </a:xfrm>
          <a:prstGeom prst="rect">
            <a:avLst/>
          </a:prstGeom>
          <a:solidFill>
            <a:schemeClr val="bg1"/>
          </a:solidFill>
          <a:ln w="28575">
            <a:solidFill>
              <a:srgbClr val="FF0000"/>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1800" dirty="0">
                <a:solidFill>
                  <a:prstClr val="black"/>
                </a:solidFill>
                <a:latin typeface="Kozuka Gothic Pro B" pitchFamily="34" charset="-128"/>
                <a:ea typeface="Kozuka Gothic Pro B" pitchFamily="34" charset="-128"/>
              </a:rPr>
              <a:t>In </a:t>
            </a:r>
            <a:r>
              <a:rPr lang="en-GB" altLang="ja-JP" sz="1800" b="1" dirty="0">
                <a:solidFill>
                  <a:prstClr val="black"/>
                </a:solidFill>
                <a:latin typeface="Kozuka Gothic Pro B" pitchFamily="34" charset="-128"/>
                <a:ea typeface="Kozuka Gothic Pro B" pitchFamily="34" charset="-128"/>
              </a:rPr>
              <a:t>professional sumo</a:t>
            </a:r>
            <a:r>
              <a:rPr lang="en-GB" altLang="ja-JP" sz="1800" dirty="0">
                <a:solidFill>
                  <a:prstClr val="black"/>
                </a:solidFill>
                <a:latin typeface="Kozuka Gothic Pro B" pitchFamily="34" charset="-128"/>
                <a:ea typeface="Kozuka Gothic Pro B" pitchFamily="34" charset="-128"/>
              </a:rPr>
              <a:t>, there are </a:t>
            </a:r>
            <a:r>
              <a:rPr lang="en-GB" altLang="ja-JP" sz="1800" b="1" dirty="0">
                <a:solidFill>
                  <a:prstClr val="black"/>
                </a:solidFill>
                <a:latin typeface="Kozuka Gothic Pro B" pitchFamily="34" charset="-128"/>
                <a:ea typeface="Kozuka Gothic Pro B" pitchFamily="34" charset="-128"/>
              </a:rPr>
              <a:t>no weight classes</a:t>
            </a:r>
            <a:r>
              <a:rPr lang="en-GB" altLang="ja-JP" sz="1800" dirty="0">
                <a:solidFill>
                  <a:prstClr val="black"/>
                </a:solidFill>
                <a:latin typeface="Kozuka Gothic Pro B" pitchFamily="34" charset="-128"/>
                <a:ea typeface="Kozuka Gothic Pro B" pitchFamily="34" charset="-128"/>
              </a:rPr>
              <a:t>, meaning that wrestlers could be matched against someone who is </a:t>
            </a:r>
            <a:r>
              <a:rPr lang="en-GB" altLang="ja-JP" sz="1800" b="1" dirty="0">
                <a:solidFill>
                  <a:prstClr val="black"/>
                </a:solidFill>
                <a:latin typeface="Kozuka Gothic Pro B" pitchFamily="34" charset="-128"/>
                <a:ea typeface="Kozuka Gothic Pro B" pitchFamily="34" charset="-128"/>
              </a:rPr>
              <a:t>double or triple their size!</a:t>
            </a:r>
            <a:endParaRPr kumimoji="0" lang="en-GB" altLang="ja-JP" sz="18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Tree>
    <p:extLst>
      <p:ext uri="{BB962C8B-B14F-4D97-AF65-F5344CB8AC3E}">
        <p14:creationId xmlns:p14="http://schemas.microsoft.com/office/powerpoint/2010/main" val="24417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2B52E0A2-05AC-4EF7-82E7-2F7B4080236C}"/>
              </a:ext>
            </a:extLst>
          </p:cNvPr>
          <p:cNvSpPr>
            <a:spLocks noGrp="1"/>
          </p:cNvSpPr>
          <p:nvPr>
            <p:ph type="ftr" sz="quarter" idx="11"/>
          </p:nvPr>
        </p:nvSpPr>
        <p:spPr>
          <a:xfrm flipV="1">
            <a:off x="0" y="6212483"/>
            <a:ext cx="9143999" cy="54570"/>
          </a:xfrm>
        </p:spPr>
        <p:txBody>
          <a:bodyPr/>
          <a:lstStyle/>
          <a:p>
            <a:br>
              <a:rPr lang="en-GB">
                <a:solidFill>
                  <a:schemeClr val="bg1"/>
                </a:solidFill>
              </a:rPr>
            </a:br>
            <a:endParaRPr lang="en-GB">
              <a:solidFill>
                <a:schemeClr val="bg1"/>
              </a:solidFill>
            </a:endParaRPr>
          </a:p>
        </p:txBody>
      </p:sp>
      <p:pic>
        <p:nvPicPr>
          <p:cNvPr id="9" name="Picture 8">
            <a:extLst>
              <a:ext uri="{FF2B5EF4-FFF2-40B4-BE49-F238E27FC236}">
                <a16:creationId xmlns:a16="http://schemas.microsoft.com/office/drawing/2014/main" id="{0A02EA50-584D-432E-A77B-F639AF23EF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7" name="TextBox 6">
            <a:extLst>
              <a:ext uri="{FF2B5EF4-FFF2-40B4-BE49-F238E27FC236}">
                <a16:creationId xmlns:a16="http://schemas.microsoft.com/office/drawing/2014/main" id="{8752251D-D9FD-4519-9174-94219735CD9C}"/>
              </a:ext>
            </a:extLst>
          </p:cNvPr>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Starter</a:t>
            </a:r>
          </a:p>
        </p:txBody>
      </p:sp>
      <p:sp>
        <p:nvSpPr>
          <p:cNvPr id="10" name="TextBox 9">
            <a:extLst>
              <a:ext uri="{FF2B5EF4-FFF2-40B4-BE49-F238E27FC236}">
                <a16:creationId xmlns:a16="http://schemas.microsoft.com/office/drawing/2014/main" id="{7C1702FC-CFBC-4BFC-B86F-0B8CBF969381}"/>
              </a:ext>
            </a:extLst>
          </p:cNvPr>
          <p:cNvSpPr txBox="1"/>
          <p:nvPr/>
        </p:nvSpPr>
        <p:spPr>
          <a:xfrm>
            <a:off x="539552" y="1327994"/>
            <a:ext cx="7665664" cy="3816429"/>
          </a:xfrm>
          <a:prstGeom prst="rect">
            <a:avLst/>
          </a:prstGeom>
          <a:noFill/>
        </p:spPr>
        <p:txBody>
          <a:bodyPr wrap="square" lIns="91440" tIns="45720" rIns="91440" bIns="45720" rtlCol="0" anchor="t">
            <a:spAutoFit/>
          </a:bodyPr>
          <a:lstStyle/>
          <a:p>
            <a:r>
              <a:rPr lang="en-GB" sz="3000" b="1" dirty="0">
                <a:latin typeface="Kozuka Gothic Pro B" pitchFamily="34" charset="-128"/>
                <a:ea typeface="Kozuka Gothic Pro B"/>
              </a:rPr>
              <a:t>What do you already know about </a:t>
            </a:r>
            <a:r>
              <a:rPr lang="en-GB" sz="3000" b="1" dirty="0">
                <a:solidFill>
                  <a:srgbClr val="FF0000"/>
                </a:solidFill>
                <a:latin typeface="Kozuka Gothic Pro B" pitchFamily="34" charset="-128"/>
                <a:ea typeface="Kozuka Gothic Pro B"/>
              </a:rPr>
              <a:t>sumo</a:t>
            </a:r>
            <a:r>
              <a:rPr lang="en-GB" sz="3000" b="1" dirty="0">
                <a:latin typeface="Kozuka Gothic Pro B" pitchFamily="34" charset="-128"/>
                <a:ea typeface="Kozuka Gothic Pro B"/>
              </a:rPr>
              <a:t>?</a:t>
            </a:r>
            <a:endParaRPr lang="en-GB" sz="3000" b="1" dirty="0">
              <a:latin typeface="Kozuka Gothic Pro B" pitchFamily="34" charset="-128"/>
              <a:ea typeface="Kozuka Gothic Pro B" pitchFamily="34" charset="-128"/>
            </a:endParaRPr>
          </a:p>
          <a:p>
            <a:endParaRPr lang="en-GB" sz="1600" b="1"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800" b="1" dirty="0">
                <a:latin typeface="Kozuka Gothic Pro B" pitchFamily="34" charset="-128"/>
                <a:ea typeface="Kozuka Gothic Pro B" pitchFamily="34" charset="-128"/>
              </a:rPr>
              <a:t>What</a:t>
            </a:r>
            <a:r>
              <a:rPr lang="en-GB" sz="2800" dirty="0">
                <a:latin typeface="Kozuka Gothic Pro B" pitchFamily="34" charset="-128"/>
                <a:ea typeface="Kozuka Gothic Pro B" pitchFamily="34" charset="-128"/>
              </a:rPr>
              <a:t> is sumo?</a:t>
            </a:r>
          </a:p>
          <a:p>
            <a:pPr marL="342900" indent="-342900">
              <a:buFont typeface="Arial" panose="020B0604020202020204" pitchFamily="34" charset="0"/>
              <a:buChar char="•"/>
            </a:pPr>
            <a:endParaRPr lang="en-GB" sz="2800"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800" b="1" dirty="0">
                <a:latin typeface="Kozuka Gothic Pro B" pitchFamily="34" charset="-128"/>
                <a:ea typeface="Kozuka Gothic Pro B" pitchFamily="34" charset="-128"/>
              </a:rPr>
              <a:t>Where</a:t>
            </a:r>
            <a:r>
              <a:rPr lang="en-GB" sz="2800" dirty="0">
                <a:latin typeface="Kozuka Gothic Pro B" pitchFamily="34" charset="-128"/>
                <a:ea typeface="Kozuka Gothic Pro B" pitchFamily="34" charset="-128"/>
              </a:rPr>
              <a:t> is it from?</a:t>
            </a:r>
          </a:p>
          <a:p>
            <a:pPr marL="342900" indent="-342900">
              <a:buFont typeface="Arial" panose="020B0604020202020204" pitchFamily="34" charset="0"/>
              <a:buChar char="•"/>
            </a:pPr>
            <a:endParaRPr lang="en-GB" sz="2800"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800" dirty="0">
                <a:latin typeface="Kozuka Gothic Pro B" pitchFamily="34" charset="-128"/>
                <a:ea typeface="Kozuka Gothic Pro B" pitchFamily="34" charset="-128"/>
              </a:rPr>
              <a:t>Is it an </a:t>
            </a:r>
            <a:r>
              <a:rPr lang="en-GB" sz="2800" b="1" dirty="0">
                <a:latin typeface="Kozuka Gothic Pro B" pitchFamily="34" charset="-128"/>
                <a:ea typeface="Kozuka Gothic Pro B" pitchFamily="34" charset="-128"/>
              </a:rPr>
              <a:t>individual</a:t>
            </a:r>
            <a:r>
              <a:rPr lang="en-GB" sz="2800" dirty="0">
                <a:latin typeface="Kozuka Gothic Pro B" pitchFamily="34" charset="-128"/>
                <a:ea typeface="Kozuka Gothic Pro B" pitchFamily="34" charset="-128"/>
              </a:rPr>
              <a:t> sport or a </a:t>
            </a:r>
            <a:r>
              <a:rPr lang="en-GB" sz="2800" b="1" dirty="0">
                <a:latin typeface="Kozuka Gothic Pro B" pitchFamily="34" charset="-128"/>
                <a:ea typeface="Kozuka Gothic Pro B" pitchFamily="34" charset="-128"/>
              </a:rPr>
              <a:t>team</a:t>
            </a:r>
            <a:r>
              <a:rPr lang="en-GB" sz="2800" dirty="0">
                <a:latin typeface="Kozuka Gothic Pro B" pitchFamily="34" charset="-128"/>
                <a:ea typeface="Kozuka Gothic Pro B" pitchFamily="34" charset="-128"/>
              </a:rPr>
              <a:t> sport?</a:t>
            </a:r>
          </a:p>
          <a:p>
            <a:pPr marL="342900" indent="-342900">
              <a:buFont typeface="Arial" panose="020B0604020202020204" pitchFamily="34" charset="0"/>
              <a:buChar char="•"/>
            </a:pPr>
            <a:endParaRPr lang="en-GB" sz="2800"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800" dirty="0">
                <a:latin typeface="Kozuka Gothic Pro B" pitchFamily="34" charset="-128"/>
                <a:ea typeface="Kozuka Gothic Pro B" pitchFamily="34" charset="-128"/>
              </a:rPr>
              <a:t>Anything else you can think of!</a:t>
            </a:r>
            <a:endParaRPr lang="en-GB" sz="2800" dirty="0">
              <a:latin typeface="Kozuka Gothic Pro B" pitchFamily="34" charset="-128"/>
              <a:ea typeface="Kozuka Gothic Pro B"/>
            </a:endParaRPr>
          </a:p>
        </p:txBody>
      </p:sp>
      <p:sp>
        <p:nvSpPr>
          <p:cNvPr id="12" name="TextBox 11">
            <a:extLst>
              <a:ext uri="{FF2B5EF4-FFF2-40B4-BE49-F238E27FC236}">
                <a16:creationId xmlns:a16="http://schemas.microsoft.com/office/drawing/2014/main" id="{FD4CBE3D-075F-4478-A4D2-FEF3660C1086}"/>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A6E7FBA8-78F7-4E14-81F9-0B5BAF80FF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0393" y="65939"/>
            <a:ext cx="1595501" cy="1342215"/>
          </a:xfrm>
          <a:prstGeom prst="rect">
            <a:avLst/>
          </a:prstGeom>
        </p:spPr>
      </p:pic>
      <p:pic>
        <p:nvPicPr>
          <p:cNvPr id="4" name="Picture 3">
            <a:extLst>
              <a:ext uri="{FF2B5EF4-FFF2-40B4-BE49-F238E27FC236}">
                <a16:creationId xmlns:a16="http://schemas.microsoft.com/office/drawing/2014/main" id="{B6A08E68-2530-4C8A-B890-81E610500B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6869" y="4343683"/>
            <a:ext cx="1867579" cy="1867579"/>
          </a:xfrm>
          <a:prstGeom prst="rect">
            <a:avLst/>
          </a:prstGeom>
        </p:spPr>
      </p:pic>
    </p:spTree>
    <p:extLst>
      <p:ext uri="{BB962C8B-B14F-4D97-AF65-F5344CB8AC3E}">
        <p14:creationId xmlns:p14="http://schemas.microsoft.com/office/powerpoint/2010/main" val="532778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5400" b="1" i="0" u="none" strike="noStrike" kern="1200" cap="none" spc="0" normalizeH="0" baseline="0" noProof="0" dirty="0">
                <a:ln>
                  <a:noFill/>
                </a:ln>
                <a:solidFill>
                  <a:srgbClr val="FF0000"/>
                </a:solidFill>
                <a:effectLst/>
                <a:uLnTx/>
                <a:uFillTx/>
                <a:latin typeface="Kristen ITC"/>
                <a:ea typeface="Kozuka Gothic Pro B"/>
                <a:cs typeface="+mn-cs"/>
              </a:rPr>
              <a:t>Shikona </a:t>
            </a:r>
            <a:r>
              <a:rPr kumimoji="0" lang="ja-JP" altLang="en-US" sz="5400" b="1" i="0" u="none" strike="noStrike" kern="1200" cap="none" spc="0" normalizeH="0" baseline="0" noProof="0" dirty="0">
                <a:ln>
                  <a:noFill/>
                </a:ln>
                <a:solidFill>
                  <a:srgbClr val="FF0000"/>
                </a:solidFill>
                <a:effectLst/>
                <a:uLnTx/>
                <a:uFillTx/>
                <a:latin typeface="Kristen ITC"/>
                <a:ea typeface="Kozuka Gothic Pro B"/>
                <a:cs typeface="+mn-cs"/>
              </a:rPr>
              <a:t>四股名</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Did you know that wrestlers also have </a:t>
            </a:r>
            <a:r>
              <a:rPr lang="en-GB" altLang="ja-JP" sz="2400" b="1" dirty="0">
                <a:solidFill>
                  <a:prstClr val="black"/>
                </a:solidFill>
                <a:latin typeface="Kozuka Gothic Pro B" pitchFamily="34" charset="-128"/>
                <a:ea typeface="Kozuka Gothic Pro B" pitchFamily="34" charset="-128"/>
              </a:rPr>
              <a:t>wrestler names </a:t>
            </a:r>
            <a:r>
              <a:rPr lang="en-GB" altLang="ja-JP" sz="2400" dirty="0">
                <a:solidFill>
                  <a:prstClr val="black"/>
                </a:solidFill>
                <a:latin typeface="Kozuka Gothic Pro B" pitchFamily="34" charset="-128"/>
                <a:ea typeface="Kozuka Gothic Pro B" pitchFamily="34" charset="-128"/>
              </a:rPr>
              <a:t>(</a:t>
            </a:r>
            <a:r>
              <a:rPr lang="en-GB" altLang="ja-JP" sz="2400" b="1" dirty="0">
                <a:solidFill>
                  <a:prstClr val="black"/>
                </a:solidFill>
                <a:latin typeface="Kozuka Gothic Pro B" pitchFamily="34" charset="-128"/>
                <a:ea typeface="Kozuka Gothic Pro B" pitchFamily="34" charset="-128"/>
              </a:rPr>
              <a:t>shikona</a:t>
            </a:r>
            <a:r>
              <a:rPr lang="en-GB" altLang="ja-JP" sz="2400" dirty="0">
                <a:solidFill>
                  <a:prstClr val="black"/>
                </a:solidFill>
                <a:latin typeface="Kozuka Gothic Pro B" pitchFamily="34" charset="-128"/>
                <a:ea typeface="Kozuka Gothic Pro B" pitchFamily="34" charset="-128"/>
              </a:rPr>
              <a:t> in Japanese) that they are referred to when competing.  These are </a:t>
            </a:r>
            <a:r>
              <a:rPr lang="en-GB" altLang="ja-JP" sz="2400" b="1" dirty="0">
                <a:solidFill>
                  <a:prstClr val="black"/>
                </a:solidFill>
                <a:latin typeface="Kozuka Gothic Pro B" pitchFamily="34" charset="-128"/>
                <a:ea typeface="Kozuka Gothic Pro B" pitchFamily="34" charset="-128"/>
              </a:rPr>
              <a:t>different </a:t>
            </a:r>
            <a:r>
              <a:rPr lang="en-GB" altLang="ja-JP" sz="2400" dirty="0">
                <a:solidFill>
                  <a:prstClr val="black"/>
                </a:solidFill>
                <a:latin typeface="Kozuka Gothic Pro B" pitchFamily="34" charset="-128"/>
                <a:ea typeface="Kozuka Gothic Pro B" pitchFamily="34" charset="-128"/>
              </a:rPr>
              <a:t>to their </a:t>
            </a:r>
            <a:r>
              <a:rPr lang="en-GB" altLang="ja-JP" sz="2400" b="1" dirty="0">
                <a:solidFill>
                  <a:prstClr val="black"/>
                </a:solidFill>
                <a:latin typeface="Kozuka Gothic Pro B" pitchFamily="34" charset="-128"/>
                <a:ea typeface="Kozuka Gothic Pro B" pitchFamily="34" charset="-128"/>
              </a:rPr>
              <a:t>real names</a:t>
            </a:r>
            <a:r>
              <a:rPr lang="en-GB" altLang="ja-JP" sz="2400" dirty="0">
                <a:solidFill>
                  <a:prstClr val="black"/>
                </a:solidFill>
                <a:latin typeface="Kozuka Gothic Pro B" pitchFamily="34" charset="-128"/>
                <a:ea typeface="Kozuka Gothic Pro B" pitchFamily="34" charset="-128"/>
              </a:rPr>
              <a:t>!</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AF5A5609-857F-4461-B124-1742448A493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E97C80CE-3221-4BDA-A3F8-4534A89F69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576" y="2703627"/>
            <a:ext cx="4130419" cy="3329456"/>
          </a:xfrm>
          <a:prstGeom prst="rect">
            <a:avLst/>
          </a:prstGeom>
        </p:spPr>
      </p:pic>
      <p:sp>
        <p:nvSpPr>
          <p:cNvPr id="12" name="TextBox 11">
            <a:extLst>
              <a:ext uri="{FF2B5EF4-FFF2-40B4-BE49-F238E27FC236}">
                <a16:creationId xmlns:a16="http://schemas.microsoft.com/office/drawing/2014/main" id="{A27F8016-8432-420A-884B-EE974179D95D}"/>
              </a:ext>
            </a:extLst>
          </p:cNvPr>
          <p:cNvSpPr txBox="1"/>
          <p:nvPr/>
        </p:nvSpPr>
        <p:spPr>
          <a:xfrm>
            <a:off x="5093670" y="2752223"/>
            <a:ext cx="3510778" cy="2246769"/>
          </a:xfrm>
          <a:prstGeom prst="rect">
            <a:avLst/>
          </a:prstGeom>
          <a:solidFill>
            <a:schemeClr val="bg1"/>
          </a:solidFill>
          <a:ln w="28575">
            <a:solidFill>
              <a:srgbClr val="FF0000"/>
            </a:solidFill>
            <a:prstDash val="dash"/>
          </a:ln>
        </p:spPr>
        <p:txBody>
          <a:bodyPr wrap="square">
            <a:spAutoFit/>
          </a:bodyPr>
          <a:lstStyle/>
          <a:p>
            <a:pPr lvl="0">
              <a:defRPr/>
            </a:pPr>
            <a:r>
              <a:rPr lang="en-GB" altLang="ja-JP" sz="2000" noProof="0" dirty="0">
                <a:solidFill>
                  <a:prstClr val="black"/>
                </a:solidFill>
                <a:latin typeface="Kozuka Gothic Pro B" pitchFamily="34" charset="-128"/>
                <a:ea typeface="Kozuka Gothic Pro B" pitchFamily="34" charset="-128"/>
              </a:rPr>
              <a:t>This is </a:t>
            </a:r>
            <a:r>
              <a:rPr lang="en-GB" altLang="ja-JP" sz="2000" b="1" noProof="0" dirty="0" err="1">
                <a:solidFill>
                  <a:prstClr val="black"/>
                </a:solidFill>
                <a:latin typeface="Kozuka Gothic Pro B" pitchFamily="34" charset="-128"/>
                <a:ea typeface="Kozuka Gothic Pro B" pitchFamily="34" charset="-128"/>
              </a:rPr>
              <a:t>Sugarragchaagiin</a:t>
            </a:r>
            <a:r>
              <a:rPr lang="en-GB" altLang="ja-JP" sz="2000" b="1" dirty="0">
                <a:solidFill>
                  <a:prstClr val="black"/>
                </a:solidFill>
                <a:latin typeface="Kozuka Gothic Pro B" pitchFamily="34" charset="-128"/>
                <a:ea typeface="Kozuka Gothic Pro B" pitchFamily="34" charset="-128"/>
              </a:rPr>
              <a:t> </a:t>
            </a:r>
            <a:r>
              <a:rPr lang="en-GB" altLang="ja-JP" sz="2000" b="1" dirty="0" err="1">
                <a:solidFill>
                  <a:prstClr val="black"/>
                </a:solidFill>
                <a:latin typeface="Kozuka Gothic Pro B" pitchFamily="34" charset="-128"/>
                <a:ea typeface="Kozuka Gothic Pro B" pitchFamily="34" charset="-128"/>
              </a:rPr>
              <a:t>Byambasüren</a:t>
            </a:r>
            <a:r>
              <a:rPr lang="en-GB" altLang="ja-JP" sz="2000" dirty="0">
                <a:solidFill>
                  <a:prstClr val="black"/>
                </a:solidFill>
                <a:latin typeface="Kozuka Gothic Pro B" pitchFamily="34" charset="-128"/>
                <a:ea typeface="Kozuka Gothic Pro B" pitchFamily="34" charset="-128"/>
              </a:rPr>
              <a:t>, a sumo wrestler from </a:t>
            </a:r>
            <a:r>
              <a:rPr lang="en-GB" altLang="ja-JP" sz="2000" b="1" dirty="0">
                <a:solidFill>
                  <a:prstClr val="black"/>
                </a:solidFill>
                <a:latin typeface="Kozuka Gothic Pro B" pitchFamily="34" charset="-128"/>
                <a:ea typeface="Kozuka Gothic Pro B" pitchFamily="34" charset="-128"/>
              </a:rPr>
              <a:t>Mongolia</a:t>
            </a:r>
            <a:r>
              <a:rPr lang="en-GB" altLang="ja-JP" sz="2000" dirty="0">
                <a:solidFill>
                  <a:prstClr val="black"/>
                </a:solidFill>
                <a:latin typeface="Kozuka Gothic Pro B" pitchFamily="34" charset="-128"/>
                <a:ea typeface="Kozuka Gothic Pro B" pitchFamily="34" charset="-128"/>
              </a:rPr>
              <a:t>.</a:t>
            </a:r>
          </a:p>
          <a:p>
            <a:pPr lvl="0">
              <a:defRPr/>
            </a:pPr>
            <a:endParaRPr kumimoji="0" lang="en-GB" altLang="ja-JP" sz="20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endParaRPr>
          </a:p>
          <a:p>
            <a:pPr lvl="0">
              <a:defRPr/>
            </a:pPr>
            <a:r>
              <a:rPr lang="en-GB" altLang="ja-JP" sz="2000" dirty="0">
                <a:solidFill>
                  <a:prstClr val="black"/>
                </a:solidFill>
                <a:latin typeface="Kozuka Gothic Pro B" pitchFamily="34" charset="-128"/>
                <a:ea typeface="Kozuka Gothic Pro B" pitchFamily="34" charset="-128"/>
              </a:rPr>
              <a:t>His </a:t>
            </a:r>
            <a:r>
              <a:rPr lang="en-GB" altLang="ja-JP" sz="2000" b="1" dirty="0">
                <a:solidFill>
                  <a:prstClr val="black"/>
                </a:solidFill>
                <a:latin typeface="Kozuka Gothic Pro B" pitchFamily="34" charset="-128"/>
                <a:ea typeface="Kozuka Gothic Pro B" pitchFamily="34" charset="-128"/>
              </a:rPr>
              <a:t>shikona</a:t>
            </a:r>
            <a:r>
              <a:rPr lang="en-GB" altLang="ja-JP" sz="2000" dirty="0">
                <a:solidFill>
                  <a:prstClr val="black"/>
                </a:solidFill>
                <a:latin typeface="Kozuka Gothic Pro B" pitchFamily="34" charset="-128"/>
                <a:ea typeface="Kozuka Gothic Pro B" pitchFamily="34" charset="-128"/>
              </a:rPr>
              <a:t> (wrestler name) is </a:t>
            </a:r>
            <a:r>
              <a:rPr lang="en-GB" altLang="ja-JP" sz="2000" b="1" dirty="0" err="1">
                <a:solidFill>
                  <a:prstClr val="black"/>
                </a:solidFill>
                <a:latin typeface="Kozuka Gothic Pro B" pitchFamily="34" charset="-128"/>
                <a:ea typeface="Kozuka Gothic Pro B" pitchFamily="34" charset="-128"/>
              </a:rPr>
              <a:t>Hoshoryu</a:t>
            </a:r>
            <a:r>
              <a:rPr lang="en-GB" altLang="ja-JP" sz="2000" b="1" dirty="0">
                <a:solidFill>
                  <a:prstClr val="black"/>
                </a:solidFill>
                <a:latin typeface="Kozuka Gothic Pro B" pitchFamily="34" charset="-128"/>
                <a:ea typeface="Kozuka Gothic Pro B" pitchFamily="34" charset="-128"/>
              </a:rPr>
              <a:t> </a:t>
            </a:r>
            <a:r>
              <a:rPr lang="en-GB" altLang="ja-JP" sz="2000" b="1" dirty="0" err="1">
                <a:solidFill>
                  <a:prstClr val="black"/>
                </a:solidFill>
                <a:latin typeface="Kozuka Gothic Pro B" pitchFamily="34" charset="-128"/>
                <a:ea typeface="Kozuka Gothic Pro B" pitchFamily="34" charset="-128"/>
              </a:rPr>
              <a:t>Tomokatsu</a:t>
            </a:r>
            <a:r>
              <a:rPr lang="en-GB" altLang="ja-JP" sz="2000" dirty="0">
                <a:solidFill>
                  <a:prstClr val="black"/>
                </a:solidFill>
                <a:latin typeface="Kozuka Gothic Pro B" pitchFamily="34" charset="-128"/>
                <a:ea typeface="Kozuka Gothic Pro B" pitchFamily="34" charset="-128"/>
              </a:rPr>
              <a:t>.</a:t>
            </a:r>
            <a:endParaRPr kumimoji="0" lang="en-GB" altLang="ja-JP" sz="20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endParaRPr>
          </a:p>
        </p:txBody>
      </p:sp>
    </p:spTree>
    <p:extLst>
      <p:ext uri="{BB962C8B-B14F-4D97-AF65-F5344CB8AC3E}">
        <p14:creationId xmlns:p14="http://schemas.microsoft.com/office/powerpoint/2010/main" val="324048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5400" b="1" i="0" u="none" strike="noStrike" kern="1200" cap="none" spc="0" normalizeH="0" baseline="0" noProof="0" dirty="0" err="1">
                <a:ln>
                  <a:noFill/>
                </a:ln>
                <a:solidFill>
                  <a:srgbClr val="FF0000"/>
                </a:solidFill>
                <a:effectLst/>
                <a:uLnTx/>
                <a:uFillTx/>
                <a:latin typeface="Kristen ITC"/>
                <a:ea typeface="Kozuka Gothic Pro B"/>
                <a:cs typeface="+mn-cs"/>
              </a:rPr>
              <a:t>Heya</a:t>
            </a:r>
            <a:r>
              <a:rPr kumimoji="0" lang="en-GB" altLang="ja-JP" sz="5400" b="1" i="0" u="none" strike="noStrike" kern="1200" cap="none" spc="0" normalizeH="0" baseline="0" noProof="0" dirty="0">
                <a:ln>
                  <a:noFill/>
                </a:ln>
                <a:solidFill>
                  <a:srgbClr val="FF0000"/>
                </a:solidFill>
                <a:effectLst/>
                <a:uLnTx/>
                <a:uFillTx/>
                <a:latin typeface="Kristen ITC"/>
                <a:ea typeface="Kozuka Gothic Pro B"/>
                <a:cs typeface="+mn-cs"/>
              </a:rPr>
              <a:t> </a:t>
            </a:r>
            <a:r>
              <a:rPr lang="ja-JP" sz="5400" b="1" i="0" dirty="0">
                <a:solidFill>
                  <a:srgbClr val="FF0000"/>
                </a:solidFill>
                <a:effectLst/>
                <a:ea typeface="WordVisi_MSFontService"/>
              </a:rPr>
              <a:t>部屋</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433061" y="1364188"/>
            <a:ext cx="8277877" cy="41549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Professional sumo wrestlers </a:t>
            </a:r>
            <a:r>
              <a:rPr lang="en-GB" altLang="ja-JP" sz="2400" b="1" dirty="0">
                <a:solidFill>
                  <a:prstClr val="black"/>
                </a:solidFill>
                <a:latin typeface="Kozuka Gothic Pro B" pitchFamily="34" charset="-128"/>
                <a:ea typeface="Kozuka Gothic Pro B" pitchFamily="34" charset="-128"/>
              </a:rPr>
              <a:t>live</a:t>
            </a:r>
            <a:r>
              <a:rPr lang="en-GB" altLang="ja-JP" sz="2400" dirty="0">
                <a:solidFill>
                  <a:prstClr val="black"/>
                </a:solidFill>
                <a:latin typeface="Kozuka Gothic Pro B" pitchFamily="34" charset="-128"/>
                <a:ea typeface="Kozuka Gothic Pro B" pitchFamily="34" charset="-128"/>
              </a:rPr>
              <a:t> and </a:t>
            </a:r>
            <a:r>
              <a:rPr lang="en-GB" altLang="ja-JP" sz="2400" b="1" dirty="0">
                <a:solidFill>
                  <a:prstClr val="black"/>
                </a:solidFill>
                <a:latin typeface="Kozuka Gothic Pro B" pitchFamily="34" charset="-128"/>
                <a:ea typeface="Kozuka Gothic Pro B" pitchFamily="34" charset="-128"/>
              </a:rPr>
              <a:t>train</a:t>
            </a:r>
            <a:r>
              <a:rPr lang="en-GB" altLang="ja-JP" sz="2400" dirty="0">
                <a:solidFill>
                  <a:prstClr val="black"/>
                </a:solidFill>
                <a:latin typeface="Kozuka Gothic Pro B" pitchFamily="34" charset="-128"/>
                <a:ea typeface="Kozuka Gothic Pro B" pitchFamily="34" charset="-128"/>
              </a:rPr>
              <a:t> in </a:t>
            </a:r>
            <a:r>
              <a:rPr lang="en-GB" altLang="ja-JP" sz="2400" b="1" dirty="0">
                <a:solidFill>
                  <a:prstClr val="black"/>
                </a:solidFill>
                <a:latin typeface="Kozuka Gothic Pro B" pitchFamily="34" charset="-128"/>
                <a:ea typeface="Kozuka Gothic Pro B" pitchFamily="34" charset="-128"/>
              </a:rPr>
              <a:t>special accommodations</a:t>
            </a:r>
            <a:r>
              <a:rPr lang="en-GB" altLang="ja-JP" sz="2400" dirty="0">
                <a:solidFill>
                  <a:prstClr val="black"/>
                </a:solidFill>
                <a:latin typeface="Kozuka Gothic Pro B" pitchFamily="34" charset="-128"/>
                <a:ea typeface="Kozuka Gothic Pro B" pitchFamily="34" charset="-128"/>
              </a:rPr>
              <a:t>, called </a:t>
            </a:r>
            <a:r>
              <a:rPr lang="en-GB" altLang="ja-JP" sz="2400" b="1" dirty="0">
                <a:solidFill>
                  <a:prstClr val="black"/>
                </a:solidFill>
                <a:latin typeface="Kozuka Gothic Pro B" pitchFamily="34" charset="-128"/>
                <a:ea typeface="Kozuka Gothic Pro B" pitchFamily="34" charset="-128"/>
              </a:rPr>
              <a:t>stables</a:t>
            </a:r>
            <a:r>
              <a:rPr lang="en-GB" altLang="ja-JP" sz="2400" dirty="0">
                <a:solidFill>
                  <a:prstClr val="black"/>
                </a:solidFill>
                <a:latin typeface="Kozuka Gothic Pro B" pitchFamily="34" charset="-128"/>
                <a:ea typeface="Kozuka Gothic Pro B" pitchFamily="34" charset="-128"/>
              </a:rPr>
              <a:t> (</a:t>
            </a:r>
            <a:r>
              <a:rPr lang="en-GB" altLang="ja-JP" sz="2400" b="1" dirty="0" err="1">
                <a:solidFill>
                  <a:prstClr val="black"/>
                </a:solidFill>
                <a:latin typeface="Kozuka Gothic Pro B" pitchFamily="34" charset="-128"/>
                <a:ea typeface="Kozuka Gothic Pro B" pitchFamily="34" charset="-128"/>
              </a:rPr>
              <a:t>heya</a:t>
            </a:r>
            <a:r>
              <a:rPr lang="en-GB" altLang="ja-JP" sz="2400" dirty="0">
                <a:solidFill>
                  <a:prstClr val="black"/>
                </a:solidFill>
                <a:latin typeface="Kozuka Gothic Pro B" pitchFamily="34" charset="-128"/>
                <a:ea typeface="Kozuka Gothic Pro B" pitchFamily="34" charset="-128"/>
              </a:rPr>
              <a:t> in Japanese).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1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The stables are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manage</a:t>
            </a:r>
            <a:r>
              <a:rPr lang="en-GB" altLang="ja-JP" sz="2400" b="1" dirty="0">
                <a:solidFill>
                  <a:prstClr val="black"/>
                </a:solidFill>
                <a:latin typeface="Kozuka Gothic Pro B" pitchFamily="34" charset="-128"/>
                <a:ea typeface="Kozuka Gothic Pro B" pitchFamily="34" charset="-128"/>
              </a:rPr>
              <a:t>d</a:t>
            </a:r>
            <a:r>
              <a:rPr lang="en-GB" altLang="ja-JP" sz="2400" dirty="0">
                <a:solidFill>
                  <a:prstClr val="black"/>
                </a:solidFill>
                <a:latin typeface="Kozuka Gothic Pro B" pitchFamily="34" charset="-128"/>
                <a:ea typeface="Kozuka Gothic Pro B" pitchFamily="34" charset="-128"/>
              </a:rPr>
              <a:t> by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stablemaster</a:t>
            </a:r>
            <a:r>
              <a:rPr lang="en-GB" altLang="ja-JP" sz="2400" dirty="0">
                <a:solidFill>
                  <a:prstClr val="black"/>
                </a:solidFill>
                <a:latin typeface="Kozuka Gothic Pro B" pitchFamily="34" charset="-128"/>
                <a:ea typeface="Kozuka Gothic Pro B"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The stablemaster is usually 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retired sumo wrestler </a:t>
            </a:r>
            <a:r>
              <a:rPr lang="en-GB" altLang="ja-JP" sz="2400" dirty="0">
                <a:solidFill>
                  <a:prstClr val="black"/>
                </a:solidFill>
                <a:latin typeface="Kozuka Gothic Pro B" pitchFamily="34" charset="-128"/>
                <a:ea typeface="Kozuka Gothic Pro B" pitchFamily="34" charset="-128"/>
              </a:rPr>
              <a:t>who has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had a successful professional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career.</a:t>
            </a: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8EBF72D6-6971-4529-9D78-43FB2E274F87}"/>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4" name="Picture 3">
            <a:extLst>
              <a:ext uri="{FF2B5EF4-FFF2-40B4-BE49-F238E27FC236}">
                <a16:creationId xmlns:a16="http://schemas.microsoft.com/office/drawing/2014/main" id="{3B488B1B-830F-4A10-B2FE-59D7BDBDAA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2833" y="2249005"/>
            <a:ext cx="3418105" cy="3688705"/>
          </a:xfrm>
          <a:prstGeom prst="rect">
            <a:avLst/>
          </a:prstGeom>
        </p:spPr>
      </p:pic>
    </p:spTree>
    <p:extLst>
      <p:ext uri="{BB962C8B-B14F-4D97-AF65-F5344CB8AC3E}">
        <p14:creationId xmlns:p14="http://schemas.microsoft.com/office/powerpoint/2010/main" val="1301693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5400" b="1" i="0" u="none" strike="noStrike" kern="1200" cap="none" spc="0" normalizeH="0" baseline="0" noProof="0" dirty="0">
                <a:ln>
                  <a:noFill/>
                </a:ln>
                <a:solidFill>
                  <a:srgbClr val="FF0000"/>
                </a:solidFill>
                <a:effectLst/>
                <a:uLnTx/>
                <a:uFillTx/>
                <a:latin typeface="Kristen ITC"/>
                <a:ea typeface="Kozuka Gothic Pro B"/>
                <a:cs typeface="+mn-cs"/>
              </a:rPr>
              <a:t>Women in Sumo</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75431" y="1284406"/>
            <a:ext cx="8209161" cy="504753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200" dirty="0">
                <a:solidFill>
                  <a:prstClr val="black"/>
                </a:solidFill>
                <a:latin typeface="Kozuka Gothic Pro B" pitchFamily="34" charset="-128"/>
                <a:ea typeface="Kozuka Gothic Pro B" pitchFamily="34" charset="-128"/>
              </a:rPr>
              <a:t>There are </a:t>
            </a:r>
            <a:r>
              <a:rPr lang="en-GB" altLang="ja-JP" sz="2200" b="1" dirty="0">
                <a:solidFill>
                  <a:prstClr val="black"/>
                </a:solidFill>
                <a:latin typeface="Kozuka Gothic Pro B" pitchFamily="34" charset="-128"/>
                <a:ea typeface="Kozuka Gothic Pro B" pitchFamily="34" charset="-128"/>
              </a:rPr>
              <a:t>many women wrestlers</a:t>
            </a:r>
            <a:r>
              <a:rPr lang="en-GB" altLang="ja-JP" sz="2200" dirty="0">
                <a:solidFill>
                  <a:prstClr val="black"/>
                </a:solidFill>
                <a:latin typeface="Kozuka Gothic Pro B" pitchFamily="34" charset="-128"/>
                <a:ea typeface="Kozuka Gothic Pro B" pitchFamily="34" charset="-128"/>
              </a:rPr>
              <a:t> that compete in sumo tournaments </a:t>
            </a:r>
            <a:r>
              <a:rPr lang="en-GB" altLang="ja-JP" sz="2200" b="1" dirty="0">
                <a:solidFill>
                  <a:prstClr val="black"/>
                </a:solidFill>
                <a:latin typeface="Kozuka Gothic Pro B" pitchFamily="34" charset="-128"/>
                <a:ea typeface="Kozuka Gothic Pro B" pitchFamily="34" charset="-128"/>
              </a:rPr>
              <a:t>all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10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200" dirty="0">
                <a:solidFill>
                  <a:prstClr val="black"/>
                </a:solidFill>
                <a:latin typeface="Kozuka Gothic Pro B" pitchFamily="34" charset="-128"/>
                <a:ea typeface="Kozuka Gothic Pro B" pitchFamily="34" charset="-128"/>
              </a:rPr>
              <a:t>However, currently, </a:t>
            </a:r>
            <a:r>
              <a:rPr lang="en-GB" altLang="ja-JP" sz="2200" b="1" dirty="0">
                <a:solidFill>
                  <a:prstClr val="black"/>
                </a:solidFill>
                <a:latin typeface="Kozuka Gothic Pro B" pitchFamily="34" charset="-128"/>
                <a:ea typeface="Kozuka Gothic Pro B" pitchFamily="34" charset="-128"/>
              </a:rPr>
              <a:t>women</a:t>
            </a:r>
            <a:r>
              <a:rPr lang="en-GB" altLang="ja-JP" sz="2200" dirty="0">
                <a:solidFill>
                  <a:prstClr val="black"/>
                </a:solidFill>
                <a:latin typeface="Kozuka Gothic Pro B" pitchFamily="34" charset="-128"/>
                <a:ea typeface="Kozuka Gothic Pro B" pitchFamily="34" charset="-128"/>
              </a:rPr>
              <a:t> are </a:t>
            </a:r>
            <a:r>
              <a:rPr lang="en-GB" altLang="ja-JP" sz="2200" b="1" dirty="0">
                <a:solidFill>
                  <a:prstClr val="black"/>
                </a:solidFill>
                <a:latin typeface="Kozuka Gothic Pro B" pitchFamily="34" charset="-128"/>
                <a:ea typeface="Kozuka Gothic Pro B" pitchFamily="34" charset="-128"/>
              </a:rPr>
              <a:t>only</a:t>
            </a:r>
            <a:r>
              <a:rPr lang="en-GB" altLang="ja-JP" sz="2200" dirty="0">
                <a:solidFill>
                  <a:prstClr val="black"/>
                </a:solidFill>
                <a:latin typeface="Kozuka Gothic Pro B" pitchFamily="34" charset="-128"/>
                <a:ea typeface="Kozuka Gothic Pro B" pitchFamily="34" charset="-128"/>
              </a:rPr>
              <a:t> able to compete in </a:t>
            </a:r>
            <a:r>
              <a:rPr lang="en-GB" altLang="ja-JP" sz="2200" b="1" u="sng" dirty="0">
                <a:solidFill>
                  <a:prstClr val="black"/>
                </a:solidFill>
                <a:latin typeface="Kozuka Gothic Pro B" pitchFamily="34" charset="-128"/>
                <a:ea typeface="Kozuka Gothic Pro B" pitchFamily="34" charset="-128"/>
              </a:rPr>
              <a:t>amateur sumo tournaments</a:t>
            </a:r>
            <a:r>
              <a:rPr lang="en-GB" altLang="ja-JP" sz="2200" b="1" dirty="0">
                <a:solidFill>
                  <a:prstClr val="black"/>
                </a:solidFill>
                <a:latin typeface="Kozuka Gothic Pro B" pitchFamily="34" charset="-128"/>
                <a:ea typeface="Kozuka Gothic Pro B" pitchFamily="34" charset="-128"/>
              </a:rPr>
              <a:t>, not professional ones.</a:t>
            </a:r>
            <a:endParaRPr kumimoji="0" lang="en-GB" altLang="ja-JP"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D5A43F56-9592-4D5D-BDA0-50F0083CC194}"/>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B22AADEE-01A9-467C-9A3A-159F4A3B7968}"/>
              </a:ext>
            </a:extLst>
          </p:cNvPr>
          <p:cNvPicPr>
            <a:picLocks noChangeAspect="1"/>
          </p:cNvPicPr>
          <p:nvPr/>
        </p:nvPicPr>
        <p:blipFill>
          <a:blip r:embed="rId4"/>
          <a:stretch>
            <a:fillRect/>
          </a:stretch>
        </p:blipFill>
        <p:spPr>
          <a:xfrm>
            <a:off x="2209800" y="2115864"/>
            <a:ext cx="4724400" cy="3152061"/>
          </a:xfrm>
          <a:prstGeom prst="rect">
            <a:avLst/>
          </a:prstGeom>
        </p:spPr>
      </p:pic>
    </p:spTree>
    <p:extLst>
      <p:ext uri="{BB962C8B-B14F-4D97-AF65-F5344CB8AC3E}">
        <p14:creationId xmlns:p14="http://schemas.microsoft.com/office/powerpoint/2010/main" val="789525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861774"/>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5000" b="1" i="0" u="none" strike="noStrike" kern="1200" cap="none" spc="0" normalizeH="0" baseline="0" noProof="0" dirty="0">
                <a:ln>
                  <a:noFill/>
                </a:ln>
                <a:solidFill>
                  <a:srgbClr val="FF0000"/>
                </a:solidFill>
                <a:effectLst/>
                <a:uLnTx/>
                <a:uFillTx/>
                <a:latin typeface="Kristen ITC"/>
                <a:ea typeface="Kozuka Gothic Pro B"/>
                <a:cs typeface="+mn-cs"/>
              </a:rPr>
              <a:t>Amateur vs Professional</a:t>
            </a:r>
            <a:endParaRPr kumimoji="0" lang="en-GB" sz="50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What’s the difference between amateur and professional sumo tournaments?</a:t>
            </a:r>
            <a:endPar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6A799329-870E-4EB1-B1A3-3963DAE2A828}"/>
              </a:ext>
            </a:extLst>
          </p:cNvPr>
          <p:cNvSpPr txBox="1"/>
          <p:nvPr/>
        </p:nvSpPr>
        <p:spPr>
          <a:xfrm>
            <a:off x="354259" y="2303672"/>
            <a:ext cx="4325753"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srgbClr val="FF0000"/>
                </a:solidFill>
                <a:latin typeface="Kozuka Gothic Pro B" pitchFamily="34" charset="-128"/>
                <a:ea typeface="Kozuka Gothic Pro B" pitchFamily="34" charset="-128"/>
              </a:rPr>
              <a:t>Amateur: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Divided by weight classes</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Men and women can compete</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Less focus on traditions and rituals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Tournaments happen</a:t>
            </a:r>
            <a:r>
              <a:rPr kumimoji="0" lang="en-GB" altLang="ja-JP" sz="2400" i="0" u="none" strike="noStrike" kern="1200" cap="none" spc="0" normalizeH="0" noProof="0" dirty="0">
                <a:ln>
                  <a:noFill/>
                </a:ln>
                <a:solidFill>
                  <a:prstClr val="black"/>
                </a:solidFill>
                <a:effectLst/>
                <a:uLnTx/>
                <a:uFillTx/>
                <a:latin typeface="Kozuka Gothic Pro B" pitchFamily="34" charset="-128"/>
                <a:ea typeface="Kozuka Gothic Pro B" pitchFamily="34" charset="-128"/>
                <a:cs typeface="+mn-cs"/>
              </a:rPr>
              <a:t> across the world</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2" name="TextBox 11">
            <a:extLst>
              <a:ext uri="{FF2B5EF4-FFF2-40B4-BE49-F238E27FC236}">
                <a16:creationId xmlns:a16="http://schemas.microsoft.com/office/drawing/2014/main" id="{D5F4381F-6ABD-4D1D-B855-E78EBF5FDC58}"/>
              </a:ext>
            </a:extLst>
          </p:cNvPr>
          <p:cNvSpPr txBox="1"/>
          <p:nvPr/>
        </p:nvSpPr>
        <p:spPr>
          <a:xfrm>
            <a:off x="4571999" y="2303672"/>
            <a:ext cx="4325753"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srgbClr val="FF0000"/>
                </a:solidFill>
                <a:latin typeface="Kozuka Gothic Pro B" pitchFamily="34" charset="-128"/>
                <a:ea typeface="Kozuka Gothic Pro B" pitchFamily="34" charset="-128"/>
              </a:rPr>
              <a:t>Professional: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No weight classes</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Only men can compete professionally</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Following traditions and rituals is important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Tournaments</a:t>
            </a:r>
            <a:r>
              <a:rPr kumimoji="0" lang="en-GB" altLang="ja-JP" sz="2400" i="0" u="none" strike="noStrike" kern="1200" cap="none" spc="0" normalizeH="0" noProof="0" dirty="0">
                <a:ln>
                  <a:noFill/>
                </a:ln>
                <a:solidFill>
                  <a:prstClr val="black"/>
                </a:solidFill>
                <a:effectLst/>
                <a:uLnTx/>
                <a:uFillTx/>
                <a:latin typeface="Kozuka Gothic Pro B" pitchFamily="34" charset="-128"/>
                <a:ea typeface="Kozuka Gothic Pro B" pitchFamily="34" charset="-128"/>
                <a:cs typeface="+mn-cs"/>
              </a:rPr>
              <a:t> are almost always in Japan</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3" name="TextBox 12">
            <a:extLst>
              <a:ext uri="{FF2B5EF4-FFF2-40B4-BE49-F238E27FC236}">
                <a16:creationId xmlns:a16="http://schemas.microsoft.com/office/drawing/2014/main" id="{C6AF0D1D-F41D-4C5A-A697-B8C9EACD245C}"/>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Tree>
    <p:extLst>
      <p:ext uri="{BB962C8B-B14F-4D97-AF65-F5344CB8AC3E}">
        <p14:creationId xmlns:p14="http://schemas.microsoft.com/office/powerpoint/2010/main" val="394402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fade">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500"/>
                                        <p:tgtEl>
                                          <p:spTgt spid="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Effect transition="in" filter="fade">
                                      <p:cBhvr>
                                        <p:cTn id="4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376E04-692D-42A8-A080-D37E6CA98C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1771010" y="2248525"/>
            <a:ext cx="5601979" cy="1446550"/>
          </a:xfrm>
          <a:prstGeom prst="rect">
            <a:avLst/>
          </a:prstGeom>
          <a:solidFill>
            <a:schemeClr val="bg1"/>
          </a:solidFill>
          <a:ln w="38100">
            <a:solidFill>
              <a:srgbClr val="FF00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FF0000"/>
                </a:solidFill>
                <a:latin typeface="Kristen ITC"/>
                <a:ea typeface="Kozuka Gothic Pro B"/>
              </a:rPr>
              <a:t>Day in the Life of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FF0000"/>
                </a:solidFill>
                <a:latin typeface="Kristen ITC"/>
                <a:ea typeface="Kozuka Gothic Pro B"/>
              </a:rPr>
              <a:t>Sumo Wrestler</a:t>
            </a:r>
            <a:endParaRPr kumimoji="0" lang="en-GB" sz="4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624E388F-9161-495C-A059-0D16ABFE421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Tree>
    <p:extLst>
      <p:ext uri="{BB962C8B-B14F-4D97-AF65-F5344CB8AC3E}">
        <p14:creationId xmlns:p14="http://schemas.microsoft.com/office/powerpoint/2010/main" val="3826974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761503"/>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Morning:</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530671"/>
            <a:ext cx="7848872"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A </a:t>
            </a:r>
            <a:r>
              <a:rPr lang="en-GB" altLang="ja-JP" sz="2400" b="1" dirty="0">
                <a:solidFill>
                  <a:prstClr val="black"/>
                </a:solidFill>
                <a:latin typeface="Kozuka Gothic Pro B" pitchFamily="34" charset="-128"/>
                <a:ea typeface="Kozuka Gothic Pro B" pitchFamily="34" charset="-128"/>
              </a:rPr>
              <a:t>typical day </a:t>
            </a:r>
            <a:r>
              <a:rPr lang="en-GB" altLang="ja-JP" sz="2400" dirty="0">
                <a:solidFill>
                  <a:prstClr val="black"/>
                </a:solidFill>
                <a:latin typeface="Kozuka Gothic Pro B" pitchFamily="34" charset="-128"/>
                <a:ea typeface="Kozuka Gothic Pro B" pitchFamily="34" charset="-128"/>
              </a:rPr>
              <a:t>for a sumo wrestler starts </a:t>
            </a:r>
            <a:r>
              <a:rPr lang="en-GB" altLang="ja-JP" sz="2400" b="1" dirty="0">
                <a:solidFill>
                  <a:prstClr val="black"/>
                </a:solidFill>
                <a:latin typeface="Kozuka Gothic Pro B" pitchFamily="34" charset="-128"/>
                <a:ea typeface="Kozuka Gothic Pro B" pitchFamily="34" charset="-128"/>
              </a:rPr>
              <a:t>early</a:t>
            </a:r>
            <a:r>
              <a:rPr lang="en-GB" altLang="ja-JP" sz="2400" dirty="0">
                <a:solidFill>
                  <a:prstClr val="black"/>
                </a:solidFill>
                <a:latin typeface="Kozuka Gothic Pro B" pitchFamily="34" charset="-128"/>
                <a:ea typeface="Kozuka Gothic Pro B" pitchFamily="34" charset="-128"/>
              </a:rPr>
              <a:t>, around </a:t>
            </a:r>
            <a:r>
              <a:rPr lang="en-GB" altLang="ja-JP" sz="2400" b="1" dirty="0">
                <a:solidFill>
                  <a:prstClr val="black"/>
                </a:solidFill>
                <a:latin typeface="Kozuka Gothic Pro B" pitchFamily="34" charset="-128"/>
                <a:ea typeface="Kozuka Gothic Pro B" pitchFamily="34" charset="-128"/>
              </a:rPr>
              <a:t>5am or 6am</a:t>
            </a:r>
            <a:r>
              <a:rPr lang="en-GB" altLang="ja-JP" sz="24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294CBD98-E20F-4385-91A4-30DE2465F68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F9146C08-6E73-4F3B-BECD-54B6177D1B6A}"/>
              </a:ext>
            </a:extLst>
          </p:cNvPr>
          <p:cNvSpPr txBox="1"/>
          <p:nvPr/>
        </p:nvSpPr>
        <p:spPr>
          <a:xfrm>
            <a:off x="539552" y="2647192"/>
            <a:ext cx="3292219"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Skipping </a:t>
            </a:r>
            <a:r>
              <a:rPr lang="en-GB" altLang="ja-JP" sz="2400" b="1" dirty="0">
                <a:solidFill>
                  <a:prstClr val="black"/>
                </a:solidFill>
                <a:latin typeface="Kozuka Gothic Pro B" pitchFamily="34" charset="-128"/>
                <a:ea typeface="Kozuka Gothic Pro B" pitchFamily="34" charset="-128"/>
              </a:rPr>
              <a:t>breakfast, </a:t>
            </a:r>
            <a:r>
              <a:rPr lang="en-GB" altLang="ja-JP" sz="2400" dirty="0">
                <a:solidFill>
                  <a:prstClr val="black"/>
                </a:solidFill>
                <a:latin typeface="Kozuka Gothic Pro B" pitchFamily="34" charset="-128"/>
                <a:ea typeface="Kozuka Gothic Pro B" pitchFamily="34" charset="-128"/>
              </a:rPr>
              <a:t>they </a:t>
            </a:r>
            <a:r>
              <a:rPr lang="en-GB" altLang="ja-JP" sz="2400" b="1" dirty="0">
                <a:solidFill>
                  <a:prstClr val="black"/>
                </a:solidFill>
                <a:latin typeface="Kozuka Gothic Pro B" pitchFamily="34" charset="-128"/>
                <a:ea typeface="Kozuka Gothic Pro B" pitchFamily="34" charset="-128"/>
              </a:rPr>
              <a:t>head straight to the dohyo, </a:t>
            </a:r>
            <a:r>
              <a:rPr lang="en-GB" altLang="ja-JP" sz="2400" dirty="0">
                <a:solidFill>
                  <a:prstClr val="black"/>
                </a:solidFill>
                <a:latin typeface="Kozuka Gothic Pro B" pitchFamily="34" charset="-128"/>
                <a:ea typeface="Kozuka Gothic Pro B" pitchFamily="34" charset="-128"/>
              </a:rPr>
              <a:t>where they start sweeping and preparing the area for a busy morning of </a:t>
            </a:r>
            <a:r>
              <a:rPr lang="en-GB" altLang="ja-JP" sz="2400" b="1" dirty="0">
                <a:solidFill>
                  <a:prstClr val="black"/>
                </a:solidFill>
                <a:latin typeface="Kozuka Gothic Pro B" pitchFamily="34" charset="-128"/>
                <a:ea typeface="Kozuka Gothic Pro B" pitchFamily="34" charset="-128"/>
              </a:rPr>
              <a:t>training</a:t>
            </a:r>
            <a:r>
              <a:rPr lang="en-GB" altLang="ja-JP" sz="2400" dirty="0">
                <a:solidFill>
                  <a:prstClr val="black"/>
                </a:solidFill>
                <a:latin typeface="Kozuka Gothic Pro B" pitchFamily="34" charset="-128"/>
                <a:ea typeface="Kozuka Gothic Pro B" pitchFamily="34" charset="-128"/>
              </a:rPr>
              <a:t>.</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7" name="Picture 6">
            <a:extLst>
              <a:ext uri="{FF2B5EF4-FFF2-40B4-BE49-F238E27FC236}">
                <a16:creationId xmlns:a16="http://schemas.microsoft.com/office/drawing/2014/main" id="{818AFF40-E7CB-4F5B-B27C-CDBAC37886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7135" y="2354482"/>
            <a:ext cx="4637313" cy="3477985"/>
          </a:xfrm>
          <a:prstGeom prst="rect">
            <a:avLst/>
          </a:prstGeom>
        </p:spPr>
      </p:pic>
    </p:spTree>
    <p:extLst>
      <p:ext uri="{BB962C8B-B14F-4D97-AF65-F5344CB8AC3E}">
        <p14:creationId xmlns:p14="http://schemas.microsoft.com/office/powerpoint/2010/main" val="536906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Morning:</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First, it’s time to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warm-up and stretch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being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flexible</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is important for a sumo wrestler!</a:t>
            </a:r>
          </a:p>
        </p:txBody>
      </p:sp>
      <p:sp>
        <p:nvSpPr>
          <p:cNvPr id="11" name="TextBox 10">
            <a:extLst>
              <a:ext uri="{FF2B5EF4-FFF2-40B4-BE49-F238E27FC236}">
                <a16:creationId xmlns:a16="http://schemas.microsoft.com/office/drawing/2014/main" id="{146E32A5-3244-40F4-99EB-DD383F23B2E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FBD9BC3B-8D43-4EA0-BAA2-46E1ED7568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5451" y="2251323"/>
            <a:ext cx="5013097" cy="3759823"/>
          </a:xfrm>
          <a:prstGeom prst="rect">
            <a:avLst/>
          </a:prstGeom>
        </p:spPr>
      </p:pic>
      <p:sp>
        <p:nvSpPr>
          <p:cNvPr id="12" name="TextBox 11">
            <a:extLst>
              <a:ext uri="{FF2B5EF4-FFF2-40B4-BE49-F238E27FC236}">
                <a16:creationId xmlns:a16="http://schemas.microsoft.com/office/drawing/2014/main" id="{4CAEA81C-3888-43EE-AA02-70C919E64264}"/>
              </a:ext>
            </a:extLst>
          </p:cNvPr>
          <p:cNvSpPr txBox="1"/>
          <p:nvPr/>
        </p:nvSpPr>
        <p:spPr>
          <a:xfrm>
            <a:off x="4300044" y="5341966"/>
            <a:ext cx="4448669" cy="769441"/>
          </a:xfrm>
          <a:prstGeom prst="rect">
            <a:avLst/>
          </a:prstGeom>
          <a:solidFill>
            <a:schemeClr val="bg1"/>
          </a:solidFill>
          <a:ln w="38100">
            <a:solidFill>
              <a:srgbClr val="FF0000"/>
            </a:solidFill>
            <a:prstDash val="dash"/>
          </a:ln>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lang="en-GB" sz="2200" b="1" dirty="0">
                <a:solidFill>
                  <a:prstClr val="black"/>
                </a:solidFill>
                <a:latin typeface="Kozuka Gothic Pro B" pitchFamily="34" charset="-128"/>
                <a:ea typeface="Kozuka Gothic Pro B" pitchFamily="34" charset="-128"/>
              </a:rPr>
              <a:t>Why do you think it’s important for a wrestler to be flexible?</a:t>
            </a:r>
            <a:endPar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Tree>
    <p:extLst>
      <p:ext uri="{BB962C8B-B14F-4D97-AF65-F5344CB8AC3E}">
        <p14:creationId xmlns:p14="http://schemas.microsoft.com/office/powerpoint/2010/main" val="169211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372828"/>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Morning:</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275237"/>
            <a:ext cx="8209161"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After some warming up, it’s time to move straight onto some </a:t>
            </a:r>
            <a:r>
              <a:rPr kumimoji="0" lang="en-GB" altLang="ja-JP"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practice matches</a:t>
            </a: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The </a:t>
            </a:r>
            <a:r>
              <a:rPr kumimoji="0" lang="en-GB" altLang="ja-JP"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stablemaster</a:t>
            </a: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watches </a:t>
            </a:r>
            <a:r>
              <a:rPr kumimoji="0" lang="en-GB" altLang="ja-JP" sz="22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th</a:t>
            </a:r>
            <a:r>
              <a:rPr lang="en-GB" altLang="ja-JP" sz="2200" dirty="0">
                <a:solidFill>
                  <a:prstClr val="black"/>
                </a:solidFill>
                <a:latin typeface="Kozuka Gothic Pro B" pitchFamily="34" charset="-128"/>
                <a:ea typeface="Kozuka Gothic Pro B" pitchFamily="34" charset="-128"/>
              </a:rPr>
              <a:t>e sumo wrestlers training, and offers his </a:t>
            </a:r>
            <a:r>
              <a:rPr lang="en-GB" altLang="ja-JP" sz="2200" b="1" dirty="0">
                <a:solidFill>
                  <a:prstClr val="black"/>
                </a:solidFill>
                <a:latin typeface="Kozuka Gothic Pro B" pitchFamily="34" charset="-128"/>
                <a:ea typeface="Kozuka Gothic Pro B" pitchFamily="34" charset="-128"/>
              </a:rPr>
              <a:t>advice </a:t>
            </a:r>
            <a:r>
              <a:rPr lang="en-GB" altLang="ja-JP" sz="2200" dirty="0">
                <a:solidFill>
                  <a:prstClr val="black"/>
                </a:solidFill>
                <a:latin typeface="Kozuka Gothic Pro B" pitchFamily="34" charset="-128"/>
                <a:ea typeface="Kozuka Gothic Pro B" pitchFamily="34" charset="-128"/>
              </a:rPr>
              <a:t>and</a:t>
            </a:r>
            <a:r>
              <a:rPr lang="en-GB" altLang="ja-JP" sz="2200" b="1" dirty="0">
                <a:solidFill>
                  <a:prstClr val="black"/>
                </a:solidFill>
                <a:latin typeface="Kozuka Gothic Pro B" pitchFamily="34" charset="-128"/>
                <a:ea typeface="Kozuka Gothic Pro B" pitchFamily="34" charset="-128"/>
              </a:rPr>
              <a:t> guidance</a:t>
            </a:r>
            <a:r>
              <a:rPr lang="en-GB" altLang="ja-JP" sz="2200" dirty="0">
                <a:solidFill>
                  <a:prstClr val="black"/>
                </a:solidFill>
                <a:latin typeface="Kozuka Gothic Pro B" pitchFamily="34" charset="-128"/>
                <a:ea typeface="Kozuka Gothic Pro B" pitchFamily="34" charset="-128"/>
              </a:rPr>
              <a:t>.</a:t>
            </a:r>
            <a:endPar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CDB2C729-7CEC-45B3-9B99-747BE252D81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C1ED4ECC-499F-4F83-805C-4F2CBEE35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9864" y="2444879"/>
            <a:ext cx="4784272" cy="3588204"/>
          </a:xfrm>
          <a:prstGeom prst="rect">
            <a:avLst/>
          </a:prstGeom>
        </p:spPr>
      </p:pic>
    </p:spTree>
    <p:extLst>
      <p:ext uri="{BB962C8B-B14F-4D97-AF65-F5344CB8AC3E}">
        <p14:creationId xmlns:p14="http://schemas.microsoft.com/office/powerpoint/2010/main" val="4230110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Lunch:</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147247"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After a long morning of training, it’s finally lunch time. </a:t>
            </a:r>
            <a:r>
              <a:rPr lang="en-GB" altLang="ja-JP" sz="2400" dirty="0">
                <a:solidFill>
                  <a:prstClr val="black"/>
                </a:solidFill>
                <a:latin typeface="Kozuka Gothic Pro B" pitchFamily="34" charset="-128"/>
                <a:ea typeface="Kozuka Gothic Pro B" pitchFamily="34" charset="-128"/>
              </a:rPr>
              <a:t>One meal that is particularly popular is </a:t>
            </a:r>
            <a:r>
              <a:rPr lang="en-GB" altLang="ja-JP" sz="2400" b="1" dirty="0">
                <a:solidFill>
                  <a:prstClr val="black"/>
                </a:solidFill>
                <a:latin typeface="Kozuka Gothic Pro B" pitchFamily="34" charset="-128"/>
                <a:ea typeface="Kozuka Gothic Pro B" pitchFamily="34" charset="-128"/>
              </a:rPr>
              <a:t>chankonabe</a:t>
            </a:r>
            <a:r>
              <a:rPr lang="en-GB" altLang="ja-JP" sz="2400" dirty="0">
                <a:solidFill>
                  <a:prstClr val="black"/>
                </a:solidFill>
                <a:latin typeface="Kozuka Gothic Pro B" pitchFamily="34" charset="-128"/>
                <a:ea typeface="Kozuka Gothic Pro B" pitchFamily="34" charset="-128"/>
              </a:rPr>
              <a:t>.</a:t>
            </a:r>
          </a:p>
        </p:txBody>
      </p:sp>
      <p:sp>
        <p:nvSpPr>
          <p:cNvPr id="11" name="TextBox 10">
            <a:extLst>
              <a:ext uri="{FF2B5EF4-FFF2-40B4-BE49-F238E27FC236}">
                <a16:creationId xmlns:a16="http://schemas.microsoft.com/office/drawing/2014/main" id="{90DBEE19-6F06-4F7E-8EA2-DEDD0D91657F}"/>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7F9617A2-870E-47D0-A007-6B321B02A06C}"/>
              </a:ext>
            </a:extLst>
          </p:cNvPr>
          <p:cNvSpPr txBox="1"/>
          <p:nvPr/>
        </p:nvSpPr>
        <p:spPr>
          <a:xfrm>
            <a:off x="755576" y="5444546"/>
            <a:ext cx="5871296" cy="461665"/>
          </a:xfrm>
          <a:prstGeom prst="rect">
            <a:avLst/>
          </a:prstGeom>
          <a:noFill/>
          <a:ln w="38100">
            <a:solidFill>
              <a:srgbClr val="FF0000"/>
            </a:solidFill>
            <a:prstDash val="dash"/>
          </a:ln>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lang="en-GB" sz="2400" b="1" dirty="0">
                <a:solidFill>
                  <a:prstClr val="black"/>
                </a:solidFill>
                <a:latin typeface="Kozuka Gothic Pro B" pitchFamily="34" charset="-128"/>
                <a:ea typeface="Kozuka Gothic Pro B" pitchFamily="34" charset="-128"/>
              </a:rPr>
              <a:t>Would you like to try chankonabe?</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4" name="Picture 3">
            <a:extLst>
              <a:ext uri="{FF2B5EF4-FFF2-40B4-BE49-F238E27FC236}">
                <a16:creationId xmlns:a16="http://schemas.microsoft.com/office/drawing/2014/main" id="{5E6FC237-76A7-4907-94A3-6C9ED2B519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7132" y="2199855"/>
            <a:ext cx="4489667" cy="2993111"/>
          </a:xfrm>
          <a:prstGeom prst="rect">
            <a:avLst/>
          </a:prstGeom>
        </p:spPr>
      </p:pic>
      <p:sp>
        <p:nvSpPr>
          <p:cNvPr id="13" name="TextBox 12">
            <a:extLst>
              <a:ext uri="{FF2B5EF4-FFF2-40B4-BE49-F238E27FC236}">
                <a16:creationId xmlns:a16="http://schemas.microsoft.com/office/drawing/2014/main" id="{AD15B3D9-438D-4EA5-B953-DB29EB3D5D10}"/>
              </a:ext>
            </a:extLst>
          </p:cNvPr>
          <p:cNvSpPr txBox="1"/>
          <p:nvPr/>
        </p:nvSpPr>
        <p:spPr>
          <a:xfrm>
            <a:off x="539552" y="2199855"/>
            <a:ext cx="3575248"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Chankonabe contains </a:t>
            </a:r>
            <a:r>
              <a:rPr lang="en-GB" altLang="ja-JP" sz="2400" b="1" dirty="0">
                <a:solidFill>
                  <a:prstClr val="black"/>
                </a:solidFill>
                <a:latin typeface="Kozuka Gothic Pro B" pitchFamily="34" charset="-128"/>
                <a:ea typeface="Kozuka Gothic Pro B" pitchFamily="34" charset="-128"/>
              </a:rPr>
              <a:t>meat and vegetables </a:t>
            </a:r>
            <a:r>
              <a:rPr lang="en-GB" altLang="ja-JP" sz="2400" dirty="0">
                <a:solidFill>
                  <a:prstClr val="black"/>
                </a:solidFill>
                <a:latin typeface="Kozuka Gothic Pro B" pitchFamily="34" charset="-128"/>
                <a:ea typeface="Kozuka Gothic Pro B" pitchFamily="34" charset="-128"/>
              </a:rPr>
              <a:t>such as </a:t>
            </a:r>
            <a:r>
              <a:rPr lang="en-GB" altLang="ja-JP" sz="2400" b="1" dirty="0">
                <a:solidFill>
                  <a:prstClr val="black"/>
                </a:solidFill>
                <a:latin typeface="Kozuka Gothic Pro B" pitchFamily="34" charset="-128"/>
                <a:ea typeface="Kozuka Gothic Pro B" pitchFamily="34" charset="-128"/>
              </a:rPr>
              <a:t>chicken, seafood, tofu, </a:t>
            </a:r>
            <a:r>
              <a:rPr lang="en-GB" altLang="ja-JP" sz="2400" b="1" dirty="0" err="1">
                <a:solidFill>
                  <a:prstClr val="black"/>
                </a:solidFill>
                <a:latin typeface="Kozuka Gothic Pro B" pitchFamily="34" charset="-128"/>
                <a:ea typeface="Kozuka Gothic Pro B" pitchFamily="34" charset="-128"/>
              </a:rPr>
              <a:t>bok</a:t>
            </a:r>
            <a:r>
              <a:rPr lang="en-GB" altLang="ja-JP" sz="2400" b="1" dirty="0">
                <a:solidFill>
                  <a:prstClr val="black"/>
                </a:solidFill>
                <a:latin typeface="Kozuka Gothic Pro B" pitchFamily="34" charset="-128"/>
                <a:ea typeface="Kozuka Gothic Pro B" pitchFamily="34" charset="-128"/>
              </a:rPr>
              <a:t> choy, </a:t>
            </a:r>
            <a:r>
              <a:rPr lang="en-GB" altLang="ja-JP" sz="2400" dirty="0">
                <a:solidFill>
                  <a:prstClr val="black"/>
                </a:solidFill>
                <a:latin typeface="Kozuka Gothic Pro B" pitchFamily="34" charset="-128"/>
                <a:ea typeface="Kozuka Gothic Pro B" pitchFamily="34" charset="-128"/>
              </a:rPr>
              <a:t>and</a:t>
            </a:r>
            <a:r>
              <a:rPr lang="en-GB" altLang="ja-JP" sz="2400" b="1" dirty="0">
                <a:solidFill>
                  <a:prstClr val="black"/>
                </a:solidFill>
                <a:latin typeface="Kozuka Gothic Pro B" pitchFamily="34" charset="-128"/>
                <a:ea typeface="Kozuka Gothic Pro B" pitchFamily="34" charset="-128"/>
              </a:rPr>
              <a:t> mushrooms</a:t>
            </a:r>
            <a:r>
              <a:rPr lang="en-GB" altLang="ja-JP" sz="2400" dirty="0">
                <a:solidFill>
                  <a:prstClr val="black"/>
                </a:solidFill>
                <a:latin typeface="Kozuka Gothic Pro B" pitchFamily="34" charset="-128"/>
                <a:ea typeface="Kozuka Gothic Pro B" pitchFamily="34" charset="-128"/>
              </a:rPr>
              <a:t>, that help wrestlers to </a:t>
            </a:r>
            <a:r>
              <a:rPr lang="en-GB" altLang="ja-JP" sz="2400" b="1" dirty="0">
                <a:solidFill>
                  <a:prstClr val="black"/>
                </a:solidFill>
                <a:latin typeface="Kozuka Gothic Pro B" pitchFamily="34" charset="-128"/>
                <a:ea typeface="Kozuka Gothic Pro B" pitchFamily="34" charset="-128"/>
              </a:rPr>
              <a:t>gain weight</a:t>
            </a:r>
            <a:r>
              <a:rPr lang="en-GB" altLang="ja-JP" sz="2400" dirty="0">
                <a:solidFill>
                  <a:prstClr val="black"/>
                </a:solidFill>
                <a:latin typeface="Kozuka Gothic Pro B" pitchFamily="34" charset="-128"/>
                <a:ea typeface="Kozuka Gothic Pro B" pitchFamily="34" charset="-128"/>
              </a:rPr>
              <a:t> and </a:t>
            </a:r>
            <a:r>
              <a:rPr lang="en-GB" altLang="ja-JP" sz="2400" b="1" dirty="0">
                <a:solidFill>
                  <a:prstClr val="black"/>
                </a:solidFill>
                <a:latin typeface="Kozuka Gothic Pro B" pitchFamily="34" charset="-128"/>
                <a:ea typeface="Kozuka Gothic Pro B" pitchFamily="34" charset="-128"/>
              </a:rPr>
              <a:t>grow strong.</a:t>
            </a:r>
            <a:endPar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5" name="Picture 14">
            <a:extLst>
              <a:ext uri="{FF2B5EF4-FFF2-40B4-BE49-F238E27FC236}">
                <a16:creationId xmlns:a16="http://schemas.microsoft.com/office/drawing/2014/main" id="{DE041C73-356B-402F-93A6-332A67EC44CA}"/>
              </a:ext>
            </a:extLst>
          </p:cNvPr>
          <p:cNvPicPr>
            <a:picLocks noChangeAspect="1"/>
          </p:cNvPicPr>
          <p:nvPr/>
        </p:nvPicPr>
        <p:blipFill>
          <a:blip r:embed="rId5"/>
          <a:stretch>
            <a:fillRect/>
          </a:stretch>
        </p:blipFill>
        <p:spPr>
          <a:xfrm>
            <a:off x="6689558" y="4394726"/>
            <a:ext cx="2166343" cy="1808896"/>
          </a:xfrm>
          <a:prstGeom prst="rect">
            <a:avLst/>
          </a:prstGeom>
        </p:spPr>
      </p:pic>
    </p:spTree>
    <p:extLst>
      <p:ext uri="{BB962C8B-B14F-4D97-AF65-F5344CB8AC3E}">
        <p14:creationId xmlns:p14="http://schemas.microsoft.com/office/powerpoint/2010/main" val="248243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Afternoon:</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3" y="1327994"/>
            <a:ext cx="4398208" cy="41549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After lunch, the wrestlers have </a:t>
            </a:r>
            <a:r>
              <a:rPr lang="en-GB" altLang="ja-JP" sz="2400" b="1" dirty="0">
                <a:solidFill>
                  <a:prstClr val="black"/>
                </a:solidFill>
                <a:latin typeface="Kozuka Gothic Pro B" pitchFamily="34" charset="-128"/>
                <a:ea typeface="Kozuka Gothic Pro B" pitchFamily="34" charset="-128"/>
              </a:rPr>
              <a:t>free time</a:t>
            </a:r>
            <a:r>
              <a:rPr lang="en-GB" altLang="ja-JP" sz="24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Some may have </a:t>
            </a:r>
            <a:r>
              <a:rPr lang="en-GB" altLang="ja-JP" sz="2400" b="1" dirty="0">
                <a:solidFill>
                  <a:prstClr val="black"/>
                </a:solidFill>
                <a:latin typeface="Kozuka Gothic Pro B" pitchFamily="34" charset="-128"/>
                <a:ea typeface="Kozuka Gothic Pro B" pitchFamily="34" charset="-128"/>
              </a:rPr>
              <a:t>extra duties </a:t>
            </a:r>
            <a:r>
              <a:rPr lang="en-GB" altLang="ja-JP" sz="2400" dirty="0">
                <a:solidFill>
                  <a:prstClr val="black"/>
                </a:solidFill>
                <a:latin typeface="Kozuka Gothic Pro B" pitchFamily="34" charset="-128"/>
                <a:ea typeface="Kozuka Gothic Pro B" pitchFamily="34" charset="-128"/>
              </a:rPr>
              <a:t>and </a:t>
            </a:r>
            <a:r>
              <a:rPr lang="en-GB" altLang="ja-JP" sz="2400" b="1" dirty="0">
                <a:solidFill>
                  <a:prstClr val="black"/>
                </a:solidFill>
                <a:latin typeface="Kozuka Gothic Pro B" pitchFamily="34" charset="-128"/>
                <a:ea typeface="Kozuka Gothic Pro B" pitchFamily="34" charset="-128"/>
              </a:rPr>
              <a:t>chores</a:t>
            </a:r>
            <a:r>
              <a:rPr lang="en-GB" altLang="ja-JP" sz="2400" dirty="0">
                <a:solidFill>
                  <a:prstClr val="black"/>
                </a:solidFill>
                <a:latin typeface="Kozuka Gothic Pro B" pitchFamily="34" charset="-128"/>
                <a:ea typeface="Kozuka Gothic Pro B" pitchFamily="34" charset="-128"/>
              </a:rPr>
              <a:t> to help out around the stables.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However, many wrestlers like to </a:t>
            </a:r>
            <a:r>
              <a:rPr lang="en-GB" altLang="ja-JP" sz="2400" b="1" dirty="0">
                <a:solidFill>
                  <a:prstClr val="black"/>
                </a:solidFill>
                <a:latin typeface="Kozuka Gothic Pro B" pitchFamily="34" charset="-128"/>
                <a:ea typeface="Kozuka Gothic Pro B" pitchFamily="34" charset="-128"/>
              </a:rPr>
              <a:t>take naps after eating</a:t>
            </a:r>
            <a:r>
              <a:rPr lang="en-GB" altLang="ja-JP" sz="2400" dirty="0">
                <a:solidFill>
                  <a:prstClr val="black"/>
                </a:solidFill>
                <a:latin typeface="Kozuka Gothic Pro B" pitchFamily="34" charset="-128"/>
                <a:ea typeface="Kozuka Gothic Pro B" pitchFamily="34" charset="-128"/>
              </a:rPr>
              <a:t>, as this also helps them to </a:t>
            </a:r>
            <a:r>
              <a:rPr lang="en-GB" altLang="ja-JP" sz="2400" b="1" dirty="0">
                <a:solidFill>
                  <a:prstClr val="black"/>
                </a:solidFill>
                <a:latin typeface="Kozuka Gothic Pro B" pitchFamily="34" charset="-128"/>
                <a:ea typeface="Kozuka Gothic Pro B" pitchFamily="34" charset="-128"/>
              </a:rPr>
              <a:t>gain weight</a:t>
            </a:r>
            <a:r>
              <a:rPr lang="en-GB" altLang="ja-JP" sz="2400" dirty="0">
                <a:solidFill>
                  <a:prstClr val="black"/>
                </a:solidFill>
                <a:latin typeface="Kozuka Gothic Pro B" pitchFamily="34" charset="-128"/>
                <a:ea typeface="Kozuka Gothic Pro B" pitchFamily="34" charset="-128"/>
              </a:rPr>
              <a:t>.</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A7BCE0F8-418E-470E-BFA5-AC76FCD74C3C}"/>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0B1FB4F7-0165-4955-90E0-FF02FB995597}"/>
              </a:ext>
            </a:extLst>
          </p:cNvPr>
          <p:cNvPicPr>
            <a:picLocks noChangeAspect="1"/>
          </p:cNvPicPr>
          <p:nvPr/>
        </p:nvPicPr>
        <p:blipFill>
          <a:blip r:embed="rId4"/>
          <a:stretch>
            <a:fillRect/>
          </a:stretch>
        </p:blipFill>
        <p:spPr>
          <a:xfrm>
            <a:off x="5153784" y="483757"/>
            <a:ext cx="3654681" cy="5482978"/>
          </a:xfrm>
          <a:prstGeom prst="rect">
            <a:avLst/>
          </a:prstGeom>
        </p:spPr>
      </p:pic>
    </p:spTree>
    <p:extLst>
      <p:ext uri="{BB962C8B-B14F-4D97-AF65-F5344CB8AC3E}">
        <p14:creationId xmlns:p14="http://schemas.microsoft.com/office/powerpoint/2010/main" val="4256246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39551" y="404664"/>
            <a:ext cx="7733591"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Learning Objectives </a:t>
            </a: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E3BB50F-EEEA-419D-85FC-98DA188F1EE8}"/>
              </a:ext>
            </a:extLst>
          </p:cNvPr>
          <p:cNvSpPr txBox="1"/>
          <p:nvPr/>
        </p:nvSpPr>
        <p:spPr>
          <a:xfrm>
            <a:off x="539552" y="1327994"/>
            <a:ext cx="8064896" cy="1446550"/>
          </a:xfrm>
          <a:prstGeom prst="rect">
            <a:avLst/>
          </a:prstGeom>
          <a:noFill/>
        </p:spPr>
        <p:txBody>
          <a:bodyPr wrap="square" lIns="91440" tIns="45720" rIns="91440" bIns="45720" rtlCol="0" anchor="t">
            <a:spAutoFit/>
          </a:bodyPr>
          <a:lstStyle/>
          <a:p>
            <a:endParaRPr lang="en-GB" sz="1600" b="1"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b="1" dirty="0">
                <a:latin typeface="Kozuka Gothic Pro B" pitchFamily="34" charset="-128"/>
                <a:ea typeface="Kozuka Gothic Pro B" pitchFamily="34" charset="-128"/>
              </a:rPr>
              <a:t>To learn and understand what sumo is.</a:t>
            </a:r>
          </a:p>
          <a:p>
            <a:endParaRPr lang="en-GB" sz="2400" b="1"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b="1" dirty="0">
                <a:latin typeface="Kozuka Gothic Pro B" pitchFamily="34" charset="-128"/>
                <a:ea typeface="Kozuka Gothic Pro B" pitchFamily="34" charset="-128"/>
              </a:rPr>
              <a:t>To recognise the significance of sumo as a sport.</a:t>
            </a:r>
          </a:p>
        </p:txBody>
      </p:sp>
      <p:sp>
        <p:nvSpPr>
          <p:cNvPr id="9" name="TextBox 8">
            <a:extLst>
              <a:ext uri="{FF2B5EF4-FFF2-40B4-BE49-F238E27FC236}">
                <a16:creationId xmlns:a16="http://schemas.microsoft.com/office/drawing/2014/main" id="{2145C8C3-0443-4DC9-B3CB-63780FC0667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1" name="Picture 10">
            <a:extLst>
              <a:ext uri="{FF2B5EF4-FFF2-40B4-BE49-F238E27FC236}">
                <a16:creationId xmlns:a16="http://schemas.microsoft.com/office/drawing/2014/main" id="{D78E1711-9578-447F-ACA9-B5994233EE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pic>
        <p:nvPicPr>
          <p:cNvPr id="12" name="Picture 11">
            <a:extLst>
              <a:ext uri="{FF2B5EF4-FFF2-40B4-BE49-F238E27FC236}">
                <a16:creationId xmlns:a16="http://schemas.microsoft.com/office/drawing/2014/main" id="{EE7D709E-08AA-429E-91AA-282BDF7049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551" y="3155215"/>
            <a:ext cx="4041320" cy="2694213"/>
          </a:xfrm>
          <a:prstGeom prst="rect">
            <a:avLst/>
          </a:prstGeom>
        </p:spPr>
      </p:pic>
      <p:pic>
        <p:nvPicPr>
          <p:cNvPr id="13" name="Picture 12">
            <a:extLst>
              <a:ext uri="{FF2B5EF4-FFF2-40B4-BE49-F238E27FC236}">
                <a16:creationId xmlns:a16="http://schemas.microsoft.com/office/drawing/2014/main" id="{F16805E3-CA31-4564-B466-7D9CAD3DFB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2165" y="3155215"/>
            <a:ext cx="3592283" cy="2694213"/>
          </a:xfrm>
          <a:prstGeom prst="rect">
            <a:avLst/>
          </a:prstGeom>
        </p:spPr>
      </p:pic>
      <p:pic>
        <p:nvPicPr>
          <p:cNvPr id="16" name="Picture 15">
            <a:extLst>
              <a:ext uri="{FF2B5EF4-FFF2-40B4-BE49-F238E27FC236}">
                <a16:creationId xmlns:a16="http://schemas.microsoft.com/office/drawing/2014/main" id="{7B58C8E3-887D-4A97-9848-D4C061DFE01E}"/>
              </a:ext>
            </a:extLst>
          </p:cNvPr>
          <p:cNvPicPr>
            <a:picLocks noChangeAspect="1"/>
          </p:cNvPicPr>
          <p:nvPr/>
        </p:nvPicPr>
        <p:blipFill>
          <a:blip r:embed="rId6"/>
          <a:stretch>
            <a:fillRect/>
          </a:stretch>
        </p:blipFill>
        <p:spPr>
          <a:xfrm>
            <a:off x="7620000" y="654327"/>
            <a:ext cx="1170533" cy="1347333"/>
          </a:xfrm>
          <a:prstGeom prst="rect">
            <a:avLst/>
          </a:prstGeom>
        </p:spPr>
      </p:pic>
    </p:spTree>
    <p:extLst>
      <p:ext uri="{BB962C8B-B14F-4D97-AF65-F5344CB8AC3E}">
        <p14:creationId xmlns:p14="http://schemas.microsoft.com/office/powerpoint/2010/main" val="458265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30</a:t>
            </a:fld>
            <a:endParaRPr lang="en-GB"/>
          </a:p>
        </p:txBody>
      </p:sp>
      <p:sp>
        <p:nvSpPr>
          <p:cNvPr id="8" name="Footer Placeholder 7"/>
          <p:cNvSpPr>
            <a:spLocks noGrp="1"/>
          </p:cNvSpPr>
          <p:nvPr>
            <p:ph type="ftr" sz="quarter" idx="11"/>
          </p:nvPr>
        </p:nvSpPr>
        <p:spPr>
          <a:xfrm>
            <a:off x="0" y="6356350"/>
            <a:ext cx="9143999" cy="365125"/>
          </a:xfrm>
        </p:spPr>
        <p:txBody>
          <a:bodyPr/>
          <a:lstStyle/>
          <a:p>
            <a:r>
              <a:rPr lang="en-GB">
                <a:solidFill>
                  <a:schemeClr val="bg1"/>
                </a:solidFill>
                <a:ea typeface="+mn-lt"/>
                <a:cs typeface="+mn-lt"/>
              </a:rPr>
              <a:t>©AUTHOR in collaboration with The Japan Society</a:t>
            </a:r>
            <a:endParaRPr lang="en-US">
              <a:solidFill>
                <a:schemeClr val="bg1"/>
              </a:solidFill>
              <a:ea typeface="+mn-lt"/>
              <a:cs typeface="+mn-lt"/>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Activity 1:</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48781945-EF40-43F4-8DAF-7B72C65298AF}"/>
              </a:ext>
            </a:extLst>
          </p:cNvPr>
          <p:cNvSpPr txBox="1"/>
          <p:nvPr/>
        </p:nvSpPr>
        <p:spPr>
          <a:xfrm>
            <a:off x="539552" y="1493096"/>
            <a:ext cx="4129984" cy="31085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800" dirty="0">
                <a:solidFill>
                  <a:prstClr val="black"/>
                </a:solidFill>
                <a:latin typeface="Kozuka Gothic Pro B" pitchFamily="34" charset="-128"/>
                <a:ea typeface="Kozuka Gothic Pro B" pitchFamily="34" charset="-128"/>
              </a:rPr>
              <a:t>How much do you remember about sumo?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8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8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800" dirty="0">
                <a:solidFill>
                  <a:prstClr val="black"/>
                </a:solidFill>
                <a:latin typeface="Kozuka Gothic Pro B" pitchFamily="34" charset="-128"/>
                <a:ea typeface="Kozuka Gothic Pro B" pitchFamily="34" charset="-128"/>
              </a:rPr>
              <a:t>Fill in the blanks on the activity sheet and test your knowledge!</a:t>
            </a:r>
            <a:endParaRPr kumimoji="0" lang="en-GB" altLang="ja-JP" sz="28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AF079F70-5375-4571-B496-A2A0DD55566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4" name="Picture 3">
            <a:extLst>
              <a:ext uri="{FF2B5EF4-FFF2-40B4-BE49-F238E27FC236}">
                <a16:creationId xmlns:a16="http://schemas.microsoft.com/office/drawing/2014/main" id="{D6F22DCB-3601-4108-883A-CB43718C0949}"/>
              </a:ext>
            </a:extLst>
          </p:cNvPr>
          <p:cNvPicPr>
            <a:picLocks noChangeAspect="1"/>
          </p:cNvPicPr>
          <p:nvPr/>
        </p:nvPicPr>
        <p:blipFill>
          <a:blip r:embed="rId4"/>
          <a:stretch>
            <a:fillRect/>
          </a:stretch>
        </p:blipFill>
        <p:spPr>
          <a:xfrm>
            <a:off x="4748790" y="805543"/>
            <a:ext cx="3938010" cy="5031901"/>
          </a:xfrm>
          <a:prstGeom prst="rect">
            <a:avLst/>
          </a:prstGeom>
          <a:ln>
            <a:noFill/>
          </a:ln>
          <a:effectLst>
            <a:outerShdw blurRad="292100" dist="139700" dir="2700000" algn="tl" rotWithShape="0">
              <a:srgbClr val="333333">
                <a:alpha val="65000"/>
              </a:srgbClr>
            </a:outerShdw>
          </a:effectLst>
        </p:spPr>
      </p:pic>
      <p:pic>
        <p:nvPicPr>
          <p:cNvPr id="1026" name="Picture 2" descr="教室で勉強をする子どもたちのイラスト">
            <a:extLst>
              <a:ext uri="{FF2B5EF4-FFF2-40B4-BE49-F238E27FC236}">
                <a16:creationId xmlns:a16="http://schemas.microsoft.com/office/drawing/2014/main" id="{734BAB65-273B-4055-9E50-92E1C5D7B8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605176"/>
            <a:ext cx="2116233" cy="1519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003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Activity 2:</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48781945-EF40-43F4-8DAF-7B72C65298AF}"/>
              </a:ext>
            </a:extLst>
          </p:cNvPr>
          <p:cNvSpPr txBox="1"/>
          <p:nvPr/>
        </p:nvSpPr>
        <p:spPr>
          <a:xfrm>
            <a:off x="539553" y="1327994"/>
            <a:ext cx="4271934" cy="26776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Imagine you are a sumo wrestler living in a stable.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Write a diary entry or design a manga/comic strip about what an average day in your life would be like!</a:t>
            </a:r>
          </a:p>
        </p:txBody>
      </p:sp>
      <p:sp>
        <p:nvSpPr>
          <p:cNvPr id="11" name="TextBox 10">
            <a:extLst>
              <a:ext uri="{FF2B5EF4-FFF2-40B4-BE49-F238E27FC236}">
                <a16:creationId xmlns:a16="http://schemas.microsoft.com/office/drawing/2014/main" id="{1587F0C6-A8EE-432D-BDC7-B82697EACDBE}"/>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4" name="Picture 3">
            <a:extLst>
              <a:ext uri="{FF2B5EF4-FFF2-40B4-BE49-F238E27FC236}">
                <a16:creationId xmlns:a16="http://schemas.microsoft.com/office/drawing/2014/main" id="{2D064B24-D14E-4F93-B372-85103ACF8109}"/>
              </a:ext>
            </a:extLst>
          </p:cNvPr>
          <p:cNvPicPr>
            <a:picLocks noChangeAspect="1"/>
          </p:cNvPicPr>
          <p:nvPr/>
        </p:nvPicPr>
        <p:blipFill>
          <a:blip r:embed="rId4"/>
          <a:stretch>
            <a:fillRect/>
          </a:stretch>
        </p:blipFill>
        <p:spPr>
          <a:xfrm>
            <a:off x="4943252" y="643675"/>
            <a:ext cx="3661195" cy="5111316"/>
          </a:xfrm>
          <a:prstGeom prst="rect">
            <a:avLst/>
          </a:prstGeom>
          <a:ln>
            <a:noFill/>
          </a:ln>
          <a:effectLst>
            <a:outerShdw blurRad="292100" dist="139700" dir="2700000" algn="tl" rotWithShape="0">
              <a:srgbClr val="333333">
                <a:alpha val="65000"/>
              </a:srgbClr>
            </a:outerShdw>
          </a:effectLst>
        </p:spPr>
      </p:pic>
      <p:pic>
        <p:nvPicPr>
          <p:cNvPr id="2050" name="Picture 2">
            <a:extLst>
              <a:ext uri="{FF2B5EF4-FFF2-40B4-BE49-F238E27FC236}">
                <a16:creationId xmlns:a16="http://schemas.microsoft.com/office/drawing/2014/main" id="{A3480077-B251-4674-8B65-02D55750F0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6027" y="3962406"/>
            <a:ext cx="2111829" cy="2111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283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Kozuka Gothic Pro R" pitchFamily="34" charset="-128"/>
              <a:ea typeface="Kozuka Gothic Pro R" pitchFamily="34" charset="-128"/>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5225" y="345745"/>
            <a:ext cx="1233488" cy="1233488"/>
          </a:xfrm>
          <a:prstGeom prst="rect">
            <a:avLst/>
          </a:prstGeom>
        </p:spPr>
      </p:pic>
      <p:sp>
        <p:nvSpPr>
          <p:cNvPr id="3" name="Rectangle 2"/>
          <p:cNvSpPr/>
          <p:nvPr/>
        </p:nvSpPr>
        <p:spPr>
          <a:xfrm>
            <a:off x="2741603" y="2492530"/>
            <a:ext cx="6120929" cy="2492990"/>
          </a:xfrm>
          <a:prstGeom prst="rect">
            <a:avLst/>
          </a:prstGeom>
        </p:spPr>
        <p:txBody>
          <a:bodyPr wrap="square" lIns="0" tIns="0" rIns="0" bIns="0" anchor="t">
            <a:spAutoFit/>
          </a:bodyPr>
          <a:lstStyle/>
          <a:p>
            <a:r>
              <a:rPr lang="en-GB" dirty="0">
                <a:latin typeface="Kozuka Gothic Pro B" pitchFamily="34" charset="-128"/>
                <a:ea typeface="Kozuka Gothic Pro B"/>
              </a:rPr>
              <a:t>This resource was developed and created </a:t>
            </a:r>
          </a:p>
          <a:p>
            <a:r>
              <a:rPr lang="en-GB" dirty="0">
                <a:latin typeface="Kozuka Gothic Pro B" pitchFamily="34" charset="-128"/>
                <a:ea typeface="Kozuka Gothic Pro B"/>
              </a:rPr>
              <a:t>by The Japan Society.</a:t>
            </a:r>
            <a:br>
              <a:rPr lang="en-GB" dirty="0">
                <a:highlight>
                  <a:srgbClr val="FFFF00"/>
                </a:highlight>
                <a:latin typeface="Kozuka Gothic Pro B" pitchFamily="34" charset="-128"/>
                <a:ea typeface="Kozuka Gothic Pro B"/>
              </a:rPr>
            </a:br>
            <a:endParaRPr lang="en-GB" dirty="0">
              <a:solidFill>
                <a:srgbClr val="FF0000"/>
              </a:solidFill>
              <a:latin typeface="Kozuka Gothic Pro R" pitchFamily="34" charset="-128"/>
              <a:ea typeface="Kozuka Gothic Pro R" pitchFamily="34" charset="-128"/>
            </a:endParaRPr>
          </a:p>
          <a:p>
            <a:r>
              <a:rPr lang="en-GB" dirty="0">
                <a:solidFill>
                  <a:srgbClr val="FF0000"/>
                </a:solidFill>
                <a:latin typeface="Kozuka Gothic Pro B" pitchFamily="34" charset="-128"/>
                <a:ea typeface="Kozuka Gothic Pro B" pitchFamily="34" charset="-128"/>
              </a:rPr>
              <a:t>The Japan Society</a:t>
            </a:r>
            <a:br>
              <a:rPr lang="en-GB" dirty="0">
                <a:latin typeface="Kozuka Gothic Pro R" pitchFamily="34" charset="-128"/>
                <a:ea typeface="Kozuka Gothic Pro R" pitchFamily="34" charset="-128"/>
              </a:rPr>
            </a:br>
            <a:r>
              <a:rPr lang="en-GB" dirty="0">
                <a:latin typeface="Kozuka Gothic Pro R" pitchFamily="34" charset="-128"/>
                <a:ea typeface="Kozuka Gothic Pro R" pitchFamily="34" charset="-128"/>
              </a:rPr>
              <a:t>13/14 Cornwall Terrace, London NW1 4QP</a:t>
            </a:r>
          </a:p>
          <a:p>
            <a:r>
              <a:rPr lang="en-GB" dirty="0">
                <a:latin typeface="Kozuka Gothic Pro R" pitchFamily="34" charset="-128"/>
                <a:ea typeface="Kozuka Gothic Pro R" pitchFamily="34" charset="-128"/>
              </a:rPr>
              <a:t>Tel: 020 7935 0475   </a:t>
            </a:r>
          </a:p>
          <a:p>
            <a:r>
              <a:rPr lang="en-GB" dirty="0">
                <a:latin typeface="Kozuka Gothic Pro R" pitchFamily="34" charset="-128"/>
                <a:ea typeface="Kozuka Gothic Pro R" pitchFamily="34" charset="-128"/>
              </a:rPr>
              <a:t>Email: education@japansociety.org.uk    </a:t>
            </a:r>
          </a:p>
          <a:p>
            <a:endParaRPr lang="en-GB" dirty="0">
              <a:latin typeface="Kozuka Gothic Pro R" pitchFamily="34" charset="-128"/>
              <a:ea typeface="Kozuka Gothic Pro R" pitchFamily="34" charset="-128"/>
            </a:endParaRPr>
          </a:p>
          <a:p>
            <a:r>
              <a:rPr lang="en-GB" dirty="0">
                <a:latin typeface="Kozuka Gothic Pro B" pitchFamily="34" charset="-128"/>
                <a:ea typeface="Kozuka Gothic Pro B" pitchFamily="34" charset="-128"/>
              </a:rPr>
              <a:t>www.japansociety.org.uk</a:t>
            </a:r>
          </a:p>
        </p:txBody>
      </p:sp>
      <p:sp>
        <p:nvSpPr>
          <p:cNvPr id="23" name="Rectangle 22"/>
          <p:cNvSpPr/>
          <p:nvPr/>
        </p:nvSpPr>
        <p:spPr>
          <a:xfrm>
            <a:off x="2824662" y="5099473"/>
            <a:ext cx="3160975" cy="276999"/>
          </a:xfrm>
          <a:prstGeom prst="rect">
            <a:avLst/>
          </a:prstGeom>
        </p:spPr>
        <p:txBody>
          <a:bodyPr wrap="square" lIns="0" tIns="0" rIns="0" bIns="0">
            <a:spAutoFit/>
          </a:bodyPr>
          <a:lstStyle/>
          <a:p>
            <a:r>
              <a:rPr lang="en-GB">
                <a:solidFill>
                  <a:srgbClr val="808080"/>
                </a:solidFill>
                <a:latin typeface="Kozuka Gothic Pro B" pitchFamily="34" charset="-128"/>
                <a:ea typeface="Kozuka Gothic Pro B" pitchFamily="34" charset="-128"/>
              </a:rPr>
              <a:t>Follow us on:</a:t>
            </a:r>
            <a:endParaRPr lang="en-GB">
              <a:latin typeface="Kozuka Gothic Pro B" pitchFamily="34" charset="-128"/>
              <a:ea typeface="Kozuka Gothic Pro B" pitchFamily="34" charset="-128"/>
            </a:endParaRPr>
          </a:p>
        </p:txBody>
      </p:sp>
      <p:sp>
        <p:nvSpPr>
          <p:cNvPr id="24" name="Rectangle 23"/>
          <p:cNvSpPr/>
          <p:nvPr/>
        </p:nvSpPr>
        <p:spPr>
          <a:xfrm>
            <a:off x="3275856" y="55020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@TheJapanSociety</a:t>
            </a:r>
          </a:p>
        </p:txBody>
      </p:sp>
      <p:pic>
        <p:nvPicPr>
          <p:cNvPr id="10" name="Picture 9"/>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5442068" y="5445143"/>
            <a:ext cx="360000" cy="360000"/>
          </a:xfrm>
          <a:prstGeom prst="rect">
            <a:avLst/>
          </a:prstGeom>
        </p:spPr>
      </p:pic>
      <p:sp>
        <p:nvSpPr>
          <p:cNvPr id="25" name="Rectangle 24"/>
          <p:cNvSpPr/>
          <p:nvPr/>
        </p:nvSpPr>
        <p:spPr>
          <a:xfrm>
            <a:off x="5868144" y="55020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 Japan Society</a:t>
            </a:r>
          </a:p>
        </p:txBody>
      </p:sp>
      <p:sp>
        <p:nvSpPr>
          <p:cNvPr id="2" name="Slide Number Placeholder 1"/>
          <p:cNvSpPr>
            <a:spLocks noGrp="1"/>
          </p:cNvSpPr>
          <p:nvPr>
            <p:ph type="sldNum" sz="quarter" idx="12"/>
          </p:nvPr>
        </p:nvSpPr>
        <p:spPr/>
        <p:txBody>
          <a:bodyPr/>
          <a:lstStyle/>
          <a:p>
            <a:fld id="{7627D4DA-CA93-4100-9923-91CA0C97AC6D}" type="slidenum">
              <a:rPr lang="en-GB" dirty="0" smtClean="0">
                <a:latin typeface="Kozuka Gothic Pro R" pitchFamily="34" charset="-128"/>
                <a:ea typeface="Kozuka Gothic Pro R" pitchFamily="34" charset="-128"/>
              </a:rPr>
              <a:t>32</a:t>
            </a:fld>
            <a:endParaRPr lang="en-GB">
              <a:latin typeface="Kozuka Gothic Pro R" pitchFamily="34" charset="-128"/>
              <a:ea typeface="Kozuka Gothic Pro R" pitchFamily="34" charset="-128"/>
            </a:endParaRPr>
          </a:p>
        </p:txBody>
      </p:sp>
      <p:pic>
        <p:nvPicPr>
          <p:cNvPr id="1026" name="Picture 2" descr="\\js_sql\data\former long term staff\William\Booklet design\Japan_Society_Illustration\Characters\characters_jpg\character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3528" y="1877043"/>
            <a:ext cx="2418075" cy="4153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894640" y="-886930"/>
            <a:ext cx="1796876" cy="3573016"/>
          </a:xfrm>
          <a:prstGeom prst="rect">
            <a:avLst/>
          </a:prstGeom>
        </p:spPr>
      </p:pic>
      <p:sp>
        <p:nvSpPr>
          <p:cNvPr id="6" name="Footer Placeholder 7">
            <a:extLst>
              <a:ext uri="{FF2B5EF4-FFF2-40B4-BE49-F238E27FC236}">
                <a16:creationId xmlns:a16="http://schemas.microsoft.com/office/drawing/2014/main" id="{8F02C875-430C-442F-BEEC-F939F19431CC}"/>
              </a:ext>
            </a:extLst>
          </p:cNvPr>
          <p:cNvSpPr txBox="1">
            <a:spLocks/>
          </p:cNvSpPr>
          <p:nvPr/>
        </p:nvSpPr>
        <p:spPr>
          <a:xfrm>
            <a:off x="0" y="635635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lumMod val="95000"/>
                </a:schemeClr>
              </a:solidFill>
              <a:cs typeface="Calibri"/>
            </a:endParaRPr>
          </a:p>
        </p:txBody>
      </p:sp>
      <p:pic>
        <p:nvPicPr>
          <p:cNvPr id="7" name="Picture 2">
            <a:extLst>
              <a:ext uri="{FF2B5EF4-FFF2-40B4-BE49-F238E27FC236}">
                <a16:creationId xmlns:a16="http://schemas.microsoft.com/office/drawing/2014/main" id="{AEC34453-BF82-F707-1D7B-5008B4817A0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24662" y="5445143"/>
            <a:ext cx="360898" cy="36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A4BF31F-A0A9-4A10-AACB-D07E0A5887D7}"/>
              </a:ext>
            </a:extLst>
          </p:cNvPr>
          <p:cNvSpPr txBox="1"/>
          <p:nvPr/>
        </p:nvSpPr>
        <p:spPr>
          <a:xfrm>
            <a:off x="3200399" y="645113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Tree>
    <p:extLst>
      <p:ext uri="{BB962C8B-B14F-4D97-AF65-F5344CB8AC3E}">
        <p14:creationId xmlns:p14="http://schemas.microsoft.com/office/powerpoint/2010/main" val="910942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7627D4DA-CA93-4100-9923-91CA0C97AC6D}" type="slidenum">
              <a:rPr lang="en-GB" smtClean="0"/>
              <a:t>4</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Key Vocabulary</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404194"/>
            <a:ext cx="8209161" cy="6494085"/>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GB" sz="2600" dirty="0">
                <a:latin typeface="Kozuka Gothic Pro B" pitchFamily="34" charset="-128"/>
                <a:ea typeface="Kozuka Gothic Pro B" pitchFamily="34" charset="-128"/>
              </a:rPr>
              <a:t>Sumo</a:t>
            </a:r>
          </a:p>
          <a:p>
            <a:pPr marL="457200" indent="-457200">
              <a:buFont typeface="Arial" panose="020B0604020202020204" pitchFamily="34" charset="0"/>
              <a:buChar char="•"/>
            </a:pPr>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r>
              <a:rPr lang="en-GB" sz="2600" dirty="0">
                <a:latin typeface="Kozuka Gothic Pro B" pitchFamily="34" charset="-128"/>
                <a:ea typeface="Kozuka Gothic Pro B" pitchFamily="34" charset="-128"/>
              </a:rPr>
              <a:t>Dohyo (ring)</a:t>
            </a:r>
          </a:p>
          <a:p>
            <a:pPr marL="457200" indent="-457200">
              <a:buFont typeface="Arial" panose="020B0604020202020204" pitchFamily="34" charset="0"/>
              <a:buChar char="•"/>
            </a:pPr>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r>
              <a:rPr lang="en-GB" sz="2600" dirty="0">
                <a:latin typeface="Kozuka Gothic Pro B" pitchFamily="34" charset="-128"/>
                <a:ea typeface="Kozuka Gothic Pro B" pitchFamily="34" charset="-128"/>
              </a:rPr>
              <a:t>Rikishi (wrestler)</a:t>
            </a:r>
          </a:p>
          <a:p>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r>
              <a:rPr lang="en-GB" sz="2600" dirty="0">
                <a:latin typeface="Kozuka Gothic Pro B" pitchFamily="34" charset="-128"/>
                <a:ea typeface="Kozuka Gothic Pro B" pitchFamily="34" charset="-128"/>
              </a:rPr>
              <a:t>Mawashi (loincloth)</a:t>
            </a:r>
          </a:p>
          <a:p>
            <a:pPr marL="457200" indent="-457200">
              <a:buFont typeface="Arial" panose="020B0604020202020204" pitchFamily="34" charset="0"/>
              <a:buChar char="•"/>
            </a:pPr>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r>
              <a:rPr lang="en-GB" sz="2600" dirty="0">
                <a:latin typeface="Kozuka Gothic Pro B" pitchFamily="34" charset="-128"/>
                <a:ea typeface="Kozuka Gothic Pro B" pitchFamily="34" charset="-128"/>
              </a:rPr>
              <a:t>Mage (topknot)</a:t>
            </a:r>
          </a:p>
          <a:p>
            <a:pPr marL="457200" indent="-457200">
              <a:buFont typeface="Arial" panose="020B0604020202020204" pitchFamily="34" charset="0"/>
              <a:buChar char="•"/>
            </a:pPr>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r>
              <a:rPr lang="en-GB" sz="2600" dirty="0">
                <a:latin typeface="Kozuka Gothic Pro B" pitchFamily="34" charset="-128"/>
                <a:ea typeface="Kozuka Gothic Pro B" pitchFamily="34" charset="-128"/>
              </a:rPr>
              <a:t>Shinto</a:t>
            </a:r>
          </a:p>
          <a:p>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endParaRPr lang="en-GB" sz="2600" dirty="0">
              <a:latin typeface="Kozuka Gothic Pro B" pitchFamily="34" charset="-128"/>
              <a:ea typeface="Kozuka Gothic Pro B" pitchFamily="34" charset="-128"/>
            </a:endParaRPr>
          </a:p>
        </p:txBody>
      </p:sp>
      <p:sp>
        <p:nvSpPr>
          <p:cNvPr id="11" name="TextBox 10">
            <a:extLst>
              <a:ext uri="{FF2B5EF4-FFF2-40B4-BE49-F238E27FC236}">
                <a16:creationId xmlns:a16="http://schemas.microsoft.com/office/drawing/2014/main" id="{FF82FD1A-0B53-4727-AA18-F8BE5EB7A082}"/>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074" name="Picture 2">
            <a:extLst>
              <a:ext uri="{FF2B5EF4-FFF2-40B4-BE49-F238E27FC236}">
                <a16:creationId xmlns:a16="http://schemas.microsoft.com/office/drawing/2014/main" id="{721BE3E8-11D3-410D-8067-0F0E5F357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1333" y="2510185"/>
            <a:ext cx="4020425" cy="35228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117CB8A-BA8B-4A1F-BA16-350779685F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9514" y="116080"/>
            <a:ext cx="1595501" cy="1342215"/>
          </a:xfrm>
          <a:prstGeom prst="rect">
            <a:avLst/>
          </a:prstGeom>
        </p:spPr>
      </p:pic>
    </p:spTree>
    <p:extLst>
      <p:ext uri="{BB962C8B-B14F-4D97-AF65-F5344CB8AC3E}">
        <p14:creationId xmlns:p14="http://schemas.microsoft.com/office/powerpoint/2010/main" val="1501977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sumo wrestlers in a wrestling ring&#10;&#10;Description automatically generated">
            <a:extLst>
              <a:ext uri="{FF2B5EF4-FFF2-40B4-BE49-F238E27FC236}">
                <a16:creationId xmlns:a16="http://schemas.microsoft.com/office/drawing/2014/main" id="{76B8832C-420A-4B0C-9868-31A2D6829D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291" r="9259"/>
          <a:stretch/>
        </p:blipFill>
        <p:spPr>
          <a:xfrm>
            <a:off x="-1" y="0"/>
            <a:ext cx="9144001" cy="6238330"/>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7627D4DA-CA93-4100-9923-91CA0C97AC6D}" type="slidenum">
              <a:rPr lang="en-GB" smtClean="0"/>
              <a:t>5</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3461657" y="350299"/>
            <a:ext cx="5142791" cy="923330"/>
          </a:xfrm>
          <a:prstGeom prst="rect">
            <a:avLst/>
          </a:prstGeom>
          <a:solidFill>
            <a:schemeClr val="bg1"/>
          </a:solidFill>
          <a:ln w="38100">
            <a:solidFill>
              <a:srgbClr val="FF0000"/>
            </a:solidFill>
          </a:ln>
        </p:spPr>
        <p:txBody>
          <a:bodyPr wrap="square" lIns="91440" tIns="45720" rIns="91440" bIns="45720" rtlCol="0" anchor="t">
            <a:spAutoFit/>
          </a:bodyPr>
          <a:lstStyle/>
          <a:p>
            <a:r>
              <a:rPr lang="en-GB" sz="5400" b="1" dirty="0">
                <a:solidFill>
                  <a:srgbClr val="FF0000"/>
                </a:solidFill>
                <a:latin typeface="Kristen ITC"/>
                <a:ea typeface="Kozuka Gothic Pro B"/>
              </a:rPr>
              <a:t>What is Sumo?</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304ACEB1-F9DF-459D-864D-C04ABB32039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Tree>
    <p:extLst>
      <p:ext uri="{BB962C8B-B14F-4D97-AF65-F5344CB8AC3E}">
        <p14:creationId xmlns:p14="http://schemas.microsoft.com/office/powerpoint/2010/main" val="2148646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7627D4DA-CA93-4100-9923-91CA0C97AC6D}" type="slidenum">
              <a:rPr lang="en-GB" smtClean="0"/>
              <a:t>6</a:t>
            </a:fld>
            <a:endParaRPr lang="en-GB"/>
          </a:p>
        </p:txBody>
      </p:sp>
      <p:sp>
        <p:nvSpPr>
          <p:cNvPr id="2" name="Rectangle 1"/>
          <p:cNvSpPr/>
          <p:nvPr/>
        </p:nvSpPr>
        <p:spPr>
          <a:xfrm>
            <a:off x="755576" y="1558826"/>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Sumo </a:t>
            </a:r>
            <a:r>
              <a:rPr lang="ja-JP" sz="5400" b="1" i="0" dirty="0">
                <a:solidFill>
                  <a:srgbClr val="FF0000"/>
                </a:solidFill>
                <a:effectLst/>
                <a:ea typeface="WordVisi_MSFontService"/>
              </a:rPr>
              <a:t>相撲</a:t>
            </a:r>
            <a:endParaRPr lang="en-GB" sz="5400" b="1" dirty="0">
              <a:solidFill>
                <a:srgbClr val="FF0000"/>
              </a:solidFill>
              <a:latin typeface="Kristen ITC"/>
              <a:ea typeface="Kozuka Gothic Pro B"/>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6339" y="2009256"/>
            <a:ext cx="3338975" cy="3046988"/>
          </a:xfrm>
          <a:prstGeom prst="rect">
            <a:avLst/>
          </a:prstGeom>
          <a:noFill/>
        </p:spPr>
        <p:txBody>
          <a:bodyPr wrap="square" lIns="91440" tIns="45720" rIns="91440" bIns="45720" rtlCol="0" anchor="t">
            <a:spAutoFit/>
          </a:bodyPr>
          <a:lstStyle/>
          <a:p>
            <a:r>
              <a:rPr lang="en-GB" sz="2400" dirty="0">
                <a:latin typeface="Kozuka Gothic Pro B" pitchFamily="34" charset="-128"/>
                <a:ea typeface="Kozuka Gothic Pro B" pitchFamily="34" charset="-128"/>
              </a:rPr>
              <a:t>In order to win, two wrestlers must try to </a:t>
            </a:r>
            <a:r>
              <a:rPr lang="en-GB" sz="2400" b="1" dirty="0">
                <a:latin typeface="Kozuka Gothic Pro B" pitchFamily="34" charset="-128"/>
                <a:ea typeface="Kozuka Gothic Pro B" pitchFamily="34" charset="-128"/>
              </a:rPr>
              <a:t>push</a:t>
            </a:r>
            <a:r>
              <a:rPr lang="en-GB" sz="2400" dirty="0">
                <a:latin typeface="Kozuka Gothic Pro B" pitchFamily="34" charset="-128"/>
                <a:ea typeface="Kozuka Gothic Pro B" pitchFamily="34" charset="-128"/>
              </a:rPr>
              <a:t> </a:t>
            </a:r>
            <a:r>
              <a:rPr lang="en-GB" sz="2400" b="1" dirty="0">
                <a:latin typeface="Kozuka Gothic Pro B" pitchFamily="34" charset="-128"/>
                <a:ea typeface="Kozuka Gothic Pro B" pitchFamily="34" charset="-128"/>
              </a:rPr>
              <a:t>or</a:t>
            </a:r>
            <a:r>
              <a:rPr lang="en-GB" sz="2400" dirty="0">
                <a:latin typeface="Kozuka Gothic Pro B" pitchFamily="34" charset="-128"/>
                <a:ea typeface="Kozuka Gothic Pro B" pitchFamily="34" charset="-128"/>
              </a:rPr>
              <a:t> </a:t>
            </a:r>
            <a:r>
              <a:rPr lang="en-GB" sz="2400" b="1" dirty="0">
                <a:latin typeface="Kozuka Gothic Pro B" pitchFamily="34" charset="-128"/>
                <a:ea typeface="Kozuka Gothic Pro B" pitchFamily="34" charset="-128"/>
              </a:rPr>
              <a:t>throw</a:t>
            </a:r>
            <a:r>
              <a:rPr lang="en-GB" sz="2400" dirty="0">
                <a:latin typeface="Kozuka Gothic Pro B" pitchFamily="34" charset="-128"/>
                <a:ea typeface="Kozuka Gothic Pro B" pitchFamily="34" charset="-128"/>
              </a:rPr>
              <a:t> </a:t>
            </a:r>
            <a:r>
              <a:rPr lang="en-GB" sz="2400" b="1" dirty="0">
                <a:latin typeface="Kozuka Gothic Pro B" pitchFamily="34" charset="-128"/>
                <a:ea typeface="Kozuka Gothic Pro B" pitchFamily="34" charset="-128"/>
              </a:rPr>
              <a:t>one another</a:t>
            </a:r>
            <a:r>
              <a:rPr lang="en-GB" sz="2400" dirty="0">
                <a:latin typeface="Kozuka Gothic Pro B" pitchFamily="34" charset="-128"/>
                <a:ea typeface="Kozuka Gothic Pro B" pitchFamily="34" charset="-128"/>
              </a:rPr>
              <a:t> </a:t>
            </a:r>
            <a:r>
              <a:rPr lang="en-GB" sz="2400" b="1" dirty="0">
                <a:latin typeface="Kozuka Gothic Pro B" pitchFamily="34" charset="-128"/>
                <a:ea typeface="Kozuka Gothic Pro B" pitchFamily="34" charset="-128"/>
              </a:rPr>
              <a:t>outside of the ring. </a:t>
            </a:r>
          </a:p>
          <a:p>
            <a:r>
              <a:rPr lang="en-GB" sz="2400" dirty="0">
                <a:latin typeface="Kozuka Gothic Pro B" pitchFamily="34" charset="-128"/>
                <a:ea typeface="Kozuka Gothic Pro B" pitchFamily="34" charset="-128"/>
              </a:rPr>
              <a:t>Or, they can try to </a:t>
            </a:r>
            <a:r>
              <a:rPr lang="en-GB" sz="2400" b="1" dirty="0">
                <a:latin typeface="Kozuka Gothic Pro B" pitchFamily="34" charset="-128"/>
                <a:ea typeface="Kozuka Gothic Pro B" pitchFamily="34" charset="-128"/>
              </a:rPr>
              <a:t>force</a:t>
            </a:r>
            <a:r>
              <a:rPr lang="en-GB" sz="2400" dirty="0">
                <a:latin typeface="Kozuka Gothic Pro B" pitchFamily="34" charset="-128"/>
                <a:ea typeface="Kozuka Gothic Pro B" pitchFamily="34" charset="-128"/>
              </a:rPr>
              <a:t> </a:t>
            </a:r>
            <a:r>
              <a:rPr lang="en-GB" sz="2400" b="1" dirty="0">
                <a:latin typeface="Kozuka Gothic Pro B" pitchFamily="34" charset="-128"/>
                <a:ea typeface="Kozuka Gothic Pro B" pitchFamily="34" charset="-128"/>
              </a:rPr>
              <a:t>one another to the</a:t>
            </a:r>
            <a:r>
              <a:rPr lang="en-GB" sz="2400" dirty="0">
                <a:latin typeface="Kozuka Gothic Pro B" pitchFamily="34" charset="-128"/>
                <a:ea typeface="Kozuka Gothic Pro B" pitchFamily="34" charset="-128"/>
              </a:rPr>
              <a:t> </a:t>
            </a:r>
            <a:r>
              <a:rPr lang="en-GB" sz="2400" b="1" dirty="0">
                <a:latin typeface="Kozuka Gothic Pro B" pitchFamily="34" charset="-128"/>
                <a:ea typeface="Kozuka Gothic Pro B" pitchFamily="34" charset="-128"/>
              </a:rPr>
              <a:t>ground</a:t>
            </a:r>
            <a:r>
              <a:rPr lang="en-GB" sz="2400" dirty="0">
                <a:latin typeface="Kozuka Gothic Pro B" pitchFamily="34" charset="-128"/>
                <a:ea typeface="Kozuka Gothic Pro B" pitchFamily="34" charset="-128"/>
              </a:rPr>
              <a:t>. </a:t>
            </a:r>
          </a:p>
        </p:txBody>
      </p:sp>
      <p:sp>
        <p:nvSpPr>
          <p:cNvPr id="11" name="TextBox 10">
            <a:extLst>
              <a:ext uri="{FF2B5EF4-FFF2-40B4-BE49-F238E27FC236}">
                <a16:creationId xmlns:a16="http://schemas.microsoft.com/office/drawing/2014/main" id="{94D98FD4-12E6-4CFE-8421-54DAE57E041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C8F2A762-0E9F-43D0-9CA3-E9DF9AC22C21}"/>
              </a:ext>
            </a:extLst>
          </p:cNvPr>
          <p:cNvSpPr txBox="1"/>
          <p:nvPr/>
        </p:nvSpPr>
        <p:spPr>
          <a:xfrm>
            <a:off x="758788" y="5340046"/>
            <a:ext cx="7626423" cy="461665"/>
          </a:xfrm>
          <a:prstGeom prst="rect">
            <a:avLst/>
          </a:prstGeom>
          <a:noFill/>
          <a:ln w="28575">
            <a:solidFill>
              <a:srgbClr val="FF0000"/>
            </a:solidFill>
            <a:prstDash val="dash"/>
          </a:ln>
        </p:spPr>
        <p:txBody>
          <a:bodyPr wrap="square">
            <a:spAutoFit/>
          </a:bodyPr>
          <a:lstStyle/>
          <a:p>
            <a:r>
              <a:rPr kumimoji="0" lang="en-GB" sz="2400" b="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Sumo matches usually only last for </a:t>
            </a:r>
            <a:r>
              <a:rPr kumimoji="0" lang="en-GB" sz="2400" b="1"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 few seconds!</a:t>
            </a:r>
            <a:endParaRPr lang="en-GB" sz="2400" dirty="0">
              <a:latin typeface="Kozuka Gothic Pro B" pitchFamily="34" charset="-128"/>
              <a:ea typeface="Kozuka Gothic Pro B" pitchFamily="34" charset="-128"/>
            </a:endParaRPr>
          </a:p>
        </p:txBody>
      </p:sp>
      <p:pic>
        <p:nvPicPr>
          <p:cNvPr id="13" name="Picture 12" descr="Two sumo wrestlers in a room&#10;&#10;Description automatically generated">
            <a:extLst>
              <a:ext uri="{FF2B5EF4-FFF2-40B4-BE49-F238E27FC236}">
                <a16:creationId xmlns:a16="http://schemas.microsoft.com/office/drawing/2014/main" id="{8A34FF91-C529-422B-AC78-4721D9CB37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58140" y="2042390"/>
            <a:ext cx="4628660" cy="3119087"/>
          </a:xfrm>
          <a:prstGeom prst="rect">
            <a:avLst/>
          </a:prstGeom>
        </p:spPr>
      </p:pic>
      <p:sp>
        <p:nvSpPr>
          <p:cNvPr id="16" name="TextBox 15">
            <a:extLst>
              <a:ext uri="{FF2B5EF4-FFF2-40B4-BE49-F238E27FC236}">
                <a16:creationId xmlns:a16="http://schemas.microsoft.com/office/drawing/2014/main" id="{40824979-EF56-4F38-B8FA-E29A507B285B}"/>
              </a:ext>
            </a:extLst>
          </p:cNvPr>
          <p:cNvSpPr txBox="1"/>
          <p:nvPr/>
        </p:nvSpPr>
        <p:spPr>
          <a:xfrm>
            <a:off x="536339" y="1419324"/>
            <a:ext cx="8052313" cy="461665"/>
          </a:xfrm>
          <a:prstGeom prst="rect">
            <a:avLst/>
          </a:prstGeom>
          <a:noFill/>
        </p:spPr>
        <p:txBody>
          <a:bodyPr wrap="square">
            <a:spAutoFit/>
          </a:bodyPr>
          <a:lstStyle/>
          <a:p>
            <a:r>
              <a:rPr lang="en-GB" sz="2400" dirty="0">
                <a:latin typeface="Kozuka Gothic Pro B" pitchFamily="34" charset="-128"/>
                <a:ea typeface="Kozuka Gothic Pro B" pitchFamily="34" charset="-128"/>
              </a:rPr>
              <a:t>Sumo is a </a:t>
            </a:r>
            <a:r>
              <a:rPr lang="en-GB" sz="2400" b="1" dirty="0">
                <a:latin typeface="Kozuka Gothic Pro B" pitchFamily="34" charset="-128"/>
                <a:ea typeface="Kozuka Gothic Pro B" pitchFamily="34" charset="-128"/>
              </a:rPr>
              <a:t>traditional</a:t>
            </a:r>
            <a:r>
              <a:rPr lang="en-GB" sz="2400" dirty="0">
                <a:latin typeface="Kozuka Gothic Pro B" pitchFamily="34" charset="-128"/>
                <a:ea typeface="Kozuka Gothic Pro B" pitchFamily="34" charset="-128"/>
              </a:rPr>
              <a:t> form of </a:t>
            </a:r>
            <a:r>
              <a:rPr lang="en-GB" sz="2400" b="1" dirty="0">
                <a:latin typeface="Kozuka Gothic Pro B" pitchFamily="34" charset="-128"/>
                <a:ea typeface="Kozuka Gothic Pro B" pitchFamily="34" charset="-128"/>
              </a:rPr>
              <a:t>wrestling</a:t>
            </a:r>
            <a:r>
              <a:rPr lang="en-GB" sz="2400" dirty="0">
                <a:latin typeface="Kozuka Gothic Pro B" pitchFamily="34" charset="-128"/>
                <a:ea typeface="Kozuka Gothic Pro B" pitchFamily="34" charset="-128"/>
              </a:rPr>
              <a:t> from </a:t>
            </a:r>
            <a:r>
              <a:rPr lang="en-GB" sz="2400" b="1" dirty="0">
                <a:latin typeface="Kozuka Gothic Pro B" pitchFamily="34" charset="-128"/>
                <a:ea typeface="Kozuka Gothic Pro B" pitchFamily="34" charset="-128"/>
              </a:rPr>
              <a:t>Japan</a:t>
            </a:r>
            <a:r>
              <a:rPr lang="en-GB" sz="2400" dirty="0">
                <a:latin typeface="Kozuka Gothic Pro B" pitchFamily="34" charset="-128"/>
                <a:ea typeface="Kozuka Gothic Pro B" pitchFamily="34" charset="-128"/>
              </a:rPr>
              <a:t>.</a:t>
            </a:r>
          </a:p>
        </p:txBody>
      </p:sp>
    </p:spTree>
    <p:extLst>
      <p:ext uri="{BB962C8B-B14F-4D97-AF65-F5344CB8AC3E}">
        <p14:creationId xmlns:p14="http://schemas.microsoft.com/office/powerpoint/2010/main" val="996711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Sumo </a:t>
            </a:r>
            <a:r>
              <a:rPr kumimoji="0" lang="ja-JP" altLang="en-US" sz="5400" b="1" i="0" u="none" strike="noStrike" kern="1200" cap="none" spc="0" normalizeH="0" baseline="0" noProof="0" dirty="0">
                <a:ln>
                  <a:noFill/>
                </a:ln>
                <a:solidFill>
                  <a:srgbClr val="FF0000"/>
                </a:solidFill>
                <a:effectLst/>
                <a:uLnTx/>
                <a:uFillTx/>
                <a:latin typeface="Calibri"/>
                <a:ea typeface="WordVisi_MSFontService"/>
                <a:cs typeface="+mn-cs"/>
              </a:rPr>
              <a:t>相撲</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558826"/>
            <a:ext cx="3959383" cy="31085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Even though sports such as </a:t>
            </a:r>
            <a:r>
              <a:rPr kumimoji="0" lang="en-GB" sz="28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baseball and football </a:t>
            </a: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are also popular in Japan, </a:t>
            </a:r>
            <a:r>
              <a:rPr kumimoji="0" lang="en-GB" sz="28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sumo</a:t>
            </a: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is considered to be the country’s </a:t>
            </a:r>
            <a:r>
              <a:rPr kumimoji="0" lang="en-GB" sz="2800" b="1" i="0"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national sport</a:t>
            </a: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p:txBody>
      </p:sp>
      <p:sp>
        <p:nvSpPr>
          <p:cNvPr id="11" name="TextBox 10">
            <a:extLst>
              <a:ext uri="{FF2B5EF4-FFF2-40B4-BE49-F238E27FC236}">
                <a16:creationId xmlns:a16="http://schemas.microsoft.com/office/drawing/2014/main" id="{C8D694A8-6A72-4463-9ED3-2FC7D1E59FAE}"/>
              </a:ext>
            </a:extLst>
          </p:cNvPr>
          <p:cNvSpPr txBox="1"/>
          <p:nvPr/>
        </p:nvSpPr>
        <p:spPr>
          <a:xfrm>
            <a:off x="539553" y="4832754"/>
            <a:ext cx="8147248" cy="1200329"/>
          </a:xfrm>
          <a:prstGeom prst="rect">
            <a:avLst/>
          </a:prstGeom>
          <a:noFill/>
          <a:ln w="38100">
            <a:solidFill>
              <a:srgbClr val="FF0000"/>
            </a:solidFill>
            <a:prstDash val="dash"/>
          </a:ln>
        </p:spPr>
        <p:txBody>
          <a:bodyPr wrap="square" lIns="91440" tIns="45720" rIns="91440" bIns="45720" rtlCol="0" anchor="t">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What does national sport mean?</a:t>
            </a:r>
            <a:endParaRPr lang="en-GB" sz="2400" b="1" dirty="0">
              <a:solidFill>
                <a:prstClr val="black"/>
              </a:solidFill>
              <a:latin typeface="Kozuka Gothic Pro B" pitchFamily="34" charset="-128"/>
              <a:ea typeface="Kozuka Gothic Pro B" pitchFamily="34" charset="-128"/>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Do you know </a:t>
            </a:r>
            <a:r>
              <a:rPr lang="en-GB" sz="2400" b="1" dirty="0">
                <a:solidFill>
                  <a:prstClr val="black"/>
                </a:solidFill>
                <a:latin typeface="Kozuka Gothic Pro B" pitchFamily="34" charset="-128"/>
                <a:ea typeface="Kozuka Gothic Pro B" pitchFamily="34" charset="-128"/>
              </a:rPr>
              <a:t>what the national sports are for other countries around the world?</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2" name="TextBox 11">
            <a:extLst>
              <a:ext uri="{FF2B5EF4-FFF2-40B4-BE49-F238E27FC236}">
                <a16:creationId xmlns:a16="http://schemas.microsoft.com/office/drawing/2014/main" id="{532D8451-F199-473A-8247-2B108CF72327}"/>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874A18E7-6BCE-4148-B4C0-CA12FF2F56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6335" y="1559740"/>
            <a:ext cx="4120465" cy="3090348"/>
          </a:xfrm>
          <a:prstGeom prst="rect">
            <a:avLst/>
          </a:prstGeom>
        </p:spPr>
      </p:pic>
    </p:spTree>
    <p:extLst>
      <p:ext uri="{BB962C8B-B14F-4D97-AF65-F5344CB8AC3E}">
        <p14:creationId xmlns:p14="http://schemas.microsoft.com/office/powerpoint/2010/main" val="3545444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65F03-E0FD-4F59-BD76-410C198883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5344"/>
            <a:ext cx="9144001" cy="6331058"/>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647563" y="371275"/>
            <a:ext cx="7848872" cy="923330"/>
          </a:xfrm>
          <a:prstGeom prst="rect">
            <a:avLst/>
          </a:prstGeom>
          <a:solidFill>
            <a:schemeClr val="bg1"/>
          </a:solidFill>
          <a:ln w="38100">
            <a:solidFill>
              <a:srgbClr val="FF000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History and Traditions</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92FCA06E-F29D-4BEE-89A6-228827C717E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Tree>
    <p:extLst>
      <p:ext uri="{BB962C8B-B14F-4D97-AF65-F5344CB8AC3E}">
        <p14:creationId xmlns:p14="http://schemas.microsoft.com/office/powerpoint/2010/main" val="3619214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History</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Sumo has existed for over </a:t>
            </a:r>
            <a:r>
              <a:rPr lang="en-GB" sz="2400" b="1" dirty="0">
                <a:solidFill>
                  <a:prstClr val="black"/>
                </a:solidFill>
                <a:latin typeface="Kozuka Gothic Pro B" pitchFamily="34" charset="-128"/>
                <a:ea typeface="Kozuka Gothic Pro B" pitchFamily="34" charset="-128"/>
              </a:rPr>
              <a:t>1,500 years</a:t>
            </a:r>
            <a:r>
              <a:rPr lang="en-GB" sz="24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Many aspects of sumo today can be linked to </a:t>
            </a:r>
            <a:r>
              <a:rPr lang="en-GB" sz="2400" b="1" dirty="0">
                <a:solidFill>
                  <a:prstClr val="black"/>
                </a:solidFill>
                <a:latin typeface="Kozuka Gothic Pro B" pitchFamily="34" charset="-128"/>
                <a:ea typeface="Kozuka Gothic Pro B" pitchFamily="34" charset="-128"/>
              </a:rPr>
              <a:t>Shinto</a:t>
            </a:r>
            <a:r>
              <a:rPr lang="en-GB" sz="2400" dirty="0">
                <a:solidFill>
                  <a:prstClr val="black"/>
                </a:solidFill>
                <a:latin typeface="Kozuka Gothic Pro B" pitchFamily="34" charset="-128"/>
                <a:ea typeface="Kozuka Gothic Pro B" pitchFamily="34" charset="-128"/>
              </a:rPr>
              <a:t> – one of Japan’s </a:t>
            </a:r>
            <a:r>
              <a:rPr lang="en-GB" sz="2400" b="1" dirty="0">
                <a:solidFill>
                  <a:prstClr val="black"/>
                </a:solidFill>
                <a:latin typeface="Kozuka Gothic Pro B" pitchFamily="34" charset="-128"/>
                <a:ea typeface="Kozuka Gothic Pro B" pitchFamily="34" charset="-128"/>
              </a:rPr>
              <a:t>main religions</a:t>
            </a:r>
            <a:r>
              <a:rPr lang="en-GB" sz="2400" dirty="0">
                <a:solidFill>
                  <a:prstClr val="black"/>
                </a:solidFill>
                <a:latin typeface="Kozuka Gothic Pro B" pitchFamily="34" charset="-128"/>
                <a:ea typeface="Kozuka Gothic Pro B" pitchFamily="34" charset="-128"/>
              </a:rPr>
              <a:t>.</a:t>
            </a:r>
          </a:p>
        </p:txBody>
      </p:sp>
      <p:sp>
        <p:nvSpPr>
          <p:cNvPr id="11" name="TextBox 10">
            <a:extLst>
              <a:ext uri="{FF2B5EF4-FFF2-40B4-BE49-F238E27FC236}">
                <a16:creationId xmlns:a16="http://schemas.microsoft.com/office/drawing/2014/main" id="{D33EF0DB-0093-45D7-A55D-B758AD6F62D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4" name="Picture 3" descr="An orange archway with black and white pillars&#10;&#10;Description automatically generated">
            <a:extLst>
              <a:ext uri="{FF2B5EF4-FFF2-40B4-BE49-F238E27FC236}">
                <a16:creationId xmlns:a16="http://schemas.microsoft.com/office/drawing/2014/main" id="{32021E16-362E-485B-9828-5EEFF0257B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48786" y="2972048"/>
            <a:ext cx="4646428" cy="3103096"/>
          </a:xfrm>
          <a:prstGeom prst="rect">
            <a:avLst/>
          </a:prstGeom>
        </p:spPr>
      </p:pic>
      <p:pic>
        <p:nvPicPr>
          <p:cNvPr id="7" name="Picture 6">
            <a:extLst>
              <a:ext uri="{FF2B5EF4-FFF2-40B4-BE49-F238E27FC236}">
                <a16:creationId xmlns:a16="http://schemas.microsoft.com/office/drawing/2014/main" id="{208DCFF6-D0FB-413B-97F9-9821BFBE27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5600" y="360102"/>
            <a:ext cx="1574981" cy="1429556"/>
          </a:xfrm>
          <a:prstGeom prst="rect">
            <a:avLst/>
          </a:prstGeom>
        </p:spPr>
      </p:pic>
    </p:spTree>
    <p:extLst>
      <p:ext uri="{BB962C8B-B14F-4D97-AF65-F5344CB8AC3E}">
        <p14:creationId xmlns:p14="http://schemas.microsoft.com/office/powerpoint/2010/main" val="1444080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2c91556-46bc-4590-bcd5-90c67e4b91fa" xsi:nil="true"/>
    <lcf76f155ced4ddcb4097134ff3c332f xmlns="d8b6db6b-d518-46de-a133-ecec48f9032d">
      <Terms xmlns="http://schemas.microsoft.com/office/infopath/2007/PartnerControls"/>
    </lcf76f155ced4ddcb4097134ff3c332f>
    <MediaLengthInSeconds xmlns="d8b6db6b-d518-46de-a133-ecec48f9032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55B018323F8642A5467299A1B9FAE8" ma:contentTypeVersion="15" ma:contentTypeDescription="Create a new document." ma:contentTypeScope="" ma:versionID="125012abcbb2d9900372ceccf7c5d466">
  <xsd:schema xmlns:xsd="http://www.w3.org/2001/XMLSchema" xmlns:xs="http://www.w3.org/2001/XMLSchema" xmlns:p="http://schemas.microsoft.com/office/2006/metadata/properties" xmlns:ns2="d8b6db6b-d518-46de-a133-ecec48f9032d" xmlns:ns3="22c91556-46bc-4590-bcd5-90c67e4b91fa" targetNamespace="http://schemas.microsoft.com/office/2006/metadata/properties" ma:root="true" ma:fieldsID="cdd29ca83f939dcda192c558b44b9990" ns2:_="" ns3:_="">
    <xsd:import namespace="d8b6db6b-d518-46de-a133-ecec48f9032d"/>
    <xsd:import namespace="22c91556-46bc-4590-bcd5-90c67e4b91f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6db6b-d518-46de-a133-ecec48f90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7f363ac-60c5-4dbc-b4e3-f2fa882781a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c91556-46bc-4590-bcd5-90c67e4b91f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38fdc1c-08e9-4115-8215-a2101e22a682}" ma:internalName="TaxCatchAll" ma:showField="CatchAllData" ma:web="22c91556-46bc-4590-bcd5-90c67e4b91f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068C8B-8CBD-4AA9-B61D-64AC042C9577}">
  <ds:schemaRefs>
    <ds:schemaRef ds:uri="http://schemas.microsoft.com/sharepoint/v3/contenttype/forms"/>
  </ds:schemaRefs>
</ds:datastoreItem>
</file>

<file path=customXml/itemProps2.xml><?xml version="1.0" encoding="utf-8"?>
<ds:datastoreItem xmlns:ds="http://schemas.openxmlformats.org/officeDocument/2006/customXml" ds:itemID="{A7E62433-4D4E-43E1-9295-4B31A7EF5F87}">
  <ds:schemaRefs>
    <ds:schemaRef ds:uri="http://schemas.microsoft.com/office/2006/metadata/properties"/>
    <ds:schemaRef ds:uri="http://schemas.microsoft.com/office/infopath/2007/PartnerControls"/>
    <ds:schemaRef ds:uri="22c91556-46bc-4590-bcd5-90c67e4b91fa"/>
    <ds:schemaRef ds:uri="d8b6db6b-d518-46de-a133-ecec48f9032d"/>
  </ds:schemaRefs>
</ds:datastoreItem>
</file>

<file path=customXml/itemProps3.xml><?xml version="1.0" encoding="utf-8"?>
<ds:datastoreItem xmlns:ds="http://schemas.openxmlformats.org/officeDocument/2006/customXml" ds:itemID="{8C5C2633-D70B-477C-9DBD-57FD3D88B0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b6db6b-d518-46de-a133-ecec48f9032d"/>
    <ds:schemaRef ds:uri="22c91556-46bc-4590-bcd5-90c67e4b91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721</TotalTime>
  <Words>3304</Words>
  <Application>Microsoft Office PowerPoint</Application>
  <PresentationFormat>On-screen Show (4:3)</PresentationFormat>
  <Paragraphs>372</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Kozuka Gothic Pro B</vt:lpstr>
      <vt:lpstr>Kozuka Gothic Pro R</vt:lpstr>
      <vt:lpstr>Arial</vt:lpstr>
      <vt:lpstr>Calibri</vt:lpstr>
      <vt:lpstr>Kristen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Japan Society</dc:creator>
  <cp:lastModifiedBy>Lucy Hawksley</cp:lastModifiedBy>
  <cp:revision>38</cp:revision>
  <dcterms:created xsi:type="dcterms:W3CDTF">2017-05-31T10:45:44Z</dcterms:created>
  <dcterms:modified xsi:type="dcterms:W3CDTF">2025-07-15T15:08:33Z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0x0101004855B018323F8642A5467299A1B9FAE8</vt:lpwstr>
  </property>
  <property fmtid="{D5CDD505-2E9C-101B-9397-08002B2CF9AE}" pid="3" name="Order">
    <vt:r8>92400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