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4"/>
  </p:notesMasterIdLst>
  <p:sldIdLst>
    <p:sldId id="310" r:id="rId6"/>
    <p:sldId id="329" r:id="rId7"/>
    <p:sldId id="312" r:id="rId8"/>
    <p:sldId id="313" r:id="rId9"/>
    <p:sldId id="266" r:id="rId10"/>
    <p:sldId id="315" r:id="rId11"/>
    <p:sldId id="314" r:id="rId12"/>
    <p:sldId id="316" r:id="rId13"/>
    <p:sldId id="325" r:id="rId14"/>
    <p:sldId id="318" r:id="rId15"/>
    <p:sldId id="323" r:id="rId16"/>
    <p:sldId id="319" r:id="rId17"/>
    <p:sldId id="320" r:id="rId18"/>
    <p:sldId id="326" r:id="rId19"/>
    <p:sldId id="327" r:id="rId20"/>
    <p:sldId id="328" r:id="rId21"/>
    <p:sldId id="324" r:id="rId22"/>
    <p:sldId id="25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kTpSsGwDNe9hh0Hpm2n+RQ==" hashData="cbrIvMXvRwS302h1ziFGR8uUD40QyGJ+1Gv2yYjamnycX/AvZBN+flkdXt4HbPnaluXspvUMaYGPuySlW+sbvw=="/>
  <p:extLst>
    <p:ext uri="{EFAFB233-063F-42B5-8137-9DF3F51BA10A}">
      <p15:sldGuideLst xmlns:p15="http://schemas.microsoft.com/office/powerpoint/2012/main">
        <p15:guide id="1" orient="horz" pos="2160">
          <p15:clr>
            <a:srgbClr val="A4A3A4"/>
          </p15:clr>
        </p15:guide>
        <p15:guide id="2" orient="horz" pos="1797">
          <p15:clr>
            <a:srgbClr val="A4A3A4"/>
          </p15:clr>
        </p15:guide>
        <p15:guide id="3" pos="2880">
          <p15:clr>
            <a:srgbClr val="A4A3A4"/>
          </p15:clr>
        </p15:guide>
        <p15:guide id="4" pos="249">
          <p15:clr>
            <a:srgbClr val="A4A3A4"/>
          </p15:clr>
        </p15:guide>
        <p15:guide id="5" pos="5511">
          <p15:clr>
            <a:srgbClr val="A4A3A4"/>
          </p15:clr>
        </p15:guide>
        <p15:guide id="6" pos="396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annah  Eastham" initials="HE" lastIdx="8" clrIdx="0"/>
  <p:cmAuthor id="1" name="Lucy Hawksley" initials="LH" lastIdx="2" clrIdx="1">
    <p:extLst>
      <p:ext uri="{19B8F6BF-5375-455C-9EA6-DF929625EA0E}">
        <p15:presenceInfo xmlns:p15="http://schemas.microsoft.com/office/powerpoint/2012/main" userId="S::lucy@japansociety.org.uk::f6a89a8e-ac0e-4741-8d0b-c5d70daaed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68616"/>
    <a:srgbClr val="339933"/>
    <a:srgbClr val="808080"/>
    <a:srgbClr val="993399"/>
    <a:srgbClr val="0099FF"/>
    <a:srgbClr val="9B3333"/>
    <a:srgbClr val="2E3092"/>
    <a:srgbClr val="FF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925407-0694-4DF7-BFC2-F8D322625D4D}" v="128" dt="2026-10-20T11:23:41.0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81846" autoAdjust="0"/>
  </p:normalViewPr>
  <p:slideViewPr>
    <p:cSldViewPr>
      <p:cViewPr varScale="1">
        <p:scale>
          <a:sx n="48" d="100"/>
          <a:sy n="48" d="100"/>
        </p:scale>
        <p:origin x="1764" y="28"/>
      </p:cViewPr>
      <p:guideLst>
        <p:guide orient="horz" pos="2160"/>
        <p:guide orient="horz" pos="1797"/>
        <p:guide pos="2880"/>
        <p:guide pos="249"/>
        <p:guide pos="5511"/>
        <p:guide pos="3969"/>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40" d="100"/>
          <a:sy n="40" d="100"/>
        </p:scale>
        <p:origin x="-2280"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ys Turner" userId="84d4d1cc-095e-424e-b61c-2779a57825fb" providerId="ADAL" clId="{9D309503-F84F-42CD-8008-C5298981C549}"/>
    <pc:docChg chg="custSel modSld">
      <pc:chgData name="Alys Turner" userId="84d4d1cc-095e-424e-b61c-2779a57825fb" providerId="ADAL" clId="{9D309503-F84F-42CD-8008-C5298981C549}" dt="2026-10-20T13:09:56.510" v="80" actId="114"/>
      <pc:docMkLst>
        <pc:docMk/>
      </pc:docMkLst>
      <pc:sldChg chg="modSp mod">
        <pc:chgData name="Alys Turner" userId="84d4d1cc-095e-424e-b61c-2779a57825fb" providerId="ADAL" clId="{9D309503-F84F-42CD-8008-C5298981C549}" dt="2026-10-20T13:09:37.230" v="77" actId="114"/>
        <pc:sldMkLst>
          <pc:docMk/>
          <pc:sldMk cId="14497303" sldId="320"/>
        </pc:sldMkLst>
        <pc:spChg chg="mod">
          <ac:chgData name="Alys Turner" userId="84d4d1cc-095e-424e-b61c-2779a57825fb" providerId="ADAL" clId="{9D309503-F84F-42CD-8008-C5298981C549}" dt="2026-10-20T13:09:37.230" v="77" actId="114"/>
          <ac:spMkLst>
            <pc:docMk/>
            <pc:sldMk cId="14497303" sldId="320"/>
            <ac:spMk id="10" creationId="{00000000-0000-0000-0000-000000000000}"/>
          </ac:spMkLst>
        </pc:spChg>
      </pc:sldChg>
      <pc:sldChg chg="modSp mod">
        <pc:chgData name="Alys Turner" userId="84d4d1cc-095e-424e-b61c-2779a57825fb" providerId="ADAL" clId="{9D309503-F84F-42CD-8008-C5298981C549}" dt="2026-10-20T13:09:45.039" v="78" actId="114"/>
        <pc:sldMkLst>
          <pc:docMk/>
          <pc:sldMk cId="3140280454" sldId="326"/>
        </pc:sldMkLst>
        <pc:spChg chg="mod">
          <ac:chgData name="Alys Turner" userId="84d4d1cc-095e-424e-b61c-2779a57825fb" providerId="ADAL" clId="{9D309503-F84F-42CD-8008-C5298981C549}" dt="2026-10-20T13:09:45.039" v="78" actId="114"/>
          <ac:spMkLst>
            <pc:docMk/>
            <pc:sldMk cId="3140280454" sldId="326"/>
            <ac:spMk id="10" creationId="{00000000-0000-0000-0000-000000000000}"/>
          </ac:spMkLst>
        </pc:spChg>
      </pc:sldChg>
      <pc:sldChg chg="modSp mod">
        <pc:chgData name="Alys Turner" userId="84d4d1cc-095e-424e-b61c-2779a57825fb" providerId="ADAL" clId="{9D309503-F84F-42CD-8008-C5298981C549}" dt="2026-10-20T13:09:50.855" v="79" actId="114"/>
        <pc:sldMkLst>
          <pc:docMk/>
          <pc:sldMk cId="3693309454" sldId="327"/>
        </pc:sldMkLst>
        <pc:spChg chg="mod">
          <ac:chgData name="Alys Turner" userId="84d4d1cc-095e-424e-b61c-2779a57825fb" providerId="ADAL" clId="{9D309503-F84F-42CD-8008-C5298981C549}" dt="2026-10-20T13:09:50.855" v="79" actId="114"/>
          <ac:spMkLst>
            <pc:docMk/>
            <pc:sldMk cId="3693309454" sldId="327"/>
            <ac:spMk id="10" creationId="{00000000-0000-0000-0000-000000000000}"/>
          </ac:spMkLst>
        </pc:spChg>
      </pc:sldChg>
      <pc:sldChg chg="modSp mod">
        <pc:chgData name="Alys Turner" userId="84d4d1cc-095e-424e-b61c-2779a57825fb" providerId="ADAL" clId="{9D309503-F84F-42CD-8008-C5298981C549}" dt="2026-10-20T13:09:56.510" v="80" actId="114"/>
        <pc:sldMkLst>
          <pc:docMk/>
          <pc:sldMk cId="464022087" sldId="328"/>
        </pc:sldMkLst>
        <pc:spChg chg="mod">
          <ac:chgData name="Alys Turner" userId="84d4d1cc-095e-424e-b61c-2779a57825fb" providerId="ADAL" clId="{9D309503-F84F-42CD-8008-C5298981C549}" dt="2026-10-20T13:09:56.510" v="80" actId="114"/>
          <ac:spMkLst>
            <pc:docMk/>
            <pc:sldMk cId="464022087" sldId="328"/>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97B629-9E9D-4683-BE45-69BBBC2A9C33}" type="datetimeFigureOut">
              <a:rPr lang="en-GB" smtClean="0"/>
              <a:t>20/10/2026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1BBD79-A804-45E9-B8E3-9A16A3218D6A}" type="slidenum">
              <a:rPr lang="en-GB" smtClean="0"/>
              <a:t>‹#›</a:t>
            </a:fld>
            <a:endParaRPr lang="en-GB"/>
          </a:p>
        </p:txBody>
      </p:sp>
    </p:spTree>
    <p:extLst>
      <p:ext uri="{BB962C8B-B14F-4D97-AF65-F5344CB8AC3E}">
        <p14:creationId xmlns:p14="http://schemas.microsoft.com/office/powerpoint/2010/main" val="1988039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image will appear again later in the lesson, when pupils read The Old Pond.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5708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E3AD4-04CF-61A4-8898-6F6D57DEA8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98231-8EBF-4218-4F2A-F5E7BB7F8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D7A21-ECA0-6D11-EB19-D7AFA14BB107}"/>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Introduce the topic of today’s lesson. Haiku are about capturing a moment in time, and taking in the world around us. </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If you have time you can take a minute to do a guided visualization, encouraging students to think about this image and engaging their senses. (Click once for the title and logo to disappear).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1" u="none" strike="noStrike" cap="none" normalizeH="0" baseline="0" dirty="0">
              <a:ln>
                <a:noFill/>
              </a:ln>
              <a:solidFill>
                <a:schemeClr val="bg1"/>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cap="none" normalizeH="0" baseline="0" dirty="0">
                <a:ln>
                  <a:noFill/>
                </a:ln>
                <a:solidFill>
                  <a:schemeClr val="bg1"/>
                </a:solidFill>
                <a:effectLst/>
                <a:latin typeface="Arial" panose="020B0604020202020204" pitchFamily="34" charset="0"/>
              </a:rPr>
              <a:t>Look at this image. </a:t>
            </a:r>
            <a:r>
              <a:rPr kumimoji="0" lang="en-US" altLang="en-US" sz="1200" b="0" i="0" u="none" strike="noStrike" cap="none" normalizeH="0" baseline="0" dirty="0">
                <a:ln>
                  <a:noFill/>
                </a:ln>
                <a:solidFill>
                  <a:schemeClr val="bg1"/>
                </a:solidFill>
                <a:effectLst/>
                <a:latin typeface="Arial" panose="020B0604020202020204" pitchFamily="34" charset="0"/>
              </a:rPr>
              <a:t>(Give a few seconds). </a:t>
            </a:r>
            <a:r>
              <a:rPr kumimoji="0" lang="en-US" altLang="en-US" sz="1200" b="0" i="1" u="none" strike="noStrike" cap="none" normalizeH="0" baseline="0" dirty="0">
                <a:ln>
                  <a:noFill/>
                </a:ln>
                <a:solidFill>
                  <a:schemeClr val="bg1"/>
                </a:solidFill>
                <a:effectLst/>
                <a:latin typeface="Arial" panose="020B0604020202020204" pitchFamily="34" charset="0"/>
              </a:rPr>
              <a:t>Now we’re all going to close our eyes.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cap="none" normalizeH="0" baseline="0" dirty="0">
                <a:ln>
                  <a:noFill/>
                </a:ln>
                <a:solidFill>
                  <a:schemeClr val="bg1"/>
                </a:solidFill>
                <a:effectLst/>
                <a:latin typeface="Arial" panose="020B0604020202020204" pitchFamily="34" charset="0"/>
              </a:rPr>
              <a:t>Imagine you are sitting down in the middle of this field. There is no one else around, it’s just you, on your 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cap="none" normalizeH="0" baseline="0" dirty="0">
                <a:ln>
                  <a:noFill/>
                </a:ln>
                <a:solidFill>
                  <a:schemeClr val="bg1"/>
                </a:solidFill>
                <a:effectLst/>
                <a:latin typeface="Arial" panose="020B0604020202020204" pitchFamily="34" charset="0"/>
              </a:rPr>
              <a:t>The sun is shining and you look up towards the sky. Your face feels warm in the sun.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cap="none" normalizeH="0" baseline="0" dirty="0">
                <a:ln>
                  <a:noFill/>
                </a:ln>
                <a:solidFill>
                  <a:schemeClr val="bg1"/>
                </a:solidFill>
                <a:effectLst/>
                <a:latin typeface="Arial" panose="020B0604020202020204" pitchFamily="34" charset="0"/>
              </a:rPr>
              <a:t>Your hands are resting by your sides. You reach out and run your finger tips lightly over the grass and the flowers.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cap="none" normalizeH="0" baseline="0" dirty="0">
                <a:ln>
                  <a:noFill/>
                </a:ln>
                <a:solidFill>
                  <a:schemeClr val="bg1"/>
                </a:solidFill>
                <a:effectLst/>
                <a:latin typeface="Arial" panose="020B0604020202020204" pitchFamily="34" charset="0"/>
              </a:rPr>
              <a:t>In the distance, you can hear the sounds of birds. You keep listening…now you can hear an </a:t>
            </a:r>
            <a:r>
              <a:rPr kumimoji="0" lang="en-US" altLang="en-US" sz="1200" b="0" i="1" u="none" strike="noStrike" cap="none" normalizeH="0" baseline="0" dirty="0" err="1">
                <a:ln>
                  <a:noFill/>
                </a:ln>
                <a:solidFill>
                  <a:schemeClr val="bg1"/>
                </a:solidFill>
                <a:effectLst/>
                <a:latin typeface="Arial" panose="020B0604020202020204" pitchFamily="34" charset="0"/>
              </a:rPr>
              <a:t>aeroplane</a:t>
            </a:r>
            <a:r>
              <a:rPr kumimoji="0" lang="en-US" altLang="en-US" sz="1200" b="0" i="1" u="none" strike="noStrike" cap="none" normalizeH="0" baseline="0" dirty="0">
                <a:ln>
                  <a:noFill/>
                </a:ln>
                <a:solidFill>
                  <a:schemeClr val="bg1"/>
                </a:solidFill>
                <a:effectLst/>
                <a:latin typeface="Arial" panose="020B0604020202020204" pitchFamily="34" charset="0"/>
              </a:rPr>
              <a:t> passing by, high above you.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1" u="none" strike="noStrike" cap="none" normalizeH="0" baseline="0" dirty="0">
              <a:ln>
                <a:noFill/>
              </a:ln>
              <a:solidFill>
                <a:schemeClr val="bg1"/>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cap="none" normalizeH="0" baseline="0" dirty="0">
                <a:ln>
                  <a:noFill/>
                </a:ln>
                <a:solidFill>
                  <a:schemeClr val="bg1"/>
                </a:solidFill>
                <a:effectLst/>
                <a:latin typeface="Arial" panose="020B0604020202020204" pitchFamily="34" charset="0"/>
              </a:rPr>
              <a:t>Open your eyes. How did you feel?</a:t>
            </a:r>
          </a:p>
        </p:txBody>
      </p:sp>
      <p:sp>
        <p:nvSpPr>
          <p:cNvPr id="4" name="Slide Number Placeholder 3">
            <a:extLst>
              <a:ext uri="{FF2B5EF4-FFF2-40B4-BE49-F238E27FC236}">
                <a16:creationId xmlns:a16="http://schemas.microsoft.com/office/drawing/2014/main" id="{37D2CE20-CD94-4222-3B22-2B7F27CCD7B3}"/>
              </a:ext>
            </a:extLst>
          </p:cNvPr>
          <p:cNvSpPr>
            <a:spLocks noGrp="1"/>
          </p:cNvSpPr>
          <p:nvPr>
            <p:ph type="sldNum" sz="quarter" idx="10"/>
          </p:nvPr>
        </p:nvSpPr>
        <p:spPr/>
        <p:txBody>
          <a:bodyPr/>
          <a:lstStyle/>
          <a:p>
            <a:fld id="{9D1BBD79-A804-45E9-B8E3-9A16A3218D6A}" type="slidenum">
              <a:rPr lang="en-GB" smtClean="0"/>
              <a:t>2</a:t>
            </a:fld>
            <a:endParaRPr lang="en-GB"/>
          </a:p>
        </p:txBody>
      </p:sp>
    </p:spTree>
    <p:extLst>
      <p:ext uri="{BB962C8B-B14F-4D97-AF65-F5344CB8AC3E}">
        <p14:creationId xmlns:p14="http://schemas.microsoft.com/office/powerpoint/2010/main" val="3271787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solidFill>
                  <a:srgbClr val="000000"/>
                </a:solidFill>
              </a:rPr>
              <a:t>Teacher’s Notes</a:t>
            </a:r>
            <a:endParaRPr lang="en-US" dirty="0">
              <a:solidFill>
                <a:srgbClr val="000000"/>
              </a:solidFill>
              <a:ea typeface="Calibri"/>
              <a:cs typeface="Calibri"/>
            </a:endParaRPr>
          </a:p>
          <a:p>
            <a:pPr>
              <a:defRPr/>
            </a:pPr>
            <a:r>
              <a:rPr lang="en-US" dirty="0">
                <a:ea typeface="Calibri"/>
                <a:cs typeface="Calibri"/>
              </a:rPr>
              <a:t>Introduce the learning objectives. The 5 senses are recapped later in the lesson.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966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risten ITC"/>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Introduce the key words for today’s lesson.</a:t>
            </a:r>
          </a:p>
          <a:p>
            <a:pPr>
              <a:defRPr/>
            </a:pPr>
            <a:r>
              <a:rPr lang="en-GB" dirty="0" err="1">
                <a:ea typeface="Calibri"/>
                <a:cs typeface="Calibri"/>
              </a:rPr>
              <a:t>Kigo</a:t>
            </a:r>
            <a:r>
              <a:rPr lang="en-GB" dirty="0">
                <a:ea typeface="Calibri"/>
                <a:cs typeface="Calibri"/>
              </a:rPr>
              <a:t> is Japanese, it means "seasonal word". Give examples if students are </a:t>
            </a:r>
            <a:r>
              <a:rPr lang="en-GB" dirty="0" err="1">
                <a:ea typeface="Calibri"/>
                <a:cs typeface="Calibri"/>
              </a:rPr>
              <a:t>unsur</a:t>
            </a:r>
            <a:r>
              <a:rPr lang="en-GB" dirty="0">
                <a:ea typeface="Calibri"/>
                <a:cs typeface="Calibri"/>
              </a:rPr>
              <a:t>e – e.g. "snow", "pumpkin". </a:t>
            </a:r>
          </a:p>
          <a:p>
            <a:pPr>
              <a:defRPr/>
            </a:pPr>
            <a:endParaRPr lang="en-GB" dirty="0">
              <a:ea typeface="Calibri"/>
              <a:cs typeface="Calibri"/>
            </a:endParaRPr>
          </a:p>
          <a:p>
            <a:pPr>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Illustration from </a:t>
            </a:r>
            <a:r>
              <a:rPr lang="en-GB" dirty="0" err="1"/>
              <a:t>Irasutoya</a:t>
            </a:r>
            <a:r>
              <a:rPr lang="en-GB"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8862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Discuss as a class.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Have you studied haiku previously? Have pupils heard of haiku before? Have they read any before?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Does anyone know what haiku are? Are they short or long? Do they rhyme? Prompt discussion with these questions.</a:t>
            </a:r>
          </a:p>
        </p:txBody>
      </p:sp>
      <p:sp>
        <p:nvSpPr>
          <p:cNvPr id="4" name="Slide Number Placeholder 3"/>
          <p:cNvSpPr>
            <a:spLocks noGrp="1"/>
          </p:cNvSpPr>
          <p:nvPr>
            <p:ph type="sldNum" sz="quarter" idx="10"/>
          </p:nvPr>
        </p:nvSpPr>
        <p:spPr/>
        <p:txBody>
          <a:bodyPr/>
          <a:lstStyle/>
          <a:p>
            <a:fld id="{9D1BBD79-A804-45E9-B8E3-9A16A3218D6A}" type="slidenum">
              <a:rPr lang="en-GB" smtClean="0"/>
              <a:t>5</a:t>
            </a:fld>
            <a:endParaRPr lang="en-GB"/>
          </a:p>
        </p:txBody>
      </p:sp>
    </p:spTree>
    <p:extLst>
      <p:ext uri="{BB962C8B-B14F-4D97-AF65-F5344CB8AC3E}">
        <p14:creationId xmlns:p14="http://schemas.microsoft.com/office/powerpoint/2010/main" val="2467288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Before explaining what haiku are, read The Old Pond together as a class. This is perhaps one of the most famous haiku in the world, written by one of the most famous haiku poets of all time, Matsuo Basho. It has been translated from Japanese.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After reading through the haiku twice (as haiku are traditionally read aloud twice), ask pupils to discuss with a partner or in a group the following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do they notice? Is it long or short? Does it rhyme? Do you like the haiku - why or why not?</a:t>
            </a:r>
            <a:br>
              <a:rPr lang="en-US" baseline="0" dirty="0"/>
            </a:b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Referring back to the starter activity… Would pupils say that the haiku provides a particularly in-depth description of the pond and the frog, or does it provide a more simplified description?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Illustrations from </a:t>
            </a:r>
            <a:r>
              <a:rPr lang="en-US" baseline="0" dirty="0" err="1"/>
              <a:t>Irasutoya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18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Were pupils right with their initial ideas? Did they manage to work out or identify any key features?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Do pupils like that haiku are so short?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4051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MS Mincho" panose="02020609040205080304" pitchFamily="49" charset="-128"/>
                <a:cs typeface="Times New Roman" panose="02020603050405020304" pitchFamily="18" charset="0"/>
              </a:rPr>
              <a:t>Traditionally, in Japanese, haiku follow a strict 5-7-5 syllable structure; the first line is 5 syllables, the second line is 7 syllables, and the third line is 5 syllables. Mention though that haiku written in English do not need to follow this strict structure.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MS Mincho" panose="02020609040205080304" pitchFamily="49" charset="-128"/>
                <a:cs typeface="Times New Roman" panose="02020603050405020304" pitchFamily="18" charset="0"/>
              </a:rPr>
              <a:t>Ask pupils if they know what a syllable is. Read the words below, and clap out the syllables in each word. Click on the slide to reveal the answers.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9340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MS Mincho" panose="02020609040205080304" pitchFamily="49" charset="-128"/>
                <a:cs typeface="Times New Roman" panose="02020603050405020304" pitchFamily="18" charset="0"/>
              </a:rPr>
              <a:t>Read The Old Pond again together as a class. Get pupils to clap out the syllables of each line. Click on the slide to reveal the answers.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MS Mincho" panose="02020609040205080304" pitchFamily="49" charset="-128"/>
                <a:cs typeface="Times New Roman" panose="02020603050405020304" pitchFamily="18" charset="0"/>
              </a:rPr>
              <a:t>The original Japanese does follow the 7-5-7 structure.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3018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Kozuka Gothic Pro R" panose="020B0400000000000000" pitchFamily="34" charset="-128"/>
                <a:ea typeface="Kozuka Gothic Pro R" panose="020B0400000000000000" pitchFamily="34" charset="-128"/>
                <a:cs typeface="Times New Roman" panose="02020603050405020304" pitchFamily="18" charset="0"/>
              </a:rPr>
              <a:t>Haiku are often seasonal poems, that contain phrases or words that make you think of a particular time of year.</a:t>
            </a:r>
          </a:p>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err="1">
                <a:effectLst/>
                <a:latin typeface="Kozuka Gothic Pro R" panose="020B0400000000000000" pitchFamily="34" charset="-128"/>
                <a:ea typeface="Kozuka Gothic Pro R" panose="020B0400000000000000" pitchFamily="34" charset="-128"/>
                <a:cs typeface="Times New Roman" panose="02020603050405020304" pitchFamily="18" charset="0"/>
              </a:rPr>
              <a:t>Kigo</a:t>
            </a:r>
            <a:r>
              <a:rPr lang="en-GB" sz="1800" dirty="0">
                <a:effectLst/>
                <a:latin typeface="Kozuka Gothic Pro R" panose="020B0400000000000000" pitchFamily="34" charset="-128"/>
                <a:ea typeface="Kozuka Gothic Pro R" panose="020B0400000000000000" pitchFamily="34" charset="-128"/>
                <a:cs typeface="Times New Roman" panose="02020603050405020304" pitchFamily="18" charset="0"/>
              </a:rPr>
              <a:t> (key-go) refers to the word or phrase in a haiku that makes you think of a particular season. </a:t>
            </a:r>
            <a:endParaRPr lang="en-US" baseline="0" dirty="0">
              <a:latin typeface="Kozuka Gothic Pro R" panose="020B0400000000000000" pitchFamily="34" charset="-128"/>
              <a:ea typeface="Kozuka Gothic Pro R" panose="020B0400000000000000" pitchFamily="34" charset="-128"/>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771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Kozuka Gothic Pro R"/>
                <a:ea typeface="MS Mincho" panose="02020609040205080304" pitchFamily="49" charset="-128"/>
                <a:cs typeface="Times New Roman" panose="02020603050405020304" pitchFamily="18" charset="0"/>
              </a:rPr>
              <a:t>Ask pupils if the know what the five senses are. Click on the slide to reveal the answers.</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8148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lvl="0" indent="0">
              <a:lnSpc>
                <a:spcPct val="115000"/>
              </a:lnSpc>
              <a:buFont typeface="Symbol" panose="05050102010706020507" pitchFamily="18" charset="2"/>
              <a:buNone/>
            </a:pPr>
            <a:r>
              <a:rPr lang="en-GB" sz="1800" dirty="0">
                <a:effectLst/>
                <a:latin typeface="+mn-lt"/>
                <a:ea typeface="MS Mincho" panose="02020609040205080304" pitchFamily="49" charset="-128"/>
                <a:cs typeface="Times New Roman" panose="02020603050405020304" pitchFamily="18" charset="0"/>
              </a:rPr>
              <a:t>Pupils will now read the haiku from slides 13 – 16, and together with their partner or group, they must think about what season they think the haiku is set in, as well as which of the five senses are being described in the haiku. Ask pupils to feedback their answers, ensuring they share their reasons why (i.e., what is the </a:t>
            </a:r>
            <a:r>
              <a:rPr lang="en-GB" sz="1800" dirty="0" err="1">
                <a:effectLst/>
                <a:latin typeface="+mn-lt"/>
                <a:ea typeface="MS Mincho" panose="02020609040205080304" pitchFamily="49" charset="-128"/>
                <a:cs typeface="Times New Roman" panose="02020603050405020304" pitchFamily="18" charset="0"/>
              </a:rPr>
              <a:t>Kigo</a:t>
            </a:r>
            <a:r>
              <a:rPr lang="en-GB" sz="1800" dirty="0">
                <a:effectLst/>
                <a:latin typeface="+mn-lt"/>
                <a:ea typeface="MS Mincho" panose="02020609040205080304" pitchFamily="49" charset="-128"/>
                <a:cs typeface="Times New Roman" panose="02020603050405020304" pitchFamily="18" charset="0"/>
              </a:rPr>
              <a:t> of each haiku).</a:t>
            </a:r>
          </a:p>
          <a:p>
            <a:pPr marL="0" lvl="0" indent="0">
              <a:lnSpc>
                <a:spcPct val="115000"/>
              </a:lnSpc>
              <a:spcAft>
                <a:spcPts val="1000"/>
              </a:spcAft>
              <a:buFont typeface="Symbol" panose="05050102010706020507" pitchFamily="18" charset="2"/>
              <a:buNone/>
            </a:pPr>
            <a:r>
              <a:rPr lang="en-GB" sz="1800" dirty="0">
                <a:effectLst/>
                <a:latin typeface="+mn-lt"/>
                <a:ea typeface="MS Mincho" panose="02020609040205080304" pitchFamily="49" charset="-128"/>
                <a:cs typeface="Times New Roman" panose="02020603050405020304" pitchFamily="18" charset="0"/>
              </a:rPr>
              <a:t>Note that there is not necessarily a right or wrong answer for some (e.g. dandelions on slide 13 could be spring or summer). Allow pupils to discuss and consider the word choices and nuances of each of the haiku. </a:t>
            </a:r>
          </a:p>
          <a:p>
            <a:pPr marL="0" marR="0" indent="0" algn="l" defTabSz="914400" rtl="0" eaLnBrk="1" fontAlgn="auto" latinLnBrk="0" hangingPunct="1">
              <a:lnSpc>
                <a:spcPct val="100000"/>
              </a:lnSpc>
              <a:spcBef>
                <a:spcPts val="0"/>
              </a:spcBef>
              <a:spcAft>
                <a:spcPts val="0"/>
              </a:spcAft>
              <a:buClrTx/>
              <a:buSzTx/>
              <a:buFontTx/>
              <a:buNone/>
              <a:tabLst/>
              <a:defRPr/>
            </a:pPr>
            <a:br>
              <a:rPr lang="en-US" baseline="0" dirty="0"/>
            </a:br>
            <a:r>
              <a:rPr lang="en-US" baseline="0" dirty="0"/>
              <a:t>Alternatively print out The Haiku Seasons, page 4 from the Beyond 5-7-5 booklet (see additional resources). This has 15 haiku for students to guess the season.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8713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Read the haiku twice out loud, before pupils discuss their ideas.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6968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Read the haiku twice out loud, before pupils discuss their ideas.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2441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Read the haiku twice out loud, before pupils discuss their ideas.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8690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Read the haiku twice out loud, before pupils discuss their ideas.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186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Kozuka Gothic Pro R"/>
                <a:ea typeface="MS Mincho" panose="02020609040205080304" pitchFamily="49" charset="-128"/>
                <a:cs typeface="Times New Roman" panose="02020603050405020304" pitchFamily="18" charset="0"/>
              </a:rPr>
              <a:t>Hand out The Five Senses worksheet to pupils and explain that you will now be going outside as a class to gain some inspiration in order to be able to write your own haiku next time. (Collect and keep them after the activity for the next lesson).</a:t>
            </a:r>
            <a:br>
              <a:rPr lang="en-GB" sz="1800" dirty="0">
                <a:effectLst/>
                <a:latin typeface="Kozuka Gothic Pro R"/>
                <a:ea typeface="MS Mincho" panose="02020609040205080304" pitchFamily="49" charset="-128"/>
                <a:cs typeface="Times New Roman" panose="02020603050405020304" pitchFamily="18" charset="0"/>
              </a:rPr>
            </a:br>
            <a:br>
              <a:rPr lang="en-GB" sz="1800" dirty="0">
                <a:effectLst/>
                <a:latin typeface="Kozuka Gothic Pro R"/>
                <a:ea typeface="MS Mincho" panose="02020609040205080304" pitchFamily="49" charset="-128"/>
                <a:cs typeface="Times New Roman" panose="02020603050405020304" pitchFamily="18" charset="0"/>
              </a:rPr>
            </a:br>
            <a:r>
              <a:rPr lang="en-GB" sz="1800" dirty="0">
                <a:effectLst/>
                <a:latin typeface="Kozuka Gothic Pro R"/>
                <a:ea typeface="MS Mincho" panose="02020609040205080304" pitchFamily="49" charset="-128"/>
                <a:cs typeface="Times New Roman" panose="02020603050405020304" pitchFamily="18" charset="0"/>
              </a:rPr>
              <a:t>You could go outside to your playground, the field, or even take a walk to your local park – wherever you feel pupils will best be able to engage in this activity.</a:t>
            </a:r>
            <a:r>
              <a:rPr lang="en-US" sz="1200" baseline="0" dirty="0">
                <a:effectLst/>
                <a:latin typeface="+mn-lt"/>
                <a:ea typeface="+mn-ea"/>
                <a:cs typeface="+mn-cs"/>
              </a:rPr>
              <a:t> </a:t>
            </a:r>
            <a:r>
              <a:rPr lang="en-GB" sz="1800" dirty="0">
                <a:effectLst/>
                <a:latin typeface="Kozuka Gothic Pro R"/>
                <a:ea typeface="MS Mincho" panose="02020609040205080304" pitchFamily="49" charset="-128"/>
                <a:cs typeface="Times New Roman" panose="02020603050405020304" pitchFamily="18" charset="0"/>
              </a:rPr>
              <a:t>Pupils should fill in the table with ideas. Give some examples to pupils once outside to help them understand the kinds of things they should be writing down. Taste may be difficult, but you could give an example to pupils, i.e., the cool water from the water fountain.</a:t>
            </a:r>
            <a:br>
              <a:rPr lang="en-GB" sz="1800" dirty="0">
                <a:effectLst/>
                <a:latin typeface="Kozuka Gothic Pro R"/>
                <a:ea typeface="MS Mincho" panose="02020609040205080304" pitchFamily="49" charset="-128"/>
                <a:cs typeface="Times New Roman" panose="02020603050405020304" pitchFamily="18" charset="0"/>
              </a:rPr>
            </a:br>
            <a:endParaRPr lang="en-GB" sz="1800" dirty="0">
              <a:effectLst/>
              <a:latin typeface="Kozuka Gothic Pro R"/>
              <a:ea typeface="MS Mincho" panose="02020609040205080304" pitchFamily="49" charset="-128"/>
              <a:cs typeface="Times New Roman" panose="02020603050405020304" pitchFamily="18" charset="0"/>
            </a:endParaRPr>
          </a:p>
          <a:p>
            <a:pPr marL="0" lvl="0" indent="0">
              <a:lnSpc>
                <a:spcPct val="115000"/>
              </a:lnSpc>
              <a:spcAft>
                <a:spcPts val="1000"/>
              </a:spcAft>
              <a:buFont typeface="Symbol" panose="05050102010706020507" pitchFamily="18" charset="2"/>
              <a:buNone/>
            </a:pPr>
            <a:r>
              <a:rPr lang="en-GB" sz="1800" dirty="0">
                <a:effectLst/>
                <a:latin typeface="Kozuka Gothic Pro R"/>
                <a:ea typeface="MS Mincho" panose="02020609040205080304" pitchFamily="49" charset="-128"/>
                <a:cs typeface="Times New Roman" panose="02020603050405020304" pitchFamily="18" charset="0"/>
              </a:rPr>
              <a:t>At the end of this task, gather together and ask pupils to share interesting words and phrases they have written.</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Illustrations from </a:t>
            </a:r>
            <a:r>
              <a:rPr lang="en-US" baseline="0" dirty="0" err="1"/>
              <a:t>Irasutoya</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3370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D1BBD79-A804-45E9-B8E3-9A16A3218D6A}" type="slidenum">
              <a:rPr lang="en-GB" smtClean="0"/>
              <a:t>18</a:t>
            </a:fld>
            <a:endParaRPr lang="en-GB"/>
          </a:p>
        </p:txBody>
      </p:sp>
    </p:spTree>
    <p:extLst>
      <p:ext uri="{BB962C8B-B14F-4D97-AF65-F5344CB8AC3E}">
        <p14:creationId xmlns:p14="http://schemas.microsoft.com/office/powerpoint/2010/main" val="387993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C44820C-79D5-4E04-95E4-0C5C2674FEA8}"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106900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127622-BD42-47F9-9CA6-FD693E360096}"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181620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A4E555-65CA-4646-9EFA-61B0A07002AF}"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931170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A76EB5-D9DC-43EC-B43F-F99BFB57390C}"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586432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A043A44-13BB-4959-BC55-580CB0D98D73}" type="datetime1">
              <a:rPr lang="en-GB" smtClean="0"/>
              <a:t>20/10/2026</a:t>
            </a:fld>
            <a:endParaRPr lang="en-GB"/>
          </a:p>
        </p:txBody>
      </p:sp>
      <p:sp>
        <p:nvSpPr>
          <p:cNvPr id="8" name="Footer Placeholder 7"/>
          <p:cNvSpPr>
            <a:spLocks noGrp="1"/>
          </p:cNvSpPr>
          <p:nvPr>
            <p:ph type="ftr" sz="quarter" idx="11"/>
          </p:nvPr>
        </p:nvSpPr>
        <p:spPr/>
        <p:txBody>
          <a:bodyPr/>
          <a:lstStyle/>
          <a:p>
            <a:r>
              <a:rPr lang="en-GB"/>
              <a:t>©Author in collaboration with The Japan Society</a:t>
            </a:r>
          </a:p>
        </p:txBody>
      </p:sp>
      <p:sp>
        <p:nvSpPr>
          <p:cNvPr id="9" name="Slide Number Placeholder 8"/>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799221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07953A-87A9-4662-A26A-87700B819D78}" type="datetime1">
              <a:rPr lang="en-GB" smtClean="0"/>
              <a:t>20/10/2026</a:t>
            </a:fld>
            <a:endParaRPr lang="en-GB"/>
          </a:p>
        </p:txBody>
      </p:sp>
      <p:sp>
        <p:nvSpPr>
          <p:cNvPr id="4" name="Footer Placeholder 3"/>
          <p:cNvSpPr>
            <a:spLocks noGrp="1"/>
          </p:cNvSpPr>
          <p:nvPr>
            <p:ph type="ftr" sz="quarter" idx="11"/>
          </p:nvPr>
        </p:nvSpPr>
        <p:spPr/>
        <p:txBody>
          <a:bodyPr/>
          <a:lstStyle/>
          <a:p>
            <a:r>
              <a:rPr lang="en-GB"/>
              <a:t>©Author in collaboration with The Japan Society</a:t>
            </a:r>
          </a:p>
        </p:txBody>
      </p:sp>
      <p:sp>
        <p:nvSpPr>
          <p:cNvPr id="5" name="Slide Number Placeholder 4"/>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4987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D0B6E6-2075-4206-9DB9-C66C1CEE853F}" type="datetime1">
              <a:rPr lang="en-GB" smtClean="0"/>
              <a:t>20/10/2026</a:t>
            </a:fld>
            <a:endParaRPr lang="en-GB"/>
          </a:p>
        </p:txBody>
      </p:sp>
      <p:sp>
        <p:nvSpPr>
          <p:cNvPr id="3" name="Footer Placeholder 2"/>
          <p:cNvSpPr>
            <a:spLocks noGrp="1"/>
          </p:cNvSpPr>
          <p:nvPr>
            <p:ph type="ftr" sz="quarter" idx="11"/>
          </p:nvPr>
        </p:nvSpPr>
        <p:spPr/>
        <p:txBody>
          <a:bodyPr/>
          <a:lstStyle/>
          <a:p>
            <a:r>
              <a:rPr lang="en-GB"/>
              <a:t>©Author in collaboration with The Japan Society</a:t>
            </a:r>
          </a:p>
        </p:txBody>
      </p:sp>
      <p:sp>
        <p:nvSpPr>
          <p:cNvPr id="4" name="Slide Number Placeholder 3"/>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4057284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1F4AD8-CFF9-46C3-903E-9E7C140D6E90}"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462756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C50BFC-D795-464A-B662-F2841F9B2316}"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79704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2DDD8B7-C1D7-4743-9470-4BD7F91F588B}"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1897715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DC479E-654D-4746-B582-36E39430CA9D}"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625688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05E169F-3839-4658-AC0A-0FF04194B9FC}"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686016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B77508-A0E3-4009-9DC3-A2610D6CFE27}"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659348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7486BC-2642-4467-899D-A8459E7941EB}"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1220869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5B7673A-C541-41BA-BBF9-7AFF5A8030F0}"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934744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A054E87-B409-47C6-A894-1EAEF21F30E1}" type="datetime1">
              <a:rPr lang="en-GB" smtClean="0"/>
              <a:t>20/10/2026</a:t>
            </a:fld>
            <a:endParaRPr lang="en-GB"/>
          </a:p>
        </p:txBody>
      </p:sp>
      <p:sp>
        <p:nvSpPr>
          <p:cNvPr id="8" name="Footer Placeholder 7"/>
          <p:cNvSpPr>
            <a:spLocks noGrp="1"/>
          </p:cNvSpPr>
          <p:nvPr>
            <p:ph type="ftr" sz="quarter" idx="11"/>
          </p:nvPr>
        </p:nvSpPr>
        <p:spPr/>
        <p:txBody>
          <a:bodyPr/>
          <a:lstStyle/>
          <a:p>
            <a:r>
              <a:rPr lang="en-GB"/>
              <a:t>©AUTHOR in collaboration with The Japan Society</a:t>
            </a:r>
          </a:p>
        </p:txBody>
      </p:sp>
      <p:sp>
        <p:nvSpPr>
          <p:cNvPr id="9" name="Slide Number Placeholder 8"/>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164174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8279040-582D-413C-958E-DB2174441A2C}" type="datetime1">
              <a:rPr lang="en-GB" smtClean="0"/>
              <a:t>20/10/2026</a:t>
            </a:fld>
            <a:endParaRPr lang="en-GB"/>
          </a:p>
        </p:txBody>
      </p:sp>
      <p:sp>
        <p:nvSpPr>
          <p:cNvPr id="4" name="Footer Placeholder 3"/>
          <p:cNvSpPr>
            <a:spLocks noGrp="1"/>
          </p:cNvSpPr>
          <p:nvPr>
            <p:ph type="ftr" sz="quarter" idx="11"/>
          </p:nvPr>
        </p:nvSpPr>
        <p:spPr/>
        <p:txBody>
          <a:bodyPr/>
          <a:lstStyle/>
          <a:p>
            <a:r>
              <a:rPr lang="en-GB"/>
              <a:t>©AUTHOR in collaboration with The Japan Society</a:t>
            </a:r>
          </a:p>
        </p:txBody>
      </p:sp>
      <p:sp>
        <p:nvSpPr>
          <p:cNvPr id="5" name="Slide Number Placeholder 4"/>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1769229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F678EE-2BE8-4A0A-9338-C585C359B5CF}" type="datetime1">
              <a:rPr lang="en-GB" smtClean="0"/>
              <a:t>20/10/2026</a:t>
            </a:fld>
            <a:endParaRPr lang="en-GB"/>
          </a:p>
        </p:txBody>
      </p:sp>
      <p:sp>
        <p:nvSpPr>
          <p:cNvPr id="3" name="Footer Placeholder 2"/>
          <p:cNvSpPr>
            <a:spLocks noGrp="1"/>
          </p:cNvSpPr>
          <p:nvPr>
            <p:ph type="ftr" sz="quarter" idx="11"/>
          </p:nvPr>
        </p:nvSpPr>
        <p:spPr/>
        <p:txBody>
          <a:bodyPr/>
          <a:lstStyle/>
          <a:p>
            <a:r>
              <a:rPr lang="en-GB"/>
              <a:t>©AUTHOR in collaboration with The Japan Society</a:t>
            </a:r>
          </a:p>
        </p:txBody>
      </p:sp>
      <p:sp>
        <p:nvSpPr>
          <p:cNvPr id="4" name="Slide Number Placeholder 3"/>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8789493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7710B8-CBDD-4FF9-9931-A987E3FB19C3}"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1231760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42B686-D078-46AA-BF53-5F9AB630EA9A}" type="datetime1">
              <a:rPr lang="en-GB" smtClean="0"/>
              <a:t>20/10/2026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468710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DAC46D-EC9F-49BA-86B3-A75F54C979E5}"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707755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D4C6CD-3DCE-4FB1-B8BB-635B285A0B7F}" type="datetime1">
              <a:rPr lang="en-GB" smtClean="0"/>
              <a:t>20/10/2026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1841717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55C668-4A9E-489F-A366-D484D38103FB}" type="datetime1">
              <a:rPr lang="en-GB" smtClean="0"/>
              <a:t>20/10/2026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©Author in collaboration with The Japan Society</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7D4DA-CA93-4100-9923-91CA0C97AC6D}" type="slidenum">
              <a:rPr lang="en-GB" smtClean="0"/>
              <a:t>‹#›</a:t>
            </a:fld>
            <a:endParaRPr lang="en-GB"/>
          </a:p>
        </p:txBody>
      </p:sp>
    </p:spTree>
    <p:extLst>
      <p:ext uri="{BB962C8B-B14F-4D97-AF65-F5344CB8AC3E}">
        <p14:creationId xmlns:p14="http://schemas.microsoft.com/office/powerpoint/2010/main" val="3335166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64717-8A59-4AD7-A22D-A834D31A7910}" type="datetime1">
              <a:rPr lang="en-GB" smtClean="0"/>
              <a:t>20/10/2026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©AUTHOR in collaboration with The Japan Society</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7D4DA-CA93-4100-9923-91CA0C97AC6D}" type="slidenum">
              <a:rPr lang="en-GB" smtClean="0"/>
              <a:t>‹#›</a:t>
            </a:fld>
            <a:endParaRPr lang="en-GB"/>
          </a:p>
        </p:txBody>
      </p:sp>
    </p:spTree>
    <p:extLst>
      <p:ext uri="{BB962C8B-B14F-4D97-AF65-F5344CB8AC3E}">
        <p14:creationId xmlns:p14="http://schemas.microsoft.com/office/powerpoint/2010/main" val="3615521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unsplash.com/photos/yellow-petaled-flower-lot-during-daytime-uDY-h_z4XlQ?utm_source=unsplash&amp;utm_medium=referral&amp;utm_content=creditCopyText" TargetMode="External"/><Relationship Id="rId5" Type="http://schemas.openxmlformats.org/officeDocument/2006/relationships/hyperlink" Target="https://unsplash.com/@niklas_hamann?utm_source=unsplash&amp;utm_medium=referral&amp;utm_content=creditCopyText"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openmoji.org/"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png"/><Relationship Id="rId4" Type="http://schemas.openxmlformats.org/officeDocument/2006/relationships/hyperlink" Target="https://creativecommons.org/licenses/by-sa/4.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4.jpe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21.jpeg"/><Relationship Id="rId9"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463000" y="443486"/>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Starter</a:t>
            </a:r>
          </a:p>
        </p:txBody>
      </p:sp>
      <p:pic>
        <p:nvPicPr>
          <p:cNvPr id="3" name="Picture 2">
            <a:extLst>
              <a:ext uri="{FF2B5EF4-FFF2-40B4-BE49-F238E27FC236}">
                <a16:creationId xmlns:a16="http://schemas.microsoft.com/office/drawing/2014/main" id="{9A611802-BF20-4506-9F90-4638010B9000}"/>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5" name="Picture 4">
            <a:extLst>
              <a:ext uri="{FF2B5EF4-FFF2-40B4-BE49-F238E27FC236}">
                <a16:creationId xmlns:a16="http://schemas.microsoft.com/office/drawing/2014/main" id="{6704FEDF-99BB-44E1-94AA-84374E31BA12}"/>
              </a:ext>
            </a:extLst>
          </p:cNvPr>
          <p:cNvPicPr>
            <a:picLocks noChangeAspect="1"/>
          </p:cNvPicPr>
          <p:nvPr/>
        </p:nvPicPr>
        <p:blipFill>
          <a:blip r:embed="rId4"/>
          <a:stretch>
            <a:fillRect/>
          </a:stretch>
        </p:blipFill>
        <p:spPr>
          <a:xfrm>
            <a:off x="1644177" y="2367260"/>
            <a:ext cx="5855646" cy="36145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14">
            <a:extLst>
              <a:ext uri="{FF2B5EF4-FFF2-40B4-BE49-F238E27FC236}">
                <a16:creationId xmlns:a16="http://schemas.microsoft.com/office/drawing/2014/main" id="{126D2E88-722C-472D-A819-C56E6D64A1AB}"/>
              </a:ext>
            </a:extLst>
          </p:cNvPr>
          <p:cNvSpPr/>
          <p:nvPr/>
        </p:nvSpPr>
        <p:spPr>
          <a:xfrm>
            <a:off x="463000" y="1417708"/>
            <a:ext cx="8223800" cy="830997"/>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B" pitchFamily="34" charset="-128"/>
                <a:ea typeface="Kozuka Gothic Pro B" pitchFamily="34" charset="-128"/>
              </a:rPr>
              <a:t>What words would you use to describe the image? Discuss and share ideas with your partner. </a:t>
            </a:r>
            <a:endParaRPr kumimoji="0" lang="en-GB" sz="240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endParaRPr>
          </a:p>
        </p:txBody>
      </p:sp>
    </p:spTree>
    <p:extLst>
      <p:ext uri="{BB962C8B-B14F-4D97-AF65-F5344CB8AC3E}">
        <p14:creationId xmlns:p14="http://schemas.microsoft.com/office/powerpoint/2010/main" val="520682814"/>
      </p:ext>
    </p:extLst>
  </p:cSld>
  <p:clrMapOvr>
    <a:masterClrMapping/>
  </p:clrMapOvr>
  <mc:AlternateContent xmlns:mc="http://schemas.openxmlformats.org/markup-compatibility/2006" xmlns:p14="http://schemas.microsoft.com/office/powerpoint/2010/main">
    <mc:Choice Requires="p14">
      <p:transition p14:dur="10" advClick="0" advTm="20000"/>
    </mc:Choice>
    <mc:Fallback xmlns="">
      <p:transition advClick="0" advTm="2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052D0-AC48-BB3B-19FB-43EB8966E2D8}"/>
            </a:ext>
          </a:extLst>
        </p:cNvPr>
        <p:cNvGrpSpPr/>
        <p:nvPr/>
      </p:nvGrpSpPr>
      <p:grpSpPr>
        <a:xfrm>
          <a:off x="0" y="0"/>
          <a:ext cx="0" cy="0"/>
          <a:chOff x="0" y="0"/>
          <a:chExt cx="0" cy="0"/>
        </a:xfrm>
      </p:grpSpPr>
      <p:pic>
        <p:nvPicPr>
          <p:cNvPr id="3" name="Picture 2" descr="A field of yellow flowers&#10;&#10;AI-generated content may be incorrect.">
            <a:extLst>
              <a:ext uri="{FF2B5EF4-FFF2-40B4-BE49-F238E27FC236}">
                <a16:creationId xmlns:a16="http://schemas.microsoft.com/office/drawing/2014/main" id="{76F3D8D1-A55E-DE6F-7220-875874C0E7E9}"/>
              </a:ext>
            </a:extLst>
          </p:cNvPr>
          <p:cNvPicPr>
            <a:picLocks noChangeAspect="1"/>
          </p:cNvPicPr>
          <p:nvPr/>
        </p:nvPicPr>
        <p:blipFill>
          <a:blip r:embed="rId3"/>
          <a:srcRect t="14609" b="25933"/>
          <a:stretch>
            <a:fillRect/>
          </a:stretch>
        </p:blipFill>
        <p:spPr>
          <a:xfrm>
            <a:off x="0" y="-146486"/>
            <a:ext cx="9156306" cy="6653065"/>
          </a:xfrm>
          <a:prstGeom prst="rect">
            <a:avLst/>
          </a:prstGeom>
        </p:spPr>
      </p:pic>
      <p:pic>
        <p:nvPicPr>
          <p:cNvPr id="4" name="Picture 3">
            <a:extLst>
              <a:ext uri="{FF2B5EF4-FFF2-40B4-BE49-F238E27FC236}">
                <a16:creationId xmlns:a16="http://schemas.microsoft.com/office/drawing/2014/main" id="{4090DE5F-04EC-F2EA-9777-CC73710A4F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177575"/>
            <a:ext cx="1233488" cy="1233488"/>
          </a:xfrm>
          <a:prstGeom prst="rect">
            <a:avLst/>
          </a:prstGeom>
        </p:spPr>
      </p:pic>
      <p:sp>
        <p:nvSpPr>
          <p:cNvPr id="6" name="Slide Number Placeholder 5">
            <a:extLst>
              <a:ext uri="{FF2B5EF4-FFF2-40B4-BE49-F238E27FC236}">
                <a16:creationId xmlns:a16="http://schemas.microsoft.com/office/drawing/2014/main" id="{DC091160-9A36-9BD6-509C-3B1D2370AA27}"/>
              </a:ext>
            </a:extLst>
          </p:cNvPr>
          <p:cNvSpPr>
            <a:spLocks noGrp="1"/>
          </p:cNvSpPr>
          <p:nvPr>
            <p:ph type="sldNum" sz="quarter" idx="12"/>
          </p:nvPr>
        </p:nvSpPr>
        <p:spPr/>
        <p:txBody>
          <a:bodyPr/>
          <a:lstStyle/>
          <a:p>
            <a:fld id="{7627D4DA-CA93-4100-9923-91CA0C97AC6D}" type="slidenum">
              <a:rPr lang="en-GB" smtClean="0"/>
              <a:t>2</a:t>
            </a:fld>
            <a:endParaRPr lang="en-GB"/>
          </a:p>
        </p:txBody>
      </p:sp>
      <p:sp>
        <p:nvSpPr>
          <p:cNvPr id="9" name="Rectangle 8">
            <a:extLst>
              <a:ext uri="{FF2B5EF4-FFF2-40B4-BE49-F238E27FC236}">
                <a16:creationId xmlns:a16="http://schemas.microsoft.com/office/drawing/2014/main" id="{E6F49BB0-DF11-3CAE-677A-3DD1BF675BD5}"/>
              </a:ext>
            </a:extLst>
          </p:cNvPr>
          <p:cNvSpPr/>
          <p:nvPr/>
        </p:nvSpPr>
        <p:spPr>
          <a:xfrm>
            <a:off x="0" y="6368782"/>
            <a:ext cx="9144000" cy="48921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p:txBody>
      </p:sp>
      <p:sp>
        <p:nvSpPr>
          <p:cNvPr id="2" name="Rectangle 1">
            <a:extLst>
              <a:ext uri="{FF2B5EF4-FFF2-40B4-BE49-F238E27FC236}">
                <a16:creationId xmlns:a16="http://schemas.microsoft.com/office/drawing/2014/main" id="{0DE67805-5DC4-0763-F319-9A442F7286C7}"/>
              </a:ext>
            </a:extLst>
          </p:cNvPr>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dirty="0"/>
          </a:p>
        </p:txBody>
      </p:sp>
      <p:sp>
        <p:nvSpPr>
          <p:cNvPr id="14" name="TextBox 13">
            <a:extLst>
              <a:ext uri="{FF2B5EF4-FFF2-40B4-BE49-F238E27FC236}">
                <a16:creationId xmlns:a16="http://schemas.microsoft.com/office/drawing/2014/main" id="{FE6BAEF8-84DD-DAFB-2B36-A575CFC28B16}"/>
              </a:ext>
            </a:extLst>
          </p:cNvPr>
          <p:cNvSpPr txBox="1"/>
          <p:nvPr/>
        </p:nvSpPr>
        <p:spPr>
          <a:xfrm>
            <a:off x="467544" y="349364"/>
            <a:ext cx="3312368" cy="1446550"/>
          </a:xfrm>
          <a:prstGeom prst="rect">
            <a:avLst/>
          </a:prstGeom>
          <a:solidFill>
            <a:schemeClr val="bg1"/>
          </a:solidFill>
          <a:ln w="38100">
            <a:solidFill>
              <a:schemeClr val="tx1"/>
            </a:solidFill>
          </a:ln>
        </p:spPr>
        <p:txBody>
          <a:bodyPr wrap="square" rtlCol="0">
            <a:spAutoFit/>
          </a:bodyPr>
          <a:lstStyle/>
          <a:p>
            <a:pPr algn="ctr"/>
            <a:r>
              <a:rPr lang="en-GB" sz="4400" b="1" dirty="0">
                <a:solidFill>
                  <a:srgbClr val="FF0000"/>
                </a:solidFill>
                <a:latin typeface="Kristen ITC" panose="03050502040202030202" pitchFamily="66" charset="0"/>
                <a:ea typeface="Kozuka Gothic Pro B" pitchFamily="34" charset="-128"/>
              </a:rPr>
              <a:t>Haiku Poems</a:t>
            </a:r>
          </a:p>
        </p:txBody>
      </p:sp>
      <p:sp>
        <p:nvSpPr>
          <p:cNvPr id="12" name="TextBox 11">
            <a:extLst>
              <a:ext uri="{FF2B5EF4-FFF2-40B4-BE49-F238E27FC236}">
                <a16:creationId xmlns:a16="http://schemas.microsoft.com/office/drawing/2014/main" id="{1E261772-C05E-CFA6-F672-E32B28773331}"/>
              </a:ext>
            </a:extLst>
          </p:cNvPr>
          <p:cNvSpPr txBox="1"/>
          <p:nvPr/>
        </p:nvSpPr>
        <p:spPr>
          <a:xfrm>
            <a:off x="3131840" y="6456908"/>
            <a:ext cx="4213448" cy="276999"/>
          </a:xfrm>
          <a:prstGeom prst="rect">
            <a:avLst/>
          </a:prstGeom>
          <a:noFill/>
        </p:spPr>
        <p:txBody>
          <a:bodyPr wrap="square" lIns="91440" tIns="45720" rIns="91440" bIns="45720" rtlCol="0" anchor="t">
            <a:spAutoFit/>
          </a:bodyPr>
          <a:lstStyle/>
          <a:p>
            <a:pPr>
              <a:spcBef>
                <a:spcPct val="0"/>
              </a:spcBef>
              <a:spcAft>
                <a:spcPct val="0"/>
              </a:spcAft>
            </a:pPr>
            <a:r>
              <a:rPr kumimoji="0" lang="en-US" sz="1200" b="0" i="0" u="none" strike="noStrike" cap="none" normalizeH="0" baseline="0" dirty="0">
                <a:ln>
                  <a:noFill/>
                </a:ln>
                <a:solidFill>
                  <a:schemeClr val="bg1"/>
                </a:solidFill>
                <a:effectLst/>
                <a:ea typeface="+mn-lt"/>
                <a:cs typeface="+mn-lt"/>
              </a:rPr>
              <a:t>Photo by </a:t>
            </a:r>
            <a:r>
              <a:rPr lang="en-US" sz="1200" dirty="0">
                <a:solidFill>
                  <a:schemeClr val="bg1"/>
                </a:solidFill>
                <a:ea typeface="+mn-lt"/>
                <a:cs typeface="+mn-lt"/>
                <a:hlinkClick r:id="rId5">
                  <a:extLst>
                    <a:ext uri="{A12FA001-AC4F-418D-AE19-62706E023703}">
                      <ahyp:hlinkClr xmlns:ahyp="http://schemas.microsoft.com/office/drawing/2018/hyperlinkcolor" val="tx"/>
                    </a:ext>
                  </a:extLst>
                </a:hlinkClick>
              </a:rPr>
              <a:t>Niklas Hamann</a:t>
            </a:r>
            <a:r>
              <a:rPr lang="en-US" sz="1200" dirty="0">
                <a:solidFill>
                  <a:schemeClr val="bg1"/>
                </a:solidFill>
                <a:ea typeface="+mn-lt"/>
                <a:cs typeface="+mn-lt"/>
              </a:rPr>
              <a:t> </a:t>
            </a:r>
            <a:r>
              <a:rPr kumimoji="0" lang="en-US" sz="1200" b="0" i="0" u="none" strike="noStrike" cap="none" normalizeH="0" baseline="0" dirty="0">
                <a:ln>
                  <a:noFill/>
                </a:ln>
                <a:solidFill>
                  <a:schemeClr val="bg1"/>
                </a:solidFill>
                <a:effectLst/>
                <a:ea typeface="+mn-lt"/>
                <a:cs typeface="+mn-lt"/>
              </a:rPr>
              <a:t>on </a:t>
            </a:r>
            <a:r>
              <a:rPr kumimoji="0" lang="en-US" sz="1200" b="0" i="0" u="none" strike="noStrike" cap="none" normalizeH="0" baseline="0" dirty="0" err="1">
                <a:ln>
                  <a:noFill/>
                </a:ln>
                <a:solidFill>
                  <a:schemeClr val="bg1"/>
                </a:solidFill>
                <a:effectLst/>
                <a:ea typeface="+mn-lt"/>
                <a:cs typeface="+mn-lt"/>
                <a:hlinkClick r:id="rId6">
                  <a:extLst>
                    <a:ext uri="{A12FA001-AC4F-418D-AE19-62706E023703}">
                      <ahyp:hlinkClr xmlns:ahyp="http://schemas.microsoft.com/office/drawing/2018/hyperlinkcolor" val="tx"/>
                    </a:ext>
                  </a:extLst>
                </a:hlinkClick>
              </a:rPr>
              <a:t>Unsplash</a:t>
            </a:r>
            <a:r>
              <a:rPr kumimoji="0" lang="en-US" sz="1200" b="0" i="0" u="none" strike="noStrike" cap="none" normalizeH="0" baseline="0" dirty="0">
                <a:ln>
                  <a:noFill/>
                </a:ln>
                <a:solidFill>
                  <a:schemeClr val="bg1"/>
                </a:solidFill>
                <a:effectLst/>
                <a:ea typeface="+mn-lt"/>
                <a:cs typeface="+mn-lt"/>
              </a:rPr>
              <a:t> </a:t>
            </a:r>
            <a:r>
              <a:rPr lang="en-US" altLang="en-US" sz="1200" dirty="0">
                <a:solidFill>
                  <a:schemeClr val="bg1"/>
                </a:solidFill>
                <a:latin typeface="Arial"/>
                <a:cs typeface="Arial"/>
              </a:rPr>
              <a:t> </a:t>
            </a:r>
            <a:endParaRPr lang="en-US">
              <a:solidFill>
                <a:schemeClr val="bg1"/>
              </a:solidFill>
            </a:endParaRPr>
          </a:p>
        </p:txBody>
      </p:sp>
    </p:spTree>
    <p:extLst>
      <p:ext uri="{BB962C8B-B14F-4D97-AF65-F5344CB8AC3E}">
        <p14:creationId xmlns:p14="http://schemas.microsoft.com/office/powerpoint/2010/main" val="122939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dirty="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ADDFCB2F-DC5D-4C5E-885F-8D771BC9314B}"/>
              </a:ext>
            </a:extLst>
          </p:cNvPr>
          <p:cNvSpPr txBox="1"/>
          <p:nvPr/>
        </p:nvSpPr>
        <p:spPr>
          <a:xfrm>
            <a:off x="644740" y="601550"/>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Learning Objectives</a:t>
            </a:r>
          </a:p>
        </p:txBody>
      </p:sp>
      <p:sp>
        <p:nvSpPr>
          <p:cNvPr id="11" name="Rectangle 10">
            <a:extLst>
              <a:ext uri="{FF2B5EF4-FFF2-40B4-BE49-F238E27FC236}">
                <a16:creationId xmlns:a16="http://schemas.microsoft.com/office/drawing/2014/main" id="{D8986EA8-974E-45D4-9CA6-F914D504C7D1}"/>
              </a:ext>
            </a:extLst>
          </p:cNvPr>
          <p:cNvSpPr/>
          <p:nvPr/>
        </p:nvSpPr>
        <p:spPr>
          <a:xfrm>
            <a:off x="644740" y="2008883"/>
            <a:ext cx="7848872" cy="1938992"/>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To</a:t>
            </a:r>
            <a:r>
              <a:rPr lang="en-GB" sz="2400" dirty="0">
                <a:solidFill>
                  <a:prstClr val="black"/>
                </a:solidFill>
                <a:latin typeface="Kozuka Gothic Pro R" panose="020B0400000000000000" pitchFamily="34" charset="-128"/>
                <a:ea typeface="Kozuka Gothic Pro R" panose="020B0400000000000000" pitchFamily="34" charset="-128"/>
              </a:rPr>
              <a:t> understand what the key features of a haiku poem are.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solidFill>
                  <a:prstClr val="black"/>
                </a:solidFill>
                <a:latin typeface="Kozuka Gothic Pro R" panose="020B0400000000000000" pitchFamily="34" charset="-128"/>
                <a:ea typeface="Kozuka Gothic Pro R" panose="020B0400000000000000" pitchFamily="34" charset="-128"/>
              </a:rPr>
              <a:t>To be able to describe my surroundings, using my five senses.</a:t>
            </a:r>
          </a:p>
        </p:txBody>
      </p:sp>
      <p:sp>
        <p:nvSpPr>
          <p:cNvPr id="14" name="Footer Placeholder 7">
            <a:extLst>
              <a:ext uri="{FF2B5EF4-FFF2-40B4-BE49-F238E27FC236}">
                <a16:creationId xmlns:a16="http://schemas.microsoft.com/office/drawing/2014/main" id="{50904508-1137-446D-82AF-F17726D391B6}"/>
              </a:ext>
            </a:extLst>
          </p:cNvPr>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pic>
        <p:nvPicPr>
          <p:cNvPr id="15" name="Picture 14">
            <a:extLst>
              <a:ext uri="{FF2B5EF4-FFF2-40B4-BE49-F238E27FC236}">
                <a16:creationId xmlns:a16="http://schemas.microsoft.com/office/drawing/2014/main" id="{1EDD904C-518F-4B24-B676-294D5EF6E265}"/>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1026" name="Picture 2" descr="五感のマーク（視覚）">
            <a:extLst>
              <a:ext uri="{FF2B5EF4-FFF2-40B4-BE49-F238E27FC236}">
                <a16:creationId xmlns:a16="http://schemas.microsoft.com/office/drawing/2014/main" id="{9A01C185-725A-FBD0-219B-887BB39A27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4468" y="4343662"/>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五感のマーク（聴覚）">
            <a:extLst>
              <a:ext uri="{FF2B5EF4-FFF2-40B4-BE49-F238E27FC236}">
                <a16:creationId xmlns:a16="http://schemas.microsoft.com/office/drawing/2014/main" id="{451DFCD6-A263-CA8F-419F-8A9120004A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4296" y="5131825"/>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五感のマーク（嗅覚）">
            <a:extLst>
              <a:ext uri="{FF2B5EF4-FFF2-40B4-BE49-F238E27FC236}">
                <a16:creationId xmlns:a16="http://schemas.microsoft.com/office/drawing/2014/main" id="{7048F522-710A-1079-4E2C-182EBE0255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7480" y="4343662"/>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五感のマーク（味覚）">
            <a:extLst>
              <a:ext uri="{FF2B5EF4-FFF2-40B4-BE49-F238E27FC236}">
                <a16:creationId xmlns:a16="http://schemas.microsoft.com/office/drawing/2014/main" id="{0EA56017-BD60-6481-8968-CFF6554C3F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71146" y="5131825"/>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五感のマーク（触角）">
            <a:extLst>
              <a:ext uri="{FF2B5EF4-FFF2-40B4-BE49-F238E27FC236}">
                <a16:creationId xmlns:a16="http://schemas.microsoft.com/office/drawing/2014/main" id="{E147A001-BE0C-9405-453E-70F90F4A59E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0802" y="5113136"/>
            <a:ext cx="900000" cy="9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5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dirty="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ADDFCB2F-DC5D-4C5E-885F-8D771BC9314B}"/>
              </a:ext>
            </a:extLst>
          </p:cNvPr>
          <p:cNvSpPr txBox="1"/>
          <p:nvPr/>
        </p:nvSpPr>
        <p:spPr>
          <a:xfrm>
            <a:off x="546076" y="304351"/>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srgbClr val="FF0000"/>
                </a:solidFill>
                <a:latin typeface="Kristen ITC"/>
                <a:ea typeface="Kozuka Gothic Pro B"/>
              </a:rPr>
              <a:t>Key Words</a:t>
            </a:r>
            <a:endParaRPr kumimoji="0" lang="en-GB" sz="5400" b="1" i="0" u="none" strike="noStrike" kern="1200" cap="none" spc="0" normalizeH="0" baseline="0" noProof="0" dirty="0">
              <a:ln>
                <a:noFill/>
              </a:ln>
              <a:solidFill>
                <a:srgbClr val="FF0000"/>
              </a:solidFill>
              <a:effectLst/>
              <a:uLnTx/>
              <a:uFillTx/>
              <a:latin typeface="Kristen ITC"/>
              <a:ea typeface="Kozuka Gothic Pro B"/>
              <a:cs typeface="+mn-cs"/>
            </a:endParaRPr>
          </a:p>
        </p:txBody>
      </p:sp>
      <p:sp>
        <p:nvSpPr>
          <p:cNvPr id="11" name="Rectangle 10">
            <a:extLst>
              <a:ext uri="{FF2B5EF4-FFF2-40B4-BE49-F238E27FC236}">
                <a16:creationId xmlns:a16="http://schemas.microsoft.com/office/drawing/2014/main" id="{D8986EA8-974E-45D4-9CA6-F914D504C7D1}"/>
              </a:ext>
            </a:extLst>
          </p:cNvPr>
          <p:cNvSpPr/>
          <p:nvPr/>
        </p:nvSpPr>
        <p:spPr>
          <a:xfrm>
            <a:off x="755576" y="1451537"/>
            <a:ext cx="7848872" cy="6390596"/>
          </a:xfrm>
          <a:prstGeom prst="rect">
            <a:avLst/>
          </a:prstGeom>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Haiku</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Nature</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Syllables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err="1">
                <a:solidFill>
                  <a:prstClr val="black"/>
                </a:solidFill>
                <a:latin typeface="Kozuka Gothic Pro B" pitchFamily="34" charset="-128"/>
                <a:ea typeface="Kozuka Gothic Pro B" pitchFamily="34" charset="-128"/>
              </a:rPr>
              <a:t>Kigo</a:t>
            </a:r>
            <a:endParaRPr lang="en-GB" sz="2800" dirty="0">
              <a:solidFill>
                <a:prstClr val="black"/>
              </a:solidFill>
              <a:latin typeface="Kozuka Gothic Pro B" pitchFamily="34" charset="-128"/>
              <a:ea typeface="Kozuka Gothic Pro B" pitchFamily="34" charset="-128"/>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Seasons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B" pitchFamily="34" charset="-128"/>
                <a:ea typeface="Kozuka Gothic Pro B" pitchFamily="34" charset="-128"/>
              </a:rPr>
              <a:t>Senses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sz="2800" dirty="0">
              <a:solidFill>
                <a:prstClr val="black"/>
              </a:solidFill>
              <a:latin typeface="Kozuka Gothic Pro B" pitchFamily="34" charset="-128"/>
              <a:ea typeface="Kozuka Gothic Pro B" pitchFamily="34" charset="-128"/>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sz="2800" dirty="0">
              <a:solidFill>
                <a:prstClr val="black"/>
              </a:solidFill>
              <a:latin typeface="Kozuka Gothic Pro B" pitchFamily="34" charset="-128"/>
              <a:ea typeface="Kozuka Gothic Pro B" pitchFamily="34" charset="-128"/>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sz="2800" dirty="0">
              <a:solidFill>
                <a:prstClr val="black"/>
              </a:solidFill>
              <a:latin typeface="Kozuka Gothic Pro B" pitchFamily="34" charset="-128"/>
              <a:ea typeface="Kozuka Gothic Pro B" pitchFamily="34" charset="-128"/>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sz="2300" dirty="0">
              <a:solidFill>
                <a:prstClr val="black"/>
              </a:solidFill>
              <a:latin typeface="Kozuka Gothic Pro B" pitchFamily="34" charset="-128"/>
              <a:ea typeface="Kozuka Gothic Pro B" pitchFamily="34" charset="-128"/>
            </a:endParaRPr>
          </a:p>
        </p:txBody>
      </p:sp>
      <p:sp>
        <p:nvSpPr>
          <p:cNvPr id="14" name="Footer Placeholder 7">
            <a:extLst>
              <a:ext uri="{FF2B5EF4-FFF2-40B4-BE49-F238E27FC236}">
                <a16:creationId xmlns:a16="http://schemas.microsoft.com/office/drawing/2014/main" id="{50904508-1137-446D-82AF-F17726D391B6}"/>
              </a:ext>
            </a:extLst>
          </p:cNvPr>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pic>
        <p:nvPicPr>
          <p:cNvPr id="15" name="Picture 14">
            <a:extLst>
              <a:ext uri="{FF2B5EF4-FFF2-40B4-BE49-F238E27FC236}">
                <a16:creationId xmlns:a16="http://schemas.microsoft.com/office/drawing/2014/main" id="{1EDD904C-518F-4B24-B676-294D5EF6E265}"/>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10" name="Picture 2">
            <a:extLst>
              <a:ext uri="{FF2B5EF4-FFF2-40B4-BE49-F238E27FC236}">
                <a16:creationId xmlns:a16="http://schemas.microsoft.com/office/drawing/2014/main" id="{201A10D2-81C1-4D22-A8DC-1979082846B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43354" y="4391273"/>
            <a:ext cx="2030869" cy="1708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93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627D4DA-CA93-4100-9923-91CA0C97AC6D}" type="slidenum">
              <a:rPr lang="en-GB" smtClean="0"/>
              <a:t>5</a:t>
            </a:fld>
            <a:endParaRPr lang="en-GB"/>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10" name="Footer Placeholder 7"/>
          <p:cNvSpPr>
            <a:spLocks noGrp="1"/>
          </p:cNvSpPr>
          <p:nvPr>
            <p:ph type="ftr" sz="quarter" idx="11"/>
          </p:nvPr>
        </p:nvSpPr>
        <p:spPr>
          <a:xfrm>
            <a:off x="0" y="6356350"/>
            <a:ext cx="9143999" cy="365125"/>
          </a:xfrm>
        </p:spPr>
        <p:txBody>
          <a:bodyPr/>
          <a:lstStyle/>
          <a:p>
            <a:r>
              <a:rPr lang="en-GB" dirty="0">
                <a:solidFill>
                  <a:schemeClr val="bg1"/>
                </a:solidFill>
                <a:latin typeface="Source Sans Pro" panose="020B0503030403020204" pitchFamily="34" charset="0"/>
              </a:rPr>
              <a:t>E</a:t>
            </a:r>
            <a:r>
              <a:rPr lang="en-GB" b="0" i="0" dirty="0">
                <a:solidFill>
                  <a:schemeClr val="bg1"/>
                </a:solidFill>
                <a:effectLst/>
                <a:latin typeface="Source Sans Pro" panose="020B0503030403020204" pitchFamily="34" charset="0"/>
              </a:rPr>
              <a:t>moji designed by </a:t>
            </a:r>
            <a:r>
              <a:rPr lang="en-GB" b="0" i="0" u="sng" dirty="0" err="1">
                <a:solidFill>
                  <a:schemeClr val="bg1"/>
                </a:solidFill>
                <a:effectLst/>
                <a:latin typeface="Source Sans Pro" panose="020B0503030403020204" pitchFamily="34" charset="0"/>
                <a:hlinkClick r:id="rId3">
                  <a:extLst>
                    <a:ext uri="{A12FA001-AC4F-418D-AE19-62706E023703}">
                      <ahyp:hlinkClr xmlns:ahyp="http://schemas.microsoft.com/office/drawing/2018/hyperlinkcolor" val="tx"/>
                    </a:ext>
                  </a:extLst>
                </a:hlinkClick>
              </a:rPr>
              <a:t>OpenMoji</a:t>
            </a:r>
            <a:r>
              <a:rPr lang="en-GB" b="0" i="0" dirty="0">
                <a:solidFill>
                  <a:schemeClr val="bg1"/>
                </a:solidFill>
                <a:effectLst/>
                <a:latin typeface="Source Sans Pro" panose="020B0503030403020204" pitchFamily="34" charset="0"/>
              </a:rPr>
              <a:t> .License: </a:t>
            </a:r>
            <a:r>
              <a:rPr lang="en-GB" b="0" i="0" u="sng" dirty="0">
                <a:solidFill>
                  <a:schemeClr val="bg1"/>
                </a:solidFill>
                <a:effectLst/>
                <a:latin typeface="Source Sans Pro" panose="020B0503030403020204" pitchFamily="34" charset="0"/>
                <a:hlinkClick r:id="rId4">
                  <a:extLst>
                    <a:ext uri="{A12FA001-AC4F-418D-AE19-62706E023703}">
                      <ahyp:hlinkClr xmlns:ahyp="http://schemas.microsoft.com/office/drawing/2018/hyperlinkcolor" val="tx"/>
                    </a:ext>
                  </a:extLst>
                </a:hlinkClick>
              </a:rPr>
              <a:t>CC BY-SA 4.0</a:t>
            </a:r>
            <a:endParaRPr lang="en-GB" dirty="0">
              <a:solidFill>
                <a:schemeClr val="bg1"/>
              </a:solidFill>
            </a:endParaRPr>
          </a:p>
        </p:txBody>
      </p:sp>
      <p:sp>
        <p:nvSpPr>
          <p:cNvPr id="11" name="TextBox 10"/>
          <p:cNvSpPr txBox="1"/>
          <p:nvPr/>
        </p:nvSpPr>
        <p:spPr>
          <a:xfrm>
            <a:off x="539552" y="589409"/>
            <a:ext cx="6752800" cy="769441"/>
          </a:xfrm>
          <a:prstGeom prst="rect">
            <a:avLst/>
          </a:prstGeom>
          <a:noFill/>
        </p:spPr>
        <p:txBody>
          <a:bodyPr wrap="square" rtlCol="0">
            <a:spAutoFit/>
          </a:bodyPr>
          <a:lstStyle/>
          <a:p>
            <a:r>
              <a:rPr lang="en-GB" sz="4400" b="1" dirty="0">
                <a:solidFill>
                  <a:srgbClr val="FF0000"/>
                </a:solidFill>
                <a:latin typeface="Kristen ITC" panose="03050502040202030202" pitchFamily="66" charset="0"/>
                <a:ea typeface="Kozuka Gothic Pro B" pitchFamily="34" charset="-128"/>
              </a:rPr>
              <a:t>Haiku</a:t>
            </a:r>
          </a:p>
        </p:txBody>
      </p:sp>
      <p:sp>
        <p:nvSpPr>
          <p:cNvPr id="12" name="TextBox 11"/>
          <p:cNvSpPr txBox="1"/>
          <p:nvPr/>
        </p:nvSpPr>
        <p:spPr>
          <a:xfrm>
            <a:off x="435536" y="1628800"/>
            <a:ext cx="8024896" cy="1692771"/>
          </a:xfrm>
          <a:prstGeom prst="rect">
            <a:avLst/>
          </a:prstGeom>
          <a:noFill/>
        </p:spPr>
        <p:txBody>
          <a:bodyPr wrap="square" rtlCol="0">
            <a:spAutoFit/>
          </a:bodyPr>
          <a:lstStyle/>
          <a:p>
            <a:endParaRPr lang="en-GB" sz="2600" dirty="0">
              <a:latin typeface="Kozuka Gothic Pro R" pitchFamily="34" charset="-128"/>
              <a:ea typeface="Kozuka Gothic Pro R" pitchFamily="34" charset="-128"/>
            </a:endParaRPr>
          </a:p>
          <a:p>
            <a:pPr marL="457200" indent="-457200">
              <a:buFont typeface="Arial" panose="020B0604020202020204" pitchFamily="34" charset="0"/>
              <a:buChar char="•"/>
            </a:pPr>
            <a:r>
              <a:rPr lang="en-GB" sz="2600" dirty="0">
                <a:latin typeface="Kozuka Gothic Pro R" pitchFamily="34" charset="-128"/>
                <a:ea typeface="Kozuka Gothic Pro R" pitchFamily="34" charset="-128"/>
              </a:rPr>
              <a:t>Have you heard of “haiku” before? </a:t>
            </a:r>
          </a:p>
          <a:p>
            <a:pPr marL="457200" indent="-457200">
              <a:buFont typeface="Arial" panose="020B0604020202020204" pitchFamily="34" charset="0"/>
              <a:buChar char="•"/>
            </a:pPr>
            <a:endParaRPr lang="en-GB" sz="2600" dirty="0">
              <a:latin typeface="Kozuka Gothic Pro R" pitchFamily="34" charset="-128"/>
              <a:ea typeface="Kozuka Gothic Pro R" pitchFamily="34" charset="-128"/>
            </a:endParaRPr>
          </a:p>
          <a:p>
            <a:pPr marL="457200" indent="-457200">
              <a:buFont typeface="Arial" panose="020B0604020202020204" pitchFamily="34" charset="0"/>
              <a:buChar char="•"/>
            </a:pPr>
            <a:r>
              <a:rPr lang="en-GB" sz="2600" dirty="0">
                <a:latin typeface="Kozuka Gothic Pro R" pitchFamily="34" charset="-128"/>
                <a:ea typeface="Kozuka Gothic Pro R" pitchFamily="34" charset="-128"/>
              </a:rPr>
              <a:t>Do you know anything about them?</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5"/>
          <a:stretch>
            <a:fillRect/>
          </a:stretch>
        </p:blipFill>
        <p:spPr>
          <a:xfrm>
            <a:off x="107504" y="6342496"/>
            <a:ext cx="392832" cy="392832"/>
          </a:xfrm>
          <a:prstGeom prst="rect">
            <a:avLst/>
          </a:prstGeom>
        </p:spPr>
      </p:pic>
      <p:pic>
        <p:nvPicPr>
          <p:cNvPr id="3" name="Picture 2" descr="A yellow face with a finger pointing to it&#10;&#10;Description automatically generated">
            <a:extLst>
              <a:ext uri="{FF2B5EF4-FFF2-40B4-BE49-F238E27FC236}">
                <a16:creationId xmlns:a16="http://schemas.microsoft.com/office/drawing/2014/main" id="{E81A8E65-20D5-3A6F-1CC0-2761FF976E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04446" y="4568402"/>
            <a:ext cx="1440000" cy="1440000"/>
          </a:xfrm>
          <a:prstGeom prst="rect">
            <a:avLst/>
          </a:prstGeom>
        </p:spPr>
      </p:pic>
    </p:spTree>
    <p:extLst>
      <p:ext uri="{BB962C8B-B14F-4D97-AF65-F5344CB8AC3E}">
        <p14:creationId xmlns:p14="http://schemas.microsoft.com/office/powerpoint/2010/main" val="3542603861"/>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Let’s read a haiku!</a:t>
            </a:r>
          </a:p>
        </p:txBody>
      </p:sp>
      <p:sp>
        <p:nvSpPr>
          <p:cNvPr id="12" name="TextBox 11"/>
          <p:cNvSpPr txBox="1"/>
          <p:nvPr/>
        </p:nvSpPr>
        <p:spPr>
          <a:xfrm>
            <a:off x="661703" y="1626276"/>
            <a:ext cx="7870736" cy="304224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2600" dirty="0">
                <a:solidFill>
                  <a:prstClr val="black"/>
                </a:solidFill>
                <a:latin typeface="Kozuka Gothic Pro B" panose="020B0800000000000000" pitchFamily="34" charset="-128"/>
                <a:ea typeface="Kozuka Gothic Pro B" panose="020B0800000000000000" pitchFamily="34" charset="-128"/>
              </a:rPr>
              <a:t>The Old Pond </a:t>
            </a:r>
            <a:br>
              <a:rPr lang="en-GB" sz="2600" dirty="0">
                <a:solidFill>
                  <a:prstClr val="black"/>
                </a:solidFill>
                <a:latin typeface="Kozuka Gothic Pro B" panose="020B0800000000000000" pitchFamily="34" charset="-128"/>
                <a:ea typeface="Kozuka Gothic Pro B" panose="020B0800000000000000" pitchFamily="34" charset="-128"/>
              </a:rPr>
            </a:br>
            <a:r>
              <a:rPr lang="en-GB" sz="2600" dirty="0">
                <a:solidFill>
                  <a:prstClr val="black"/>
                </a:solidFill>
                <a:latin typeface="Kozuka Gothic Pro B" panose="020B0800000000000000" pitchFamily="34" charset="-128"/>
                <a:ea typeface="Kozuka Gothic Pro B" panose="020B0800000000000000" pitchFamily="34" charset="-128"/>
              </a:rPr>
              <a:t>by Matsuo Basho </a:t>
            </a:r>
            <a:br>
              <a:rPr lang="en-GB" sz="2600" b="1" dirty="0">
                <a:solidFill>
                  <a:prstClr val="black"/>
                </a:solidFill>
                <a:latin typeface="Kozuka Gothic Pro R" pitchFamily="34" charset="-128"/>
                <a:ea typeface="Kozuka Gothic Pro R" pitchFamily="34" charset="-128"/>
              </a:rPr>
            </a:br>
            <a:r>
              <a:rPr lang="en-GB" sz="2600" dirty="0">
                <a:solidFill>
                  <a:prstClr val="black"/>
                </a:solidFill>
                <a:latin typeface="Kozuka Gothic Pro R" pitchFamily="34" charset="-128"/>
                <a:ea typeface="Kozuka Gothic Pro R" pitchFamily="34" charset="-128"/>
              </a:rPr>
              <a:t>old pond...</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2600" dirty="0">
                <a:solidFill>
                  <a:prstClr val="black"/>
                </a:solidFill>
                <a:latin typeface="Kozuka Gothic Pro R" pitchFamily="34" charset="-128"/>
                <a:ea typeface="Kozuka Gothic Pro R" pitchFamily="34" charset="-128"/>
              </a:rPr>
              <a:t>a frog leaps in</a:t>
            </a:r>
          </a:p>
          <a:p>
            <a:pPr marL="0" marR="0" lvl="0" indent="0" algn="l" defTabSz="914400" rtl="0" eaLnBrk="1" fontAlgn="auto" latinLnBrk="0" hangingPunct="1">
              <a:lnSpc>
                <a:spcPct val="150000"/>
              </a:lnSpc>
              <a:spcBef>
                <a:spcPts val="0"/>
              </a:spcBef>
              <a:spcAft>
                <a:spcPts val="0"/>
              </a:spcAft>
              <a:buClrTx/>
              <a:buSzTx/>
              <a:buFontTx/>
              <a:buNone/>
              <a:tabLst/>
              <a:defRPr/>
            </a:pPr>
            <a:r>
              <a:rPr lang="en-GB" sz="2600" dirty="0">
                <a:solidFill>
                  <a:prstClr val="black"/>
                </a:solidFill>
                <a:latin typeface="Kozuka Gothic Pro R" pitchFamily="34" charset="-128"/>
                <a:ea typeface="Kozuka Gothic Pro R" pitchFamily="34" charset="-128"/>
              </a:rPr>
              <a:t>water’s sound</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8" name="Picture 7">
            <a:extLst>
              <a:ext uri="{FF2B5EF4-FFF2-40B4-BE49-F238E27FC236}">
                <a16:creationId xmlns:a16="http://schemas.microsoft.com/office/drawing/2014/main" id="{B7EC8C13-2DB8-4043-87C3-4CF32F12D3A8}"/>
              </a:ext>
            </a:extLst>
          </p:cNvPr>
          <p:cNvPicPr>
            <a:picLocks noChangeAspect="1"/>
          </p:cNvPicPr>
          <p:nvPr/>
        </p:nvPicPr>
        <p:blipFill>
          <a:blip r:embed="rId4"/>
          <a:stretch>
            <a:fillRect/>
          </a:stretch>
        </p:blipFill>
        <p:spPr>
          <a:xfrm>
            <a:off x="4193361" y="1771332"/>
            <a:ext cx="4458450" cy="2752130"/>
          </a:xfrm>
          <a:prstGeom prst="rect">
            <a:avLst/>
          </a:prstGeom>
          <a:ln>
            <a:noFill/>
          </a:ln>
          <a:effectLst>
            <a:softEdge rad="112500"/>
          </a:effectLst>
        </p:spPr>
      </p:pic>
      <p:sp>
        <p:nvSpPr>
          <p:cNvPr id="14" name="TextBox 13">
            <a:extLst>
              <a:ext uri="{FF2B5EF4-FFF2-40B4-BE49-F238E27FC236}">
                <a16:creationId xmlns:a16="http://schemas.microsoft.com/office/drawing/2014/main" id="{81C8B369-0333-43F5-A389-5612372B4413}"/>
              </a:ext>
            </a:extLst>
          </p:cNvPr>
          <p:cNvSpPr txBox="1"/>
          <p:nvPr/>
        </p:nvSpPr>
        <p:spPr>
          <a:xfrm>
            <a:off x="661703" y="5295575"/>
            <a:ext cx="4990417" cy="707886"/>
          </a:xfrm>
          <a:prstGeom prst="rect">
            <a:avLst/>
          </a:prstGeom>
          <a:noFill/>
          <a:ln w="28575">
            <a:solidFill>
              <a:srgbClr val="FF0000"/>
            </a:solidFill>
            <a:prstDash val="dash"/>
          </a:ln>
        </p:spPr>
        <p:txBody>
          <a:bodyPr wrap="square" rtlCol="0">
            <a:spAutoFit/>
          </a:bodyPr>
          <a:lstStyle/>
          <a:p>
            <a:pPr marR="0" lvl="0" defTabSz="914400" rtl="0" eaLnBrk="1" fontAlgn="auto" latinLnBrk="0" hangingPunct="1">
              <a:lnSpc>
                <a:spcPct val="100000"/>
              </a:lnSpc>
              <a:spcBef>
                <a:spcPts val="0"/>
              </a:spcBef>
              <a:spcAft>
                <a:spcPts val="0"/>
              </a:spcAft>
              <a:buClrTx/>
              <a:buSzTx/>
              <a:tabLst/>
              <a:defRPr/>
            </a:pPr>
            <a:r>
              <a:rPr kumimoji="0" lang="en-GB" sz="20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What do you notice about this poem?</a:t>
            </a:r>
            <a:r>
              <a:rPr lang="en-GB" sz="2000" dirty="0">
                <a:solidFill>
                  <a:prstClr val="black"/>
                </a:solidFill>
                <a:latin typeface="Kozuka Gothic Pro R" pitchFamily="34" charset="-128"/>
                <a:ea typeface="Kozuka Gothic Pro R" pitchFamily="34" charset="-128"/>
              </a:rPr>
              <a:t> </a:t>
            </a:r>
            <a:br>
              <a:rPr lang="en-GB" sz="2000" dirty="0">
                <a:solidFill>
                  <a:prstClr val="black"/>
                </a:solidFill>
                <a:latin typeface="Kozuka Gothic Pro R" pitchFamily="34" charset="-128"/>
                <a:ea typeface="Kozuka Gothic Pro R" pitchFamily="34" charset="-128"/>
              </a:rPr>
            </a:br>
            <a:r>
              <a:rPr lang="en-GB" sz="2000" dirty="0">
                <a:solidFill>
                  <a:prstClr val="black"/>
                </a:solidFill>
                <a:latin typeface="Kozuka Gothic Pro R" pitchFamily="34" charset="-128"/>
                <a:ea typeface="Kozuka Gothic Pro R" pitchFamily="34" charset="-128"/>
              </a:rPr>
              <a:t>How does it make you feel?</a:t>
            </a:r>
            <a:endParaRPr kumimoji="0" lang="en-GB" sz="20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p:txBody>
      </p:sp>
    </p:spTree>
    <p:extLst>
      <p:ext uri="{BB962C8B-B14F-4D97-AF65-F5344CB8AC3E}">
        <p14:creationId xmlns:p14="http://schemas.microsoft.com/office/powerpoint/2010/main" val="1062202436"/>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Haiku</a:t>
            </a:r>
          </a:p>
        </p:txBody>
      </p:sp>
      <p:sp>
        <p:nvSpPr>
          <p:cNvPr id="12" name="TextBox 11"/>
          <p:cNvSpPr txBox="1"/>
          <p:nvPr/>
        </p:nvSpPr>
        <p:spPr>
          <a:xfrm>
            <a:off x="665574" y="1873215"/>
            <a:ext cx="8024896" cy="224676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A haiku is a </a:t>
            </a:r>
            <a:r>
              <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traditional Japanese poem.</a:t>
            </a:r>
          </a:p>
          <a:p>
            <a:pPr marR="0" lvl="0" algn="l" defTabSz="914400" rtl="0" eaLnBrk="1" fontAlgn="auto" latinLnBrk="0" hangingPunct="1">
              <a:lnSpc>
                <a:spcPct val="100000"/>
              </a:lnSpc>
              <a:spcBef>
                <a:spcPts val="0"/>
              </a:spcBef>
              <a:spcAft>
                <a:spcPts val="0"/>
              </a:spcAft>
              <a:buClrTx/>
              <a:buSzTx/>
              <a:tabLst/>
              <a:defRPr/>
            </a:pPr>
            <a:endParaRPr lang="en-GB" sz="2800" noProof="0" dirty="0">
              <a:solidFill>
                <a:prstClr val="black"/>
              </a:solidFill>
              <a:latin typeface="Kozuka Gothic Pro R" panose="020B0400000000000000" pitchFamily="34" charset="-128"/>
              <a:ea typeface="Kozuka Gothic Pro R" panose="020B0400000000000000" pitchFamily="34" charset="-128"/>
            </a:endParaRPr>
          </a:p>
          <a:p>
            <a:pPr marR="0" lvl="0" algn="l" defTabSz="914400" rtl="0" eaLnBrk="1" fontAlgn="auto" latinLnBrk="0" hangingPunct="1">
              <a:lnSpc>
                <a:spcPct val="100000"/>
              </a:lnSpc>
              <a:spcBef>
                <a:spcPts val="0"/>
              </a:spcBef>
              <a:spcAft>
                <a:spcPts val="0"/>
              </a:spcAft>
              <a:buClrTx/>
              <a:buSzTx/>
              <a:tabLst/>
              <a:defRPr/>
            </a:pPr>
            <a:r>
              <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They are short poems of only three lines.</a:t>
            </a:r>
          </a:p>
          <a:p>
            <a:pPr marR="0" lvl="0" algn="l" defTabSz="914400" rtl="0" eaLnBrk="1" fontAlgn="auto" latinLnBrk="0" hangingPunct="1">
              <a:lnSpc>
                <a:spcPct val="100000"/>
              </a:lnSpc>
              <a:spcBef>
                <a:spcPts val="0"/>
              </a:spcBef>
              <a:spcAft>
                <a:spcPts val="0"/>
              </a:spcAft>
              <a:buClrTx/>
              <a:buSzTx/>
              <a:tabLst/>
              <a:defRPr/>
            </a:pPr>
            <a:endParaRPr lang="en-GB" sz="2800" dirty="0">
              <a:solidFill>
                <a:prstClr val="black"/>
              </a:solidFill>
              <a:latin typeface="Kozuka Gothic Pro R" panose="020B0400000000000000" pitchFamily="34" charset="-128"/>
              <a:ea typeface="Kozuka Gothic Pro R" panose="020B0400000000000000" pitchFamily="34" charset="-128"/>
            </a:endParaRPr>
          </a:p>
          <a:p>
            <a:pPr marR="0" lvl="0" algn="l" defTabSz="914400" rtl="0" eaLnBrk="1" fontAlgn="auto" latinLnBrk="0" hangingPunct="1">
              <a:lnSpc>
                <a:spcPct val="100000"/>
              </a:lnSpc>
              <a:spcBef>
                <a:spcPts val="0"/>
              </a:spcBef>
              <a:spcAft>
                <a:spcPts val="0"/>
              </a:spcAft>
              <a:buClrTx/>
              <a:buSzTx/>
              <a:tabLst/>
              <a:defRPr/>
            </a:pPr>
            <a:r>
              <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They do not have to rhyme.</a:t>
            </a:r>
            <a:endParaRPr lang="en-GB" sz="2800" dirty="0">
              <a:solidFill>
                <a:prstClr val="black"/>
              </a:solidFill>
              <a:latin typeface="Kozuka Gothic Pro R" panose="020B0400000000000000" pitchFamily="34" charset="-128"/>
              <a:ea typeface="Kozuka Gothic Pro R" panose="020B0400000000000000" pitchFamily="34" charset="-128"/>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2050" name="Picture 2" descr="紙に何かを書く人のイラスト（女の子）">
            <a:extLst>
              <a:ext uri="{FF2B5EF4-FFF2-40B4-BE49-F238E27FC236}">
                <a16:creationId xmlns:a16="http://schemas.microsoft.com/office/drawing/2014/main" id="{E1928BB9-D1A8-F5AA-2DDC-067CFB4A2E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868" y="4634349"/>
            <a:ext cx="1586666"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567176"/>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Syllables</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34" name="TextBox 33">
            <a:extLst>
              <a:ext uri="{FF2B5EF4-FFF2-40B4-BE49-F238E27FC236}">
                <a16:creationId xmlns:a16="http://schemas.microsoft.com/office/drawing/2014/main" id="{7BBF0F78-5F32-4D94-B674-912D1FFC79E5}"/>
              </a:ext>
            </a:extLst>
          </p:cNvPr>
          <p:cNvSpPr txBox="1"/>
          <p:nvPr/>
        </p:nvSpPr>
        <p:spPr>
          <a:xfrm>
            <a:off x="494048" y="1529944"/>
            <a:ext cx="8024896" cy="209288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600" b="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In Japanese, haiku usually follow a strict 5-7-5 syllable structure. </a:t>
            </a:r>
          </a:p>
          <a:p>
            <a:pPr marR="0" lvl="0" algn="l" defTabSz="914400" rtl="0" eaLnBrk="1" fontAlgn="auto" latinLnBrk="0" hangingPunct="1">
              <a:lnSpc>
                <a:spcPct val="100000"/>
              </a:lnSpc>
              <a:spcBef>
                <a:spcPts val="0"/>
              </a:spcBef>
              <a:spcAft>
                <a:spcPts val="0"/>
              </a:spcAft>
              <a:buClrTx/>
              <a:buSzTx/>
              <a:tabLst/>
              <a:defRPr/>
            </a:pPr>
            <a:endParaRPr lang="en-GB" sz="2600" dirty="0">
              <a:solidFill>
                <a:prstClr val="black"/>
              </a:solidFill>
              <a:latin typeface="Kozuka Gothic Pro R" pitchFamily="34" charset="-128"/>
              <a:ea typeface="Kozuka Gothic Pro R" pitchFamily="34" charset="-128"/>
            </a:endParaRPr>
          </a:p>
          <a:p>
            <a:pPr marR="0" lvl="0" algn="l" defTabSz="914400" rtl="0" eaLnBrk="1" fontAlgn="auto" latinLnBrk="0" hangingPunct="1">
              <a:lnSpc>
                <a:spcPct val="100000"/>
              </a:lnSpc>
              <a:spcBef>
                <a:spcPts val="0"/>
              </a:spcBef>
              <a:spcAft>
                <a:spcPts val="0"/>
              </a:spcAft>
              <a:buClrTx/>
              <a:buSzTx/>
              <a:tabLst/>
              <a:defRPr/>
            </a:pPr>
            <a:r>
              <a:rPr lang="en-GB" sz="2600" dirty="0">
                <a:solidFill>
                  <a:prstClr val="black"/>
                </a:solidFill>
                <a:latin typeface="Kozuka Gothic Pro R" pitchFamily="34" charset="-128"/>
                <a:ea typeface="Kozuka Gothic Pro R" pitchFamily="34" charset="-128"/>
              </a:rPr>
              <a:t>However, in English, haiku don’t have to follow this traditional structure. </a:t>
            </a:r>
          </a:p>
        </p:txBody>
      </p:sp>
      <p:sp>
        <p:nvSpPr>
          <p:cNvPr id="35" name="TextBox 34">
            <a:extLst>
              <a:ext uri="{FF2B5EF4-FFF2-40B4-BE49-F238E27FC236}">
                <a16:creationId xmlns:a16="http://schemas.microsoft.com/office/drawing/2014/main" id="{398E6EA1-6B49-481D-B8FD-999CE84E9331}"/>
              </a:ext>
            </a:extLst>
          </p:cNvPr>
          <p:cNvSpPr txBox="1"/>
          <p:nvPr/>
        </p:nvSpPr>
        <p:spPr>
          <a:xfrm>
            <a:off x="539552" y="3865553"/>
            <a:ext cx="7750360" cy="830997"/>
          </a:xfrm>
          <a:prstGeom prst="rect">
            <a:avLst/>
          </a:prstGeom>
          <a:noFill/>
          <a:ln w="28575">
            <a:solidFill>
              <a:srgbClr val="FF0000"/>
            </a:solidFill>
            <a:prstDash val="dash"/>
          </a:ln>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GB" sz="240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What is a syllable? </a:t>
            </a:r>
            <a:br>
              <a:rPr kumimoji="0" lang="en-GB" sz="240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br>
            <a:r>
              <a:rPr kumimoji="0" lang="en-GB" sz="240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Count the number of syllables in the words below!</a:t>
            </a:r>
          </a:p>
        </p:txBody>
      </p:sp>
      <p:pic>
        <p:nvPicPr>
          <p:cNvPr id="36" name="Picture 2">
            <a:extLst>
              <a:ext uri="{FF2B5EF4-FFF2-40B4-BE49-F238E27FC236}">
                <a16:creationId xmlns:a16="http://schemas.microsoft.com/office/drawing/2014/main" id="{1EE7CE52-8527-4BD1-8C89-D95355ABD39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34255" y="149895"/>
            <a:ext cx="1325687" cy="1115234"/>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extLst>
              <a:ext uri="{FF2B5EF4-FFF2-40B4-BE49-F238E27FC236}">
                <a16:creationId xmlns:a16="http://schemas.microsoft.com/office/drawing/2014/main" id="{35482EDF-D40C-4809-88E8-3697F7F5B0F3}"/>
              </a:ext>
            </a:extLst>
          </p:cNvPr>
          <p:cNvSpPr/>
          <p:nvPr/>
        </p:nvSpPr>
        <p:spPr>
          <a:xfrm>
            <a:off x="335" y="5063225"/>
            <a:ext cx="9143998" cy="877163"/>
          </a:xfrm>
          <a:prstGeom prst="rect">
            <a:avLst/>
          </a:prstGeom>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GB" sz="2800" b="1" dirty="0">
                <a:solidFill>
                  <a:prstClr val="black"/>
                </a:solidFill>
                <a:latin typeface="Kozuka Gothic Pro B" pitchFamily="34" charset="-128"/>
                <a:ea typeface="Kozuka Gothic Pro B" pitchFamily="34" charset="-128"/>
              </a:rPr>
              <a:t>grape	apple	banana</a:t>
            </a:r>
          </a:p>
          <a:p>
            <a:pPr marL="342900" marR="0" lvl="0" indent="-3429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300" b="1" dirty="0">
              <a:solidFill>
                <a:prstClr val="black"/>
              </a:solidFill>
              <a:latin typeface="Kozuka Gothic Pro B" pitchFamily="34" charset="-128"/>
              <a:ea typeface="Kozuka Gothic Pro B" pitchFamily="34" charset="-128"/>
            </a:endParaRPr>
          </a:p>
        </p:txBody>
      </p:sp>
      <p:sp>
        <p:nvSpPr>
          <p:cNvPr id="38" name="Oval 37">
            <a:extLst>
              <a:ext uri="{FF2B5EF4-FFF2-40B4-BE49-F238E27FC236}">
                <a16:creationId xmlns:a16="http://schemas.microsoft.com/office/drawing/2014/main" id="{BB367741-DE85-4E15-9F88-D9CCEE2A0625}"/>
              </a:ext>
            </a:extLst>
          </p:cNvPr>
          <p:cNvSpPr/>
          <p:nvPr/>
        </p:nvSpPr>
        <p:spPr>
          <a:xfrm>
            <a:off x="2483769" y="4969979"/>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740636A2-1D87-496F-83CB-57AF4DE3DB3A}"/>
              </a:ext>
            </a:extLst>
          </p:cNvPr>
          <p:cNvSpPr/>
          <p:nvPr/>
        </p:nvSpPr>
        <p:spPr>
          <a:xfrm>
            <a:off x="4067945" y="4969978"/>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a:extLst>
              <a:ext uri="{FF2B5EF4-FFF2-40B4-BE49-F238E27FC236}">
                <a16:creationId xmlns:a16="http://schemas.microsoft.com/office/drawing/2014/main" id="{E811FB34-2AB1-4607-95EC-87D4A089C67C}"/>
              </a:ext>
            </a:extLst>
          </p:cNvPr>
          <p:cNvSpPr/>
          <p:nvPr/>
        </p:nvSpPr>
        <p:spPr>
          <a:xfrm>
            <a:off x="4572000" y="4969977"/>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6D4C08ED-D6E6-44FE-A828-1E7780902DC6}"/>
              </a:ext>
            </a:extLst>
          </p:cNvPr>
          <p:cNvSpPr/>
          <p:nvPr/>
        </p:nvSpPr>
        <p:spPr>
          <a:xfrm>
            <a:off x="5829226" y="4969977"/>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B3509CC7-36AF-4829-827E-D82FF41C1513}"/>
              </a:ext>
            </a:extLst>
          </p:cNvPr>
          <p:cNvSpPr/>
          <p:nvPr/>
        </p:nvSpPr>
        <p:spPr>
          <a:xfrm>
            <a:off x="6251224" y="4969977"/>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a:extLst>
              <a:ext uri="{FF2B5EF4-FFF2-40B4-BE49-F238E27FC236}">
                <a16:creationId xmlns:a16="http://schemas.microsoft.com/office/drawing/2014/main" id="{CDBBEAFB-3A05-46D0-A027-54EFEF9BD150}"/>
              </a:ext>
            </a:extLst>
          </p:cNvPr>
          <p:cNvSpPr/>
          <p:nvPr/>
        </p:nvSpPr>
        <p:spPr>
          <a:xfrm>
            <a:off x="6660231" y="4969977"/>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1CB41CF5-80F0-46B8-BF64-8B32A7D76E52}"/>
              </a:ext>
            </a:extLst>
          </p:cNvPr>
          <p:cNvSpPr txBox="1"/>
          <p:nvPr/>
        </p:nvSpPr>
        <p:spPr>
          <a:xfrm>
            <a:off x="1904390" y="5493659"/>
            <a:ext cx="1302774" cy="413964"/>
          </a:xfrm>
          <a:prstGeom prst="rect">
            <a:avLst/>
          </a:prstGeom>
          <a:noFill/>
        </p:spPr>
        <p:txBody>
          <a:bodyPr wrap="square">
            <a:spAutoFit/>
          </a:bodyPr>
          <a:lstStyle/>
          <a:p>
            <a:pPr marL="0" marR="0" lvl="0" indent="0" algn="ctr" defTabSz="914400" rtl="0" eaLnBrk="1" fontAlgn="auto" latinLnBrk="0" hangingPunct="1">
              <a:spcBef>
                <a:spcPts val="0"/>
              </a:spcBef>
              <a:spcAft>
                <a:spcPts val="0"/>
              </a:spcAft>
              <a:buClrTx/>
              <a:buSzTx/>
              <a:buFontTx/>
              <a:buNone/>
              <a:tabLst/>
              <a:defRPr/>
            </a:pPr>
            <a:r>
              <a:rPr kumimoji="0" lang="en-GB" sz="2000" i="0" u="none" strike="noStrike" kern="1200" cap="none" spc="0" normalizeH="0" baseline="0" noProof="0" dirty="0">
                <a:ln>
                  <a:noFill/>
                </a:ln>
                <a:solidFill>
                  <a:srgbClr val="FF0000"/>
                </a:solidFill>
                <a:effectLst/>
                <a:uLnTx/>
                <a:uFillTx/>
                <a:latin typeface="Kozuka Gothic Pro R" pitchFamily="34" charset="-128"/>
                <a:ea typeface="Kozuka Gothic Pro R" pitchFamily="34" charset="-128"/>
                <a:cs typeface="+mn-cs"/>
              </a:rPr>
              <a:t>1</a:t>
            </a:r>
            <a:r>
              <a:rPr kumimoji="0" lang="en-GB" sz="2000" i="0" u="none" strike="noStrike" kern="1200" cap="none" spc="0" normalizeH="0" noProof="0" dirty="0">
                <a:ln>
                  <a:noFill/>
                </a:ln>
                <a:solidFill>
                  <a:srgbClr val="FF0000"/>
                </a:solidFill>
                <a:effectLst/>
                <a:uLnTx/>
                <a:uFillTx/>
                <a:latin typeface="Kozuka Gothic Pro R" pitchFamily="34" charset="-128"/>
                <a:ea typeface="Kozuka Gothic Pro R" pitchFamily="34" charset="-128"/>
                <a:cs typeface="+mn-cs"/>
              </a:rPr>
              <a:t> syllable</a:t>
            </a:r>
            <a:endParaRPr kumimoji="0" lang="en-GB" sz="2000" i="0" u="none" strike="noStrike" kern="1200" cap="none" spc="0" normalizeH="0" baseline="0" noProof="0" dirty="0">
              <a:ln>
                <a:noFill/>
              </a:ln>
              <a:solidFill>
                <a:srgbClr val="FF0000"/>
              </a:solidFill>
              <a:effectLst/>
              <a:uLnTx/>
              <a:uFillTx/>
              <a:latin typeface="Kozuka Gothic Pro R" pitchFamily="34" charset="-128"/>
              <a:ea typeface="Kozuka Gothic Pro R" pitchFamily="34" charset="-128"/>
              <a:cs typeface="+mn-cs"/>
            </a:endParaRPr>
          </a:p>
        </p:txBody>
      </p:sp>
      <p:sp>
        <p:nvSpPr>
          <p:cNvPr id="46" name="TextBox 45">
            <a:extLst>
              <a:ext uri="{FF2B5EF4-FFF2-40B4-BE49-F238E27FC236}">
                <a16:creationId xmlns:a16="http://schemas.microsoft.com/office/drawing/2014/main" id="{A3C8017B-D7F0-45E7-B2C8-F23D124F33BB}"/>
              </a:ext>
            </a:extLst>
          </p:cNvPr>
          <p:cNvSpPr txBox="1"/>
          <p:nvPr/>
        </p:nvSpPr>
        <p:spPr>
          <a:xfrm>
            <a:off x="3685707" y="5493659"/>
            <a:ext cx="1456727" cy="400110"/>
          </a:xfrm>
          <a:prstGeom prst="rect">
            <a:avLst/>
          </a:prstGeom>
          <a:noFill/>
        </p:spPr>
        <p:txBody>
          <a:bodyPr wrap="square">
            <a:spAutoFit/>
          </a:bodyPr>
          <a:lstStyle/>
          <a:p>
            <a:pPr marL="0" marR="0" lvl="0" indent="0" algn="ctr" defTabSz="914400" rtl="0" eaLnBrk="1" fontAlgn="auto" latinLnBrk="0" hangingPunct="1">
              <a:spcBef>
                <a:spcPts val="0"/>
              </a:spcBef>
              <a:spcAft>
                <a:spcPts val="0"/>
              </a:spcAft>
              <a:buClrTx/>
              <a:buSzTx/>
              <a:buFontTx/>
              <a:buNone/>
              <a:tabLst/>
              <a:defRPr/>
            </a:pPr>
            <a:r>
              <a:rPr lang="en-GB" sz="2000" dirty="0">
                <a:solidFill>
                  <a:srgbClr val="FF0000"/>
                </a:solidFill>
                <a:latin typeface="Kozuka Gothic Pro R" pitchFamily="34" charset="-128"/>
                <a:ea typeface="Kozuka Gothic Pro R" pitchFamily="34" charset="-128"/>
              </a:rPr>
              <a:t>2</a:t>
            </a:r>
            <a:r>
              <a:rPr kumimoji="0" lang="en-GB" sz="2000" i="0" u="none" strike="noStrike" kern="1200" cap="none" spc="0" normalizeH="0" noProof="0" dirty="0">
                <a:ln>
                  <a:noFill/>
                </a:ln>
                <a:solidFill>
                  <a:srgbClr val="FF0000"/>
                </a:solidFill>
                <a:effectLst/>
                <a:uLnTx/>
                <a:uFillTx/>
                <a:latin typeface="Kozuka Gothic Pro R" pitchFamily="34" charset="-128"/>
                <a:ea typeface="Kozuka Gothic Pro R" pitchFamily="34" charset="-128"/>
                <a:cs typeface="+mn-cs"/>
              </a:rPr>
              <a:t> syllables</a:t>
            </a:r>
            <a:endParaRPr kumimoji="0" lang="en-GB" sz="2000" i="0" u="none" strike="noStrike" kern="1200" cap="none" spc="0" normalizeH="0" baseline="0" noProof="0" dirty="0">
              <a:ln>
                <a:noFill/>
              </a:ln>
              <a:solidFill>
                <a:srgbClr val="FF0000"/>
              </a:solidFill>
              <a:effectLst/>
              <a:uLnTx/>
              <a:uFillTx/>
              <a:latin typeface="Kozuka Gothic Pro R" pitchFamily="34" charset="-128"/>
              <a:ea typeface="Kozuka Gothic Pro R" pitchFamily="34" charset="-128"/>
              <a:cs typeface="+mn-cs"/>
            </a:endParaRPr>
          </a:p>
        </p:txBody>
      </p:sp>
      <p:sp>
        <p:nvSpPr>
          <p:cNvPr id="47" name="TextBox 46">
            <a:extLst>
              <a:ext uri="{FF2B5EF4-FFF2-40B4-BE49-F238E27FC236}">
                <a16:creationId xmlns:a16="http://schemas.microsoft.com/office/drawing/2014/main" id="{FE6C5BB8-DDE9-41F5-B0D3-185379894AC8}"/>
              </a:ext>
            </a:extLst>
          </p:cNvPr>
          <p:cNvSpPr txBox="1"/>
          <p:nvPr/>
        </p:nvSpPr>
        <p:spPr>
          <a:xfrm>
            <a:off x="5743853" y="5493659"/>
            <a:ext cx="1456726" cy="413964"/>
          </a:xfrm>
          <a:prstGeom prst="rect">
            <a:avLst/>
          </a:prstGeom>
          <a:noFill/>
        </p:spPr>
        <p:txBody>
          <a:bodyPr wrap="square">
            <a:spAutoFit/>
          </a:bodyPr>
          <a:lstStyle/>
          <a:p>
            <a:pPr marL="0" marR="0" lvl="0" indent="0" algn="ctr" defTabSz="914400" rtl="0" eaLnBrk="1" fontAlgn="auto" latinLnBrk="0" hangingPunct="1">
              <a:spcBef>
                <a:spcPts val="0"/>
              </a:spcBef>
              <a:spcAft>
                <a:spcPts val="0"/>
              </a:spcAft>
              <a:buClrTx/>
              <a:buSzTx/>
              <a:buFontTx/>
              <a:buNone/>
              <a:tabLst/>
              <a:defRPr/>
            </a:pPr>
            <a:r>
              <a:rPr lang="en-GB" sz="2000" dirty="0">
                <a:solidFill>
                  <a:srgbClr val="FF0000"/>
                </a:solidFill>
                <a:latin typeface="Kozuka Gothic Pro R" pitchFamily="34" charset="-128"/>
                <a:ea typeface="Kozuka Gothic Pro R" pitchFamily="34" charset="-128"/>
              </a:rPr>
              <a:t>3</a:t>
            </a:r>
            <a:r>
              <a:rPr kumimoji="0" lang="en-GB" sz="2000" i="0" u="none" strike="noStrike" kern="1200" cap="none" spc="0" normalizeH="0" noProof="0" dirty="0">
                <a:ln>
                  <a:noFill/>
                </a:ln>
                <a:solidFill>
                  <a:srgbClr val="FF0000"/>
                </a:solidFill>
                <a:effectLst/>
                <a:uLnTx/>
                <a:uFillTx/>
                <a:latin typeface="Kozuka Gothic Pro R" pitchFamily="34" charset="-128"/>
                <a:ea typeface="Kozuka Gothic Pro R" pitchFamily="34" charset="-128"/>
                <a:cs typeface="+mn-cs"/>
              </a:rPr>
              <a:t> syllables</a:t>
            </a:r>
            <a:endParaRPr kumimoji="0" lang="en-GB" sz="2000" i="0" u="none" strike="noStrike" kern="1200" cap="none" spc="0" normalizeH="0" baseline="0" noProof="0" dirty="0">
              <a:ln>
                <a:noFill/>
              </a:ln>
              <a:solidFill>
                <a:srgbClr val="FF0000"/>
              </a:solidFill>
              <a:effectLst/>
              <a:uLnTx/>
              <a:uFillTx/>
              <a:latin typeface="Kozuka Gothic Pro R" pitchFamily="34" charset="-128"/>
              <a:ea typeface="Kozuka Gothic Pro R" pitchFamily="34" charset="-128"/>
              <a:cs typeface="+mn-cs"/>
            </a:endParaRPr>
          </a:p>
        </p:txBody>
      </p:sp>
    </p:spTree>
    <p:extLst>
      <p:ext uri="{BB962C8B-B14F-4D97-AF65-F5344CB8AC3E}">
        <p14:creationId xmlns:p14="http://schemas.microsoft.com/office/powerpoint/2010/main" val="4115036180"/>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1000"/>
                                        <p:tgtEl>
                                          <p:spTgt spid="46"/>
                                        </p:tgtEl>
                                      </p:cBhvr>
                                    </p:animEffect>
                                    <p:anim calcmode="lin" valueType="num">
                                      <p:cBhvr>
                                        <p:cTn id="42" dur="1000" fill="hold"/>
                                        <p:tgtEl>
                                          <p:spTgt spid="46"/>
                                        </p:tgtEl>
                                        <p:attrNameLst>
                                          <p:attrName>ppt_x</p:attrName>
                                        </p:attrNameLst>
                                      </p:cBhvr>
                                      <p:tavLst>
                                        <p:tav tm="0">
                                          <p:val>
                                            <p:strVal val="#ppt_x"/>
                                          </p:val>
                                        </p:tav>
                                        <p:tav tm="100000">
                                          <p:val>
                                            <p:strVal val="#ppt_x"/>
                                          </p:val>
                                        </p:tav>
                                      </p:tavLst>
                                    </p:anim>
                                    <p:anim calcmode="lin" valueType="num">
                                      <p:cBhvr>
                                        <p:cTn id="43"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p:bldP spid="38" grpId="0" animBg="1"/>
      <p:bldP spid="39" grpId="0" animBg="1"/>
      <p:bldP spid="40" grpId="0" animBg="1"/>
      <p:bldP spid="41" grpId="0" animBg="1"/>
      <p:bldP spid="42" grpId="0" animBg="1"/>
      <p:bldP spid="43" grpId="0" animBg="1"/>
      <p:bldP spid="44" grpId="0"/>
      <p:bldP spid="46" grpId="0"/>
      <p:bldP spid="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Syllables</a:t>
            </a:r>
          </a:p>
        </p:txBody>
      </p:sp>
      <p:sp>
        <p:nvSpPr>
          <p:cNvPr id="12" name="TextBox 11"/>
          <p:cNvSpPr txBox="1"/>
          <p:nvPr/>
        </p:nvSpPr>
        <p:spPr>
          <a:xfrm>
            <a:off x="494048" y="1529944"/>
            <a:ext cx="8024896" cy="892552"/>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600" b="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Let’s read </a:t>
            </a:r>
            <a:r>
              <a:rPr lang="en-GB" sz="2600" dirty="0">
                <a:solidFill>
                  <a:prstClr val="black"/>
                </a:solidFill>
                <a:latin typeface="Kozuka Gothic Pro R" pitchFamily="34" charset="-128"/>
                <a:ea typeface="Kozuka Gothic Pro R" pitchFamily="34" charset="-128"/>
              </a:rPr>
              <a:t>The Old Pond again. </a:t>
            </a:r>
            <a:br>
              <a:rPr lang="en-GB" sz="2600" dirty="0">
                <a:solidFill>
                  <a:prstClr val="black"/>
                </a:solidFill>
                <a:latin typeface="Kozuka Gothic Pro R" pitchFamily="34" charset="-128"/>
                <a:ea typeface="Kozuka Gothic Pro R" pitchFamily="34" charset="-128"/>
              </a:rPr>
            </a:br>
            <a:r>
              <a:rPr kumimoji="0" lang="en-GB" sz="260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How many syllables does each line have?</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14" name="TextBox 13">
            <a:extLst>
              <a:ext uri="{FF2B5EF4-FFF2-40B4-BE49-F238E27FC236}">
                <a16:creationId xmlns:a16="http://schemas.microsoft.com/office/drawing/2014/main" id="{EC9AC25C-05AC-4C14-BD21-4F4B83B2474E}"/>
              </a:ext>
            </a:extLst>
          </p:cNvPr>
          <p:cNvSpPr txBox="1"/>
          <p:nvPr/>
        </p:nvSpPr>
        <p:spPr>
          <a:xfrm>
            <a:off x="543608" y="2593591"/>
            <a:ext cx="4464496" cy="2386935"/>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GB" sz="2600" dirty="0">
                <a:solidFill>
                  <a:prstClr val="black"/>
                </a:solidFill>
                <a:latin typeface="Kozuka Gothic Pro R" pitchFamily="34" charset="-128"/>
                <a:ea typeface="Kozuka Gothic Pro R" pitchFamily="34" charset="-128"/>
              </a:rPr>
              <a:t>o</a:t>
            </a:r>
            <a:r>
              <a:rPr lang="en-GB" sz="2600" noProof="0" dirty="0" err="1">
                <a:solidFill>
                  <a:prstClr val="black"/>
                </a:solidFill>
                <a:latin typeface="Kozuka Gothic Pro R" pitchFamily="34" charset="-128"/>
                <a:ea typeface="Kozuka Gothic Pro R" pitchFamily="34" charset="-128"/>
              </a:rPr>
              <a:t>ld</a:t>
            </a:r>
            <a:r>
              <a:rPr lang="en-GB" sz="2600" noProof="0" dirty="0">
                <a:solidFill>
                  <a:prstClr val="black"/>
                </a:solidFill>
                <a:latin typeface="Kozuka Gothic Pro R" pitchFamily="34" charset="-128"/>
                <a:ea typeface="Kozuka Gothic Pro R" pitchFamily="34" charset="-128"/>
              </a:rPr>
              <a:t> pond...</a:t>
            </a:r>
          </a:p>
          <a:p>
            <a:pPr marL="0" marR="0" lvl="0" indent="0" algn="l" defTabSz="914400" rtl="0" eaLnBrk="1" fontAlgn="auto" latinLnBrk="0" hangingPunct="1">
              <a:lnSpc>
                <a:spcPct val="200000"/>
              </a:lnSpc>
              <a:spcBef>
                <a:spcPts val="0"/>
              </a:spcBef>
              <a:spcAft>
                <a:spcPts val="0"/>
              </a:spcAft>
              <a:buClrTx/>
              <a:buSzTx/>
              <a:buFontTx/>
              <a:buNone/>
              <a:tabLst/>
              <a:defRPr/>
            </a:pPr>
            <a:r>
              <a:rPr lang="en-GB" sz="2600" noProof="0" dirty="0">
                <a:solidFill>
                  <a:prstClr val="black"/>
                </a:solidFill>
                <a:latin typeface="Kozuka Gothic Pro R" pitchFamily="34" charset="-128"/>
                <a:ea typeface="Kozuka Gothic Pro R" pitchFamily="34" charset="-128"/>
              </a:rPr>
              <a:t>a frog leaps in</a:t>
            </a:r>
            <a:endParaRPr kumimoji="0" lang="en-GB" sz="26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a:p>
            <a:pPr marL="0" marR="0" lvl="0" indent="0" algn="l" defTabSz="914400" rtl="0" eaLnBrk="1" fontAlgn="auto" latinLnBrk="0" hangingPunct="1">
              <a:lnSpc>
                <a:spcPct val="200000"/>
              </a:lnSpc>
              <a:spcBef>
                <a:spcPts val="0"/>
              </a:spcBef>
              <a:spcAft>
                <a:spcPts val="0"/>
              </a:spcAft>
              <a:buClrTx/>
              <a:buSzTx/>
              <a:buFontTx/>
              <a:buNone/>
              <a:tabLst/>
              <a:defRPr/>
            </a:pPr>
            <a:r>
              <a:rPr lang="en-GB" sz="2600" dirty="0">
                <a:solidFill>
                  <a:prstClr val="black"/>
                </a:solidFill>
                <a:latin typeface="Kozuka Gothic Pro R" pitchFamily="34" charset="-128"/>
                <a:ea typeface="Kozuka Gothic Pro R" pitchFamily="34" charset="-128"/>
              </a:rPr>
              <a:t>w</a:t>
            </a:r>
            <a:r>
              <a:rPr lang="en-GB" sz="2600" noProof="0" dirty="0" err="1">
                <a:solidFill>
                  <a:prstClr val="black"/>
                </a:solidFill>
                <a:latin typeface="Kozuka Gothic Pro R" pitchFamily="34" charset="-128"/>
                <a:ea typeface="Kozuka Gothic Pro R" pitchFamily="34" charset="-128"/>
              </a:rPr>
              <a:t>ater’s</a:t>
            </a:r>
            <a:r>
              <a:rPr lang="en-GB" sz="2600" noProof="0" dirty="0">
                <a:solidFill>
                  <a:prstClr val="black"/>
                </a:solidFill>
                <a:latin typeface="Kozuka Gothic Pro R" pitchFamily="34" charset="-128"/>
                <a:ea typeface="Kozuka Gothic Pro R" pitchFamily="34" charset="-128"/>
              </a:rPr>
              <a:t> sound</a:t>
            </a:r>
            <a:endParaRPr kumimoji="0" lang="en-GB" sz="26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p:txBody>
      </p:sp>
      <p:sp>
        <p:nvSpPr>
          <p:cNvPr id="3" name="Oval 2">
            <a:extLst>
              <a:ext uri="{FF2B5EF4-FFF2-40B4-BE49-F238E27FC236}">
                <a16:creationId xmlns:a16="http://schemas.microsoft.com/office/drawing/2014/main" id="{6F936ED8-2045-44AC-829A-7D22BE1B07ED}"/>
              </a:ext>
            </a:extLst>
          </p:cNvPr>
          <p:cNvSpPr/>
          <p:nvPr/>
        </p:nvSpPr>
        <p:spPr>
          <a:xfrm>
            <a:off x="829612" y="2791302"/>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CD653B3A-0F99-40DC-907D-841569164F97}"/>
              </a:ext>
            </a:extLst>
          </p:cNvPr>
          <p:cNvSpPr/>
          <p:nvPr/>
        </p:nvSpPr>
        <p:spPr>
          <a:xfrm>
            <a:off x="1547664" y="2791302"/>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3E7B81B0-51B4-4BB5-9BCF-DF16CA7949B0}"/>
              </a:ext>
            </a:extLst>
          </p:cNvPr>
          <p:cNvSpPr/>
          <p:nvPr/>
        </p:nvSpPr>
        <p:spPr>
          <a:xfrm>
            <a:off x="687624" y="3570342"/>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B668C4F2-3D75-4ADB-B846-397331A13F1D}"/>
              </a:ext>
            </a:extLst>
          </p:cNvPr>
          <p:cNvSpPr/>
          <p:nvPr/>
        </p:nvSpPr>
        <p:spPr>
          <a:xfrm>
            <a:off x="1171672" y="3570341"/>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122D2DB9-F559-4055-BF4C-6B3CB847377D}"/>
              </a:ext>
            </a:extLst>
          </p:cNvPr>
          <p:cNvSpPr/>
          <p:nvPr/>
        </p:nvSpPr>
        <p:spPr>
          <a:xfrm>
            <a:off x="2003776" y="3570341"/>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B7E39FE4-8505-48DD-912D-5B9211B867D1}"/>
              </a:ext>
            </a:extLst>
          </p:cNvPr>
          <p:cNvSpPr/>
          <p:nvPr/>
        </p:nvSpPr>
        <p:spPr>
          <a:xfrm>
            <a:off x="2597619" y="3564334"/>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60B15B57-4B05-46B7-A603-5D48F8A028B8}"/>
              </a:ext>
            </a:extLst>
          </p:cNvPr>
          <p:cNvSpPr/>
          <p:nvPr/>
        </p:nvSpPr>
        <p:spPr>
          <a:xfrm>
            <a:off x="759632" y="4349382"/>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75B04E47-14EA-4317-8F28-914CDB666248}"/>
              </a:ext>
            </a:extLst>
          </p:cNvPr>
          <p:cNvSpPr/>
          <p:nvPr/>
        </p:nvSpPr>
        <p:spPr>
          <a:xfrm>
            <a:off x="1243680" y="4340819"/>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4A365171-39B2-4250-B25E-756A0007D7FD}"/>
              </a:ext>
            </a:extLst>
          </p:cNvPr>
          <p:cNvSpPr/>
          <p:nvPr/>
        </p:nvSpPr>
        <p:spPr>
          <a:xfrm>
            <a:off x="2204664" y="4349382"/>
            <a:ext cx="144016" cy="14447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605F9511-09B3-4475-9FDA-F2E56BE7E160}"/>
              </a:ext>
            </a:extLst>
          </p:cNvPr>
          <p:cNvSpPr txBox="1"/>
          <p:nvPr/>
        </p:nvSpPr>
        <p:spPr>
          <a:xfrm>
            <a:off x="4860031" y="5173666"/>
            <a:ext cx="2840303" cy="492443"/>
          </a:xfrm>
          <a:prstGeom prst="rect">
            <a:avLst/>
          </a:prstGeom>
          <a:noFill/>
        </p:spPr>
        <p:txBody>
          <a:bodyPr wrap="square">
            <a:spAutoFit/>
          </a:bodyPr>
          <a:lstStyle/>
          <a:p>
            <a:pPr marL="0" marR="0" lvl="0" indent="0" algn="ctr" defTabSz="914400" rtl="0" eaLnBrk="1" fontAlgn="auto" latinLnBrk="0" hangingPunct="1">
              <a:spcBef>
                <a:spcPts val="0"/>
              </a:spcBef>
              <a:spcAft>
                <a:spcPts val="0"/>
              </a:spcAft>
              <a:buClrTx/>
              <a:buSzTx/>
              <a:buFontTx/>
              <a:buNone/>
              <a:tabLst/>
              <a:defRPr/>
            </a:pPr>
            <a:r>
              <a:rPr lang="en-GB" sz="2600" dirty="0">
                <a:solidFill>
                  <a:srgbClr val="FF0000"/>
                </a:solidFill>
                <a:latin typeface="Kozuka Gothic Pro B" panose="020B0800000000000000" pitchFamily="34" charset="-128"/>
                <a:ea typeface="Kozuka Gothic Pro B" panose="020B0800000000000000" pitchFamily="34" charset="-128"/>
              </a:rPr>
              <a:t>9 syllables</a:t>
            </a:r>
            <a:endParaRPr kumimoji="0" lang="en-GB" sz="2600" i="0" u="none" strike="noStrike" kern="1200" cap="none" spc="0" normalizeH="0" baseline="0" noProof="0" dirty="0">
              <a:ln>
                <a:noFill/>
              </a:ln>
              <a:solidFill>
                <a:srgbClr val="FF0000"/>
              </a:solidFill>
              <a:effectLst/>
              <a:uLnTx/>
              <a:uFillTx/>
              <a:latin typeface="Kozuka Gothic Pro B" panose="020B0800000000000000" pitchFamily="34" charset="-128"/>
              <a:ea typeface="Kozuka Gothic Pro B" panose="020B0800000000000000" pitchFamily="34" charset="-128"/>
            </a:endParaRPr>
          </a:p>
        </p:txBody>
      </p:sp>
      <p:sp>
        <p:nvSpPr>
          <p:cNvPr id="33" name="TextBox 32">
            <a:extLst>
              <a:ext uri="{FF2B5EF4-FFF2-40B4-BE49-F238E27FC236}">
                <a16:creationId xmlns:a16="http://schemas.microsoft.com/office/drawing/2014/main" id="{D0040CFB-578B-4FBC-9848-9CAED4456097}"/>
              </a:ext>
            </a:extLst>
          </p:cNvPr>
          <p:cNvSpPr txBox="1"/>
          <p:nvPr/>
        </p:nvSpPr>
        <p:spPr>
          <a:xfrm>
            <a:off x="494048" y="5198762"/>
            <a:ext cx="4514056" cy="492443"/>
          </a:xfrm>
          <a:prstGeom prst="rect">
            <a:avLst/>
          </a:prstGeom>
          <a:noFill/>
        </p:spPr>
        <p:txBody>
          <a:bodyPr wrap="square">
            <a:spAutoFit/>
          </a:bodyPr>
          <a:lstStyle/>
          <a:p>
            <a:pPr marL="0" marR="0" lvl="0" indent="0" algn="ctr" defTabSz="914400" rtl="0" eaLnBrk="1" fontAlgn="auto" latinLnBrk="0" hangingPunct="1">
              <a:spcBef>
                <a:spcPts val="0"/>
              </a:spcBef>
              <a:spcAft>
                <a:spcPts val="0"/>
              </a:spcAft>
              <a:buClrTx/>
              <a:buSzTx/>
              <a:buFontTx/>
              <a:buNone/>
              <a:tabLst/>
              <a:defRPr/>
            </a:pPr>
            <a:r>
              <a:rPr lang="en-GB" sz="2600" dirty="0">
                <a:solidFill>
                  <a:srgbClr val="FF0000"/>
                </a:solidFill>
                <a:latin typeface="Kozuka Gothic Pro B" panose="020B0800000000000000" pitchFamily="34" charset="-128"/>
                <a:ea typeface="Kozuka Gothic Pro B" panose="020B0800000000000000" pitchFamily="34" charset="-128"/>
              </a:rPr>
              <a:t>How many syllables in total?</a:t>
            </a:r>
            <a:endParaRPr kumimoji="0" lang="en-GB" sz="2600" i="0" u="none" strike="noStrike" kern="1200" cap="none" spc="0" normalizeH="0" baseline="0" noProof="0" dirty="0">
              <a:ln>
                <a:noFill/>
              </a:ln>
              <a:solidFill>
                <a:srgbClr val="FF0000"/>
              </a:solidFill>
              <a:effectLst/>
              <a:uLnTx/>
              <a:uFillTx/>
              <a:latin typeface="Kozuka Gothic Pro B" panose="020B0800000000000000" pitchFamily="34" charset="-128"/>
              <a:ea typeface="Kozuka Gothic Pro B" panose="020B0800000000000000" pitchFamily="34" charset="-128"/>
            </a:endParaRPr>
          </a:p>
        </p:txBody>
      </p:sp>
      <p:sp>
        <p:nvSpPr>
          <p:cNvPr id="34" name="TextBox 33">
            <a:extLst>
              <a:ext uri="{FF2B5EF4-FFF2-40B4-BE49-F238E27FC236}">
                <a16:creationId xmlns:a16="http://schemas.microsoft.com/office/drawing/2014/main" id="{187AD302-C0FA-4D95-9C9B-29DC4717031E}"/>
              </a:ext>
            </a:extLst>
          </p:cNvPr>
          <p:cNvSpPr txBox="1"/>
          <p:nvPr/>
        </p:nvSpPr>
        <p:spPr>
          <a:xfrm>
            <a:off x="5365708" y="2593590"/>
            <a:ext cx="1944216" cy="2386935"/>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GB" sz="2600" dirty="0">
                <a:solidFill>
                  <a:srgbClr val="FF0000"/>
                </a:solidFill>
                <a:latin typeface="Kozuka Gothic Pro R" pitchFamily="34" charset="-128"/>
                <a:ea typeface="Kozuka Gothic Pro R" pitchFamily="34" charset="-128"/>
              </a:rPr>
              <a:t>2 syllables</a:t>
            </a:r>
          </a:p>
          <a:p>
            <a:pPr marL="0" marR="0" lvl="0" indent="0" algn="l" defTabSz="914400" rtl="0" eaLnBrk="1" fontAlgn="auto" latinLnBrk="0" hangingPunct="1">
              <a:lnSpc>
                <a:spcPct val="200000"/>
              </a:lnSpc>
              <a:spcBef>
                <a:spcPts val="0"/>
              </a:spcBef>
              <a:spcAft>
                <a:spcPts val="0"/>
              </a:spcAft>
              <a:buClrTx/>
              <a:buSzTx/>
              <a:buFontTx/>
              <a:buNone/>
              <a:tabLst/>
              <a:defRPr/>
            </a:pPr>
            <a:r>
              <a:rPr lang="en-GB" sz="2600" dirty="0">
                <a:solidFill>
                  <a:srgbClr val="FF0000"/>
                </a:solidFill>
                <a:latin typeface="Kozuka Gothic Pro R" pitchFamily="34" charset="-128"/>
                <a:ea typeface="Kozuka Gothic Pro R" pitchFamily="34" charset="-128"/>
              </a:rPr>
              <a:t>4 syllables</a:t>
            </a:r>
          </a:p>
          <a:p>
            <a:pPr marL="0" marR="0" lvl="0" indent="0" algn="l" defTabSz="914400" rtl="0" eaLnBrk="1" fontAlgn="auto" latinLnBrk="0" hangingPunct="1">
              <a:lnSpc>
                <a:spcPct val="200000"/>
              </a:lnSpc>
              <a:spcBef>
                <a:spcPts val="0"/>
              </a:spcBef>
              <a:spcAft>
                <a:spcPts val="0"/>
              </a:spcAft>
              <a:buClrTx/>
              <a:buSzTx/>
              <a:buFontTx/>
              <a:buNone/>
              <a:tabLst/>
              <a:defRPr/>
            </a:pPr>
            <a:r>
              <a:rPr lang="en-GB" sz="2600" dirty="0">
                <a:solidFill>
                  <a:srgbClr val="FF0000"/>
                </a:solidFill>
                <a:latin typeface="Kozuka Gothic Pro R" pitchFamily="34" charset="-128"/>
                <a:ea typeface="Kozuka Gothic Pro R" pitchFamily="34" charset="-128"/>
              </a:rPr>
              <a:t>3 syllables</a:t>
            </a:r>
            <a:endParaRPr kumimoji="0" lang="en-GB" sz="2600" i="0" u="none" strike="noStrike" kern="1200" cap="none" spc="0" normalizeH="0" baseline="0" noProof="0" dirty="0">
              <a:ln>
                <a:noFill/>
              </a:ln>
              <a:solidFill>
                <a:srgbClr val="FF0000"/>
              </a:solidFill>
              <a:effectLst/>
              <a:uLnTx/>
              <a:uFillTx/>
              <a:latin typeface="Kozuka Gothic Pro R" pitchFamily="34" charset="-128"/>
              <a:ea typeface="Kozuka Gothic Pro R" pitchFamily="34" charset="-128"/>
            </a:endParaRPr>
          </a:p>
        </p:txBody>
      </p:sp>
      <p:pic>
        <p:nvPicPr>
          <p:cNvPr id="3074" name="Picture 2" descr="大人のカエルのイラスト（カエルの成長）">
            <a:extLst>
              <a:ext uri="{FF2B5EF4-FFF2-40B4-BE49-F238E27FC236}">
                <a16:creationId xmlns:a16="http://schemas.microsoft.com/office/drawing/2014/main" id="{910EEA7F-FF92-BEEC-1442-1F5D3818564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75400" y="5149871"/>
            <a:ext cx="144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109198"/>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xEl>
                                              <p:pRg st="0" end="0"/>
                                            </p:txEl>
                                          </p:spTgt>
                                        </p:tgtEl>
                                        <p:attrNameLst>
                                          <p:attrName>style.visibility</p:attrName>
                                        </p:attrNameLst>
                                      </p:cBhvr>
                                      <p:to>
                                        <p:strVal val="visible"/>
                                      </p:to>
                                    </p:set>
                                    <p:animEffect transition="in" filter="fade">
                                      <p:cBhvr>
                                        <p:cTn id="17" dur="500"/>
                                        <p:tgtEl>
                                          <p:spTgt spid="3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
                                            <p:txEl>
                                              <p:pRg st="1" end="1"/>
                                            </p:txEl>
                                          </p:spTgt>
                                        </p:tgtEl>
                                        <p:attrNameLst>
                                          <p:attrName>style.visibility</p:attrName>
                                        </p:attrNameLst>
                                      </p:cBhvr>
                                      <p:to>
                                        <p:strVal val="visible"/>
                                      </p:to>
                                    </p:set>
                                    <p:animEffect transition="in" filter="fade">
                                      <p:cBhvr>
                                        <p:cTn id="42" dur="500"/>
                                        <p:tgtEl>
                                          <p:spTgt spid="3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4">
                                            <p:txEl>
                                              <p:pRg st="2" end="2"/>
                                            </p:txEl>
                                          </p:spTgt>
                                        </p:tgtEl>
                                        <p:attrNameLst>
                                          <p:attrName>style.visibility</p:attrName>
                                        </p:attrNameLst>
                                      </p:cBhvr>
                                      <p:to>
                                        <p:strVal val="visible"/>
                                      </p:to>
                                    </p:set>
                                    <p:animEffect transition="in" filter="fade">
                                      <p:cBhvr>
                                        <p:cTn id="62" dur="500"/>
                                        <p:tgtEl>
                                          <p:spTgt spid="34">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32">
                                            <p:txEl>
                                              <p:pRg st="0" end="0"/>
                                            </p:txEl>
                                          </p:spTgt>
                                        </p:tgtEl>
                                        <p:attrNameLst>
                                          <p:attrName>style.visibility</p:attrName>
                                        </p:attrNameLst>
                                      </p:cBhvr>
                                      <p:to>
                                        <p:strVal val="visible"/>
                                      </p:to>
                                    </p:set>
                                    <p:animEffect transition="in" filter="fade">
                                      <p:cBhvr>
                                        <p:cTn id="74"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20" grpId="0" animBg="1"/>
      <p:bldP spid="21" grpId="0" animBg="1"/>
      <p:bldP spid="22" grpId="0" animBg="1"/>
      <p:bldP spid="23" grpId="0" animBg="1"/>
      <p:bldP spid="27" grpId="0" animBg="1"/>
      <p:bldP spid="28" grpId="0" animBg="1"/>
      <p:bldP spid="29" grpId="0" animBg="1"/>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lumMod val="95000"/>
                  </a:prstClr>
                </a:solidFill>
                <a:effectLst/>
                <a:uLnTx/>
                <a:uFillTx/>
                <a:latin typeface="Calibri"/>
                <a:ea typeface="+mn-ea"/>
                <a:cs typeface="+mn-cs"/>
              </a:rPr>
              <a:t>©The Japan Society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683568" y="589409"/>
            <a:ext cx="660878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rgbClr val="FF0000"/>
                </a:solidFill>
                <a:effectLst/>
                <a:uLnTx/>
                <a:uFillTx/>
                <a:latin typeface="Kristen ITC" panose="03050502040202030202" pitchFamily="66" charset="0"/>
                <a:ea typeface="Kozuka Gothic Pro B" pitchFamily="34" charset="-128"/>
                <a:cs typeface="+mn-cs"/>
              </a:rPr>
              <a:t>Kigo</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683568" y="1628800"/>
            <a:ext cx="7776864" cy="3108543"/>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800" b="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Haiku poems are often about </a:t>
            </a:r>
            <a:r>
              <a:rPr kumimoji="0" lang="en-GB" sz="2800" b="1"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nature</a:t>
            </a:r>
            <a:r>
              <a:rPr kumimoji="0" lang="en-GB" sz="2800" b="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a:t>
            </a:r>
          </a:p>
          <a:p>
            <a:pPr marR="0" lvl="0" algn="l" defTabSz="914400" rtl="0" eaLnBrk="1" fontAlgn="auto" latinLnBrk="0" hangingPunct="1">
              <a:lnSpc>
                <a:spcPct val="100000"/>
              </a:lnSpc>
              <a:spcBef>
                <a:spcPts val="0"/>
              </a:spcBef>
              <a:spcAft>
                <a:spcPts val="0"/>
              </a:spcAft>
              <a:buClrTx/>
              <a:buSzTx/>
              <a:tabLst/>
              <a:defRPr/>
            </a:pPr>
            <a:endParaRPr lang="en-GB" sz="2800" dirty="0">
              <a:solidFill>
                <a:prstClr val="black"/>
              </a:solidFill>
              <a:latin typeface="Kozuka Gothic Pro R" pitchFamily="34" charset="-128"/>
              <a:ea typeface="Kozuka Gothic Pro R" pitchFamily="34" charset="-128"/>
            </a:endParaRPr>
          </a:p>
          <a:p>
            <a:pPr marR="0" lvl="0" algn="l"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R" pitchFamily="34" charset="-128"/>
                <a:ea typeface="Kozuka Gothic Pro R" pitchFamily="34" charset="-128"/>
              </a:rPr>
              <a:t>They usually contain a word or a phrase that might make you think of a particular </a:t>
            </a:r>
            <a:r>
              <a:rPr lang="en-GB" sz="2800" dirty="0">
                <a:solidFill>
                  <a:prstClr val="black"/>
                </a:solidFill>
                <a:latin typeface="Kozuka Gothic Pro B" panose="020B0800000000000000" pitchFamily="34" charset="-128"/>
                <a:ea typeface="Kozuka Gothic Pro B" panose="020B0800000000000000" pitchFamily="34" charset="-128"/>
              </a:rPr>
              <a:t>season or time of year</a:t>
            </a:r>
            <a:r>
              <a:rPr lang="en-GB" sz="2800" dirty="0">
                <a:solidFill>
                  <a:prstClr val="black"/>
                </a:solidFill>
                <a:latin typeface="Kozuka Gothic Pro R" pitchFamily="34" charset="-128"/>
                <a:ea typeface="Kozuka Gothic Pro R" pitchFamily="34" charset="-128"/>
              </a:rPr>
              <a:t>. </a:t>
            </a:r>
          </a:p>
          <a:p>
            <a:pPr marR="0" lvl="0" algn="l" defTabSz="914400" rtl="0" eaLnBrk="1" fontAlgn="auto" latinLnBrk="0" hangingPunct="1">
              <a:lnSpc>
                <a:spcPct val="100000"/>
              </a:lnSpc>
              <a:spcBef>
                <a:spcPts val="0"/>
              </a:spcBef>
              <a:spcAft>
                <a:spcPts val="0"/>
              </a:spcAft>
              <a:buClrTx/>
              <a:buSzTx/>
              <a:tabLst/>
              <a:defRPr/>
            </a:pPr>
            <a:endParaRPr lang="en-GB" sz="2800" dirty="0">
              <a:solidFill>
                <a:prstClr val="black"/>
              </a:solidFill>
              <a:latin typeface="Kozuka Gothic Pro R" pitchFamily="34" charset="-128"/>
              <a:ea typeface="Kozuka Gothic Pro R" pitchFamily="34" charset="-128"/>
            </a:endParaRPr>
          </a:p>
          <a:p>
            <a:pPr marR="0" lvl="0" algn="l"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R" pitchFamily="34" charset="-128"/>
                <a:ea typeface="Kozuka Gothic Pro R" pitchFamily="34" charset="-128"/>
              </a:rPr>
              <a:t>These seasonal words are called </a:t>
            </a:r>
            <a:r>
              <a:rPr lang="en-GB" sz="2800" b="1" dirty="0" err="1">
                <a:solidFill>
                  <a:prstClr val="black"/>
                </a:solidFill>
                <a:latin typeface="Kozuka Gothic Pro B" panose="020B0800000000000000" pitchFamily="34" charset="-128"/>
                <a:ea typeface="Kozuka Gothic Pro B" panose="020B0800000000000000" pitchFamily="34" charset="-128"/>
              </a:rPr>
              <a:t>kigo</a:t>
            </a:r>
            <a:r>
              <a:rPr lang="en-GB" sz="2800" dirty="0">
                <a:solidFill>
                  <a:prstClr val="black"/>
                </a:solidFill>
                <a:latin typeface="Kozuka Gothic Pro B" panose="020B0800000000000000" pitchFamily="34" charset="-128"/>
                <a:ea typeface="Kozuka Gothic Pro B" panose="020B0800000000000000" pitchFamily="34" charset="-128"/>
              </a:rPr>
              <a:t>.</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4098" name="Picture 2" descr="いろいろな木のイラスト「キャラクター」">
            <a:extLst>
              <a:ext uri="{FF2B5EF4-FFF2-40B4-BE49-F238E27FC236}">
                <a16:creationId xmlns:a16="http://schemas.microsoft.com/office/drawing/2014/main" id="{7CF6BBBA-DC61-73DD-083E-6E1E0FF7AA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9403" y="4916350"/>
            <a:ext cx="1058087"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173653"/>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lumMod val="95000"/>
                  </a:prstClr>
                </a:solidFill>
                <a:effectLst/>
                <a:uLnTx/>
                <a:uFillTx/>
                <a:latin typeface="Calibri"/>
                <a:ea typeface="+mn-ea"/>
                <a:cs typeface="+mn-cs"/>
              </a:rPr>
              <a:t>©The Japan Society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00336" y="431758"/>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Five senses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500336" y="1215053"/>
            <a:ext cx="8024896" cy="224676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R" pitchFamily="34" charset="-128"/>
                <a:ea typeface="Kozuka Gothic Pro R" pitchFamily="34" charset="-128"/>
              </a:rPr>
              <a:t>Haiku poets like to use the </a:t>
            </a:r>
            <a:r>
              <a:rPr lang="en-GB" sz="2800" dirty="0">
                <a:solidFill>
                  <a:prstClr val="black"/>
                </a:solidFill>
                <a:latin typeface="Kozuka Gothic Pro B" panose="020B0800000000000000" pitchFamily="34" charset="-128"/>
                <a:ea typeface="Kozuka Gothic Pro B" panose="020B0800000000000000" pitchFamily="34" charset="-128"/>
              </a:rPr>
              <a:t>five senses </a:t>
            </a:r>
            <a:r>
              <a:rPr lang="en-GB" sz="2800" dirty="0">
                <a:solidFill>
                  <a:prstClr val="black"/>
                </a:solidFill>
                <a:latin typeface="Kozuka Gothic Pro R" pitchFamily="34" charset="-128"/>
                <a:ea typeface="Kozuka Gothic Pro R" pitchFamily="34" charset="-128"/>
              </a:rPr>
              <a:t>to help describe and set the scene of their haiku.</a:t>
            </a:r>
          </a:p>
          <a:p>
            <a:pPr marR="0" lvl="0" algn="l" defTabSz="914400" rtl="0" eaLnBrk="1" fontAlgn="auto" latinLnBrk="0" hangingPunct="1">
              <a:lnSpc>
                <a:spcPct val="100000"/>
              </a:lnSpc>
              <a:spcBef>
                <a:spcPts val="0"/>
              </a:spcBef>
              <a:spcAft>
                <a:spcPts val="0"/>
              </a:spcAft>
              <a:buClrTx/>
              <a:buSzTx/>
              <a:tabLst/>
              <a:defRPr/>
            </a:pPr>
            <a:endParaRPr lang="en-GB" sz="2800" dirty="0">
              <a:solidFill>
                <a:prstClr val="black"/>
              </a:solidFill>
              <a:latin typeface="Kozuka Gothic Pro R" pitchFamily="34" charset="-128"/>
              <a:ea typeface="Kozuka Gothic Pro R" pitchFamily="34" charset="-128"/>
            </a:endParaRPr>
          </a:p>
          <a:p>
            <a:pPr marR="0" lvl="0" algn="l"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B" panose="020B0800000000000000" pitchFamily="34" charset="-128"/>
                <a:ea typeface="Kozuka Gothic Pro B" panose="020B0800000000000000" pitchFamily="34" charset="-128"/>
              </a:rPr>
              <a:t>What are the five senses?</a:t>
            </a:r>
          </a:p>
          <a:p>
            <a:pPr marR="0" lvl="0" algn="l" defTabSz="914400" rtl="0" eaLnBrk="1" fontAlgn="auto" latinLnBrk="0" hangingPunct="1">
              <a:lnSpc>
                <a:spcPct val="100000"/>
              </a:lnSpc>
              <a:spcBef>
                <a:spcPts val="0"/>
              </a:spcBef>
              <a:spcAft>
                <a:spcPts val="0"/>
              </a:spcAft>
              <a:buClrTx/>
              <a:buSzTx/>
              <a:tabLst/>
              <a:defRPr/>
            </a:pPr>
            <a:endParaRPr lang="en-GB" sz="2800" b="1" dirty="0">
              <a:solidFill>
                <a:prstClr val="black"/>
              </a:solidFill>
              <a:latin typeface="Kozuka Gothic Pro R" pitchFamily="34" charset="-128"/>
              <a:ea typeface="Kozuka Gothic Pro R" pitchFamily="34" charset="-128"/>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2062" name="Picture 14" descr="五感のマーク（視覚）">
            <a:extLst>
              <a:ext uri="{FF2B5EF4-FFF2-40B4-BE49-F238E27FC236}">
                <a16:creationId xmlns:a16="http://schemas.microsoft.com/office/drawing/2014/main" id="{A42AE983-A00C-498F-BD27-7E66AD42F2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000" y="3881549"/>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五感のマーク（聴覚）">
            <a:extLst>
              <a:ext uri="{FF2B5EF4-FFF2-40B4-BE49-F238E27FC236}">
                <a16:creationId xmlns:a16="http://schemas.microsoft.com/office/drawing/2014/main" id="{66A30B84-1D86-4C17-8085-467D6CD341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5534" y="3881549"/>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五感のマーク（嗅覚）">
            <a:extLst>
              <a:ext uri="{FF2B5EF4-FFF2-40B4-BE49-F238E27FC236}">
                <a16:creationId xmlns:a16="http://schemas.microsoft.com/office/drawing/2014/main" id="{B82CBB29-365C-4D77-84F0-D804E9D6C2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4248" y="3900309"/>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五感のマーク（味覚）">
            <a:extLst>
              <a:ext uri="{FF2B5EF4-FFF2-40B4-BE49-F238E27FC236}">
                <a16:creationId xmlns:a16="http://schemas.microsoft.com/office/drawing/2014/main" id="{0CC3A56F-8CD9-41FD-A909-A177FC1AC7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56136" y="3881549"/>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五感のマーク（触角）">
            <a:extLst>
              <a:ext uri="{FF2B5EF4-FFF2-40B4-BE49-F238E27FC236}">
                <a16:creationId xmlns:a16="http://schemas.microsoft.com/office/drawing/2014/main" id="{3C01D19E-E7D4-4D54-A138-053D428539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2602" y="3885091"/>
            <a:ext cx="1440000" cy="14400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38EFA2F9-A3AD-4991-B5F9-BA283916793B}"/>
              </a:ext>
            </a:extLst>
          </p:cNvPr>
          <p:cNvSpPr txBox="1"/>
          <p:nvPr/>
        </p:nvSpPr>
        <p:spPr>
          <a:xfrm>
            <a:off x="3475486" y="3227717"/>
            <a:ext cx="2452212" cy="52322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B" panose="020B0800000000000000" pitchFamily="34" charset="-128"/>
                <a:ea typeface="Kozuka Gothic Pro B" panose="020B0800000000000000" pitchFamily="34" charset="-128"/>
              </a:rPr>
              <a:t>What can I...</a:t>
            </a:r>
          </a:p>
        </p:txBody>
      </p:sp>
      <p:sp>
        <p:nvSpPr>
          <p:cNvPr id="28" name="TextBox 27">
            <a:extLst>
              <a:ext uri="{FF2B5EF4-FFF2-40B4-BE49-F238E27FC236}">
                <a16:creationId xmlns:a16="http://schemas.microsoft.com/office/drawing/2014/main" id="{7E6A92C8-8C3E-4296-8BB3-A1B9F6FD526B}"/>
              </a:ext>
            </a:extLst>
          </p:cNvPr>
          <p:cNvSpPr txBox="1"/>
          <p:nvPr/>
        </p:nvSpPr>
        <p:spPr>
          <a:xfrm>
            <a:off x="1087240" y="5347230"/>
            <a:ext cx="864096"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R" pitchFamily="34" charset="-128"/>
                <a:ea typeface="Kozuka Gothic Pro R" pitchFamily="34" charset="-128"/>
              </a:rPr>
              <a:t>See</a:t>
            </a:r>
          </a:p>
        </p:txBody>
      </p:sp>
      <p:sp>
        <p:nvSpPr>
          <p:cNvPr id="29" name="TextBox 28">
            <a:extLst>
              <a:ext uri="{FF2B5EF4-FFF2-40B4-BE49-F238E27FC236}">
                <a16:creationId xmlns:a16="http://schemas.microsoft.com/office/drawing/2014/main" id="{D99A2074-978D-4583-948A-077791D64A56}"/>
              </a:ext>
            </a:extLst>
          </p:cNvPr>
          <p:cNvSpPr txBox="1"/>
          <p:nvPr/>
        </p:nvSpPr>
        <p:spPr>
          <a:xfrm>
            <a:off x="2423678" y="5376558"/>
            <a:ext cx="1086688"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R" pitchFamily="34" charset="-128"/>
                <a:ea typeface="Kozuka Gothic Pro R" pitchFamily="34" charset="-128"/>
              </a:rPr>
              <a:t>Hear</a:t>
            </a:r>
          </a:p>
        </p:txBody>
      </p:sp>
      <p:sp>
        <p:nvSpPr>
          <p:cNvPr id="30" name="TextBox 29">
            <a:extLst>
              <a:ext uri="{FF2B5EF4-FFF2-40B4-BE49-F238E27FC236}">
                <a16:creationId xmlns:a16="http://schemas.microsoft.com/office/drawing/2014/main" id="{87B474BE-C764-4912-87AB-76B0EA22E102}"/>
              </a:ext>
            </a:extLst>
          </p:cNvPr>
          <p:cNvSpPr txBox="1"/>
          <p:nvPr/>
        </p:nvSpPr>
        <p:spPr>
          <a:xfrm>
            <a:off x="3860026" y="5367314"/>
            <a:ext cx="1322640"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R" pitchFamily="34" charset="-128"/>
                <a:ea typeface="Kozuka Gothic Pro R" pitchFamily="34" charset="-128"/>
              </a:rPr>
              <a:t>Touch</a:t>
            </a:r>
          </a:p>
        </p:txBody>
      </p:sp>
      <p:sp>
        <p:nvSpPr>
          <p:cNvPr id="31" name="TextBox 30">
            <a:extLst>
              <a:ext uri="{FF2B5EF4-FFF2-40B4-BE49-F238E27FC236}">
                <a16:creationId xmlns:a16="http://schemas.microsoft.com/office/drawing/2014/main" id="{9D608F46-AF83-4CC4-963F-A3DAE5B71FD6}"/>
              </a:ext>
            </a:extLst>
          </p:cNvPr>
          <p:cNvSpPr txBox="1"/>
          <p:nvPr/>
        </p:nvSpPr>
        <p:spPr>
          <a:xfrm>
            <a:off x="5356136" y="5376558"/>
            <a:ext cx="1322640"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R" pitchFamily="34" charset="-128"/>
                <a:ea typeface="Kozuka Gothic Pro R" pitchFamily="34" charset="-128"/>
              </a:rPr>
              <a:t>Taste</a:t>
            </a:r>
          </a:p>
        </p:txBody>
      </p:sp>
      <p:sp>
        <p:nvSpPr>
          <p:cNvPr id="32" name="TextBox 31">
            <a:extLst>
              <a:ext uri="{FF2B5EF4-FFF2-40B4-BE49-F238E27FC236}">
                <a16:creationId xmlns:a16="http://schemas.microsoft.com/office/drawing/2014/main" id="{3AE0902D-3569-4E86-B0A8-EE903ED298B9}"/>
              </a:ext>
            </a:extLst>
          </p:cNvPr>
          <p:cNvSpPr txBox="1"/>
          <p:nvPr/>
        </p:nvSpPr>
        <p:spPr>
          <a:xfrm>
            <a:off x="6847782" y="5347230"/>
            <a:ext cx="1322640"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Kozuka Gothic Pro R" pitchFamily="34" charset="-128"/>
                <a:ea typeface="Kozuka Gothic Pro R" pitchFamily="34" charset="-128"/>
              </a:rPr>
              <a:t>Smell</a:t>
            </a:r>
          </a:p>
        </p:txBody>
      </p:sp>
    </p:spTree>
    <p:extLst>
      <p:ext uri="{BB962C8B-B14F-4D97-AF65-F5344CB8AC3E}">
        <p14:creationId xmlns:p14="http://schemas.microsoft.com/office/powerpoint/2010/main" val="3482324441"/>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062"/>
                                        </p:tgtEl>
                                        <p:attrNameLst>
                                          <p:attrName>style.visibility</p:attrName>
                                        </p:attrNameLst>
                                      </p:cBhvr>
                                      <p:to>
                                        <p:strVal val="visible"/>
                                      </p:to>
                                    </p:set>
                                    <p:animEffect transition="in" filter="fade">
                                      <p:cBhvr>
                                        <p:cTn id="14" dur="500"/>
                                        <p:tgtEl>
                                          <p:spTgt spid="206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064"/>
                                        </p:tgtEl>
                                        <p:attrNameLst>
                                          <p:attrName>style.visibility</p:attrName>
                                        </p:attrNameLst>
                                      </p:cBhvr>
                                      <p:to>
                                        <p:strVal val="visible"/>
                                      </p:to>
                                    </p:set>
                                    <p:animEffect transition="in" filter="fade">
                                      <p:cBhvr>
                                        <p:cTn id="24" dur="500"/>
                                        <p:tgtEl>
                                          <p:spTgt spid="206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070"/>
                                        </p:tgtEl>
                                        <p:attrNameLst>
                                          <p:attrName>style.visibility</p:attrName>
                                        </p:attrNameLst>
                                      </p:cBhvr>
                                      <p:to>
                                        <p:strVal val="visible"/>
                                      </p:to>
                                    </p:set>
                                    <p:animEffect transition="in" filter="fade">
                                      <p:cBhvr>
                                        <p:cTn id="34" dur="500"/>
                                        <p:tgtEl>
                                          <p:spTgt spid="207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068"/>
                                        </p:tgtEl>
                                        <p:attrNameLst>
                                          <p:attrName>style.visibility</p:attrName>
                                        </p:attrNameLst>
                                      </p:cBhvr>
                                      <p:to>
                                        <p:strVal val="visible"/>
                                      </p:to>
                                    </p:set>
                                    <p:animEffect transition="in" filter="fade">
                                      <p:cBhvr>
                                        <p:cTn id="44" dur="500"/>
                                        <p:tgtEl>
                                          <p:spTgt spid="206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1">
                                            <p:txEl>
                                              <p:pRg st="0" end="0"/>
                                            </p:txEl>
                                          </p:spTgt>
                                        </p:tgtEl>
                                        <p:attrNameLst>
                                          <p:attrName>style.visibility</p:attrName>
                                        </p:attrNameLst>
                                      </p:cBhvr>
                                      <p:to>
                                        <p:strVal val="visible"/>
                                      </p:to>
                                    </p:set>
                                    <p:animEffect transition="in" filter="fade">
                                      <p:cBhvr>
                                        <p:cTn id="49" dur="500"/>
                                        <p:tgtEl>
                                          <p:spTgt spid="31">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066"/>
                                        </p:tgtEl>
                                        <p:attrNameLst>
                                          <p:attrName>style.visibility</p:attrName>
                                        </p:attrNameLst>
                                      </p:cBhvr>
                                      <p:to>
                                        <p:strVal val="visible"/>
                                      </p:to>
                                    </p:set>
                                    <p:animEffect transition="in" filter="fade">
                                      <p:cBhvr>
                                        <p:cTn id="54" dur="500"/>
                                        <p:tgtEl>
                                          <p:spTgt spid="206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2">
                                            <p:txEl>
                                              <p:pRg st="0" end="0"/>
                                            </p:txEl>
                                          </p:spTgt>
                                        </p:tgtEl>
                                        <p:attrNameLst>
                                          <p:attrName>style.visibility</p:attrName>
                                        </p:attrNameLst>
                                      </p:cBhvr>
                                      <p:to>
                                        <p:strVal val="visible"/>
                                      </p:to>
                                    </p:set>
                                    <p:animEffect transition="in" filter="fade">
                                      <p:cBhvr>
                                        <p:cTn id="59"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Task 1</a:t>
            </a:r>
          </a:p>
        </p:txBody>
      </p:sp>
      <p:sp>
        <p:nvSpPr>
          <p:cNvPr id="12" name="TextBox 11"/>
          <p:cNvSpPr txBox="1"/>
          <p:nvPr/>
        </p:nvSpPr>
        <p:spPr>
          <a:xfrm>
            <a:off x="435536" y="1628800"/>
            <a:ext cx="8024896"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Read the haiku on the following slides. Think about and discuss with your partner...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R" pitchFamily="34" charset="-128"/>
                <a:ea typeface="Kozuka Gothic Pro R" pitchFamily="34" charset="-128"/>
              </a:rPr>
              <a:t>What </a:t>
            </a:r>
            <a:r>
              <a:rPr lang="en-GB" sz="2800" dirty="0">
                <a:solidFill>
                  <a:prstClr val="black"/>
                </a:solidFill>
                <a:latin typeface="Kozuka Gothic Pro B" panose="020B0800000000000000" pitchFamily="34" charset="-128"/>
                <a:ea typeface="Kozuka Gothic Pro B" panose="020B0800000000000000" pitchFamily="34" charset="-128"/>
              </a:rPr>
              <a:t>season</a:t>
            </a:r>
            <a:r>
              <a:rPr lang="en-GB" sz="2800" dirty="0">
                <a:solidFill>
                  <a:prstClr val="black"/>
                </a:solidFill>
                <a:latin typeface="Kozuka Gothic Pro R" pitchFamily="34" charset="-128"/>
                <a:ea typeface="Kozuka Gothic Pro R" pitchFamily="34" charset="-128"/>
              </a:rPr>
              <a:t> do you think the haiku is set in? (Think about </a:t>
            </a:r>
            <a:r>
              <a:rPr lang="en-GB" sz="2800" b="1" dirty="0" err="1">
                <a:solidFill>
                  <a:prstClr val="black"/>
                </a:solidFill>
                <a:latin typeface="Kozuka Gothic Pro B" panose="020B0800000000000000" pitchFamily="34" charset="-128"/>
                <a:ea typeface="Kozuka Gothic Pro B" panose="020B0800000000000000" pitchFamily="34" charset="-128"/>
              </a:rPr>
              <a:t>kigo</a:t>
            </a:r>
            <a:r>
              <a:rPr lang="en-GB" sz="2800" dirty="0">
                <a:solidFill>
                  <a:prstClr val="black"/>
                </a:solidFill>
                <a:latin typeface="Kozuka Gothic Pro R" pitchFamily="34" charset="-128"/>
                <a:ea typeface="Kozuka Gothic Pro R" pitchFamily="34" charset="-128"/>
              </a:rPr>
              <a:t>!)</a:t>
            </a:r>
            <a:br>
              <a:rPr lang="en-GB" sz="2800" dirty="0">
                <a:solidFill>
                  <a:prstClr val="black"/>
                </a:solidFill>
                <a:latin typeface="Kozuka Gothic Pro R" pitchFamily="34" charset="-128"/>
                <a:ea typeface="Kozuka Gothic Pro R" pitchFamily="34" charset="-128"/>
              </a:rPr>
            </a:br>
            <a:endParaRPr lang="en-GB" sz="2800" dirty="0">
              <a:solidFill>
                <a:prstClr val="black"/>
              </a:solidFill>
              <a:latin typeface="Kozuka Gothic Pro R" pitchFamily="34" charset="-128"/>
              <a:ea typeface="Kozuka Gothic Pro R" pitchFamily="34" charset="-128"/>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solidFill>
                  <a:prstClr val="black"/>
                </a:solidFill>
                <a:latin typeface="Kozuka Gothic Pro R" pitchFamily="34" charset="-128"/>
                <a:ea typeface="Kozuka Gothic Pro R" pitchFamily="34" charset="-128"/>
              </a:rPr>
              <a:t>Which of the </a:t>
            </a:r>
            <a:r>
              <a:rPr lang="en-GB" sz="2800" dirty="0">
                <a:solidFill>
                  <a:prstClr val="black"/>
                </a:solidFill>
                <a:latin typeface="Kozuka Gothic Pro B" panose="020B0800000000000000" pitchFamily="34" charset="-128"/>
                <a:ea typeface="Kozuka Gothic Pro B" panose="020B0800000000000000" pitchFamily="34" charset="-128"/>
              </a:rPr>
              <a:t>five senses </a:t>
            </a:r>
            <a:r>
              <a:rPr lang="en-GB" sz="2800" dirty="0">
                <a:solidFill>
                  <a:prstClr val="black"/>
                </a:solidFill>
                <a:latin typeface="Kozuka Gothic Pro R" pitchFamily="34" charset="-128"/>
                <a:ea typeface="Kozuka Gothic Pro R" pitchFamily="34" charset="-128"/>
              </a:rPr>
              <a:t>are described in the haiku?</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pic>
        <p:nvPicPr>
          <p:cNvPr id="8" name="Picture 2">
            <a:extLst>
              <a:ext uri="{FF2B5EF4-FFF2-40B4-BE49-F238E27FC236}">
                <a16:creationId xmlns:a16="http://schemas.microsoft.com/office/drawing/2014/main" id="{8F830642-8673-40B5-A075-8DED7F9C4B0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26374" y="211664"/>
            <a:ext cx="1363669" cy="1147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47294"/>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Poem from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The Haiku Seasons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755575" y="1772816"/>
            <a:ext cx="7812287"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anose="020B0400000000000000" pitchFamily="34" charset="-128"/>
                <a:ea typeface="Kozuka Gothic Pro R" panose="020B0400000000000000" pitchFamily="34" charset="-128"/>
              </a:rPr>
              <a:t>a bright breeze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dandelions just higher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anose="020B0400000000000000" pitchFamily="34" charset="-128"/>
                <a:ea typeface="Kozuka Gothic Pro R" panose="020B0400000000000000" pitchFamily="34" charset="-128"/>
              </a:rPr>
              <a:t>than the grass</a:t>
            </a:r>
            <a:endParaRPr kumimoji="0" lang="en-GB" sz="28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8" name="TextBox 7">
            <a:extLst>
              <a:ext uri="{FF2B5EF4-FFF2-40B4-BE49-F238E27FC236}">
                <a16:creationId xmlns:a16="http://schemas.microsoft.com/office/drawing/2014/main" id="{53B13020-37CC-4412-A3CE-5D1A552BB2C2}"/>
              </a:ext>
            </a:extLst>
          </p:cNvPr>
          <p:cNvSpPr txBox="1"/>
          <p:nvPr/>
        </p:nvSpPr>
        <p:spPr>
          <a:xfrm>
            <a:off x="539552" y="4931298"/>
            <a:ext cx="5760640" cy="830997"/>
          </a:xfrm>
          <a:prstGeom prst="rect">
            <a:avLst/>
          </a:prstGeom>
          <a:noFill/>
          <a:ln w="28575">
            <a:solidFill>
              <a:srgbClr val="FF0000"/>
            </a:solidFill>
            <a:prstDash val="dash"/>
          </a:ln>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What</a:t>
            </a:r>
            <a:r>
              <a:rPr kumimoji="0" lang="en-GB" sz="2400" i="0" u="none" strike="noStrike" kern="1200" cap="none" spc="0" normalizeH="0" noProof="0" dirty="0">
                <a:ln>
                  <a:noFill/>
                </a:ln>
                <a:solidFill>
                  <a:prstClr val="black"/>
                </a:solidFill>
                <a:effectLst/>
                <a:uLnTx/>
                <a:uFillTx/>
                <a:latin typeface="Kozuka Gothic Pro R" pitchFamily="34" charset="-128"/>
                <a:ea typeface="Kozuka Gothic Pro R" pitchFamily="34" charset="-128"/>
              </a:rPr>
              <a:t> </a:t>
            </a:r>
            <a:r>
              <a:rPr lang="en-GB" sz="2400" dirty="0">
                <a:solidFill>
                  <a:prstClr val="black"/>
                </a:solidFill>
                <a:latin typeface="Kozuka Gothic Pro R" pitchFamily="34" charset="-128"/>
                <a:ea typeface="Kozuka Gothic Pro R" pitchFamily="34" charset="-128"/>
              </a:rPr>
              <a:t>season do you think it is?</a:t>
            </a:r>
          </a:p>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lang="en-GB" sz="2400" dirty="0">
                <a:solidFill>
                  <a:prstClr val="black"/>
                </a:solidFill>
                <a:latin typeface="Kozuka Gothic Pro R" pitchFamily="34" charset="-128"/>
                <a:ea typeface="Kozuka Gothic Pro R" pitchFamily="34" charset="-128"/>
              </a:rPr>
              <a:t>What senses are being described?</a:t>
            </a:r>
            <a:endPar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endParaRPr>
          </a:p>
        </p:txBody>
      </p:sp>
      <p:pic>
        <p:nvPicPr>
          <p:cNvPr id="5122" name="Picture 2" descr="タンポポのイラスト">
            <a:extLst>
              <a:ext uri="{FF2B5EF4-FFF2-40B4-BE49-F238E27FC236}">
                <a16:creationId xmlns:a16="http://schemas.microsoft.com/office/drawing/2014/main" id="{2FA7F07C-E08D-D4B4-AB3A-870B8317F7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4517817"/>
            <a:ext cx="1832061" cy="18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7303"/>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Poem from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The Haiku Seasons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755575" y="1772816"/>
            <a:ext cx="7812287"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church bells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the weight of fresh snow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on bare branches</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8" name="TextBox 7">
            <a:extLst>
              <a:ext uri="{FF2B5EF4-FFF2-40B4-BE49-F238E27FC236}">
                <a16:creationId xmlns:a16="http://schemas.microsoft.com/office/drawing/2014/main" id="{2089D4C8-22D5-4A01-B588-A22AE040D8C2}"/>
              </a:ext>
            </a:extLst>
          </p:cNvPr>
          <p:cNvSpPr txBox="1"/>
          <p:nvPr/>
        </p:nvSpPr>
        <p:spPr>
          <a:xfrm>
            <a:off x="539552" y="4931298"/>
            <a:ext cx="5760640" cy="830997"/>
          </a:xfrm>
          <a:prstGeom prst="rect">
            <a:avLst/>
          </a:prstGeom>
          <a:noFill/>
          <a:ln w="28575">
            <a:solidFill>
              <a:srgbClr val="FF0000"/>
            </a:solidFill>
            <a:prstDash val="dash"/>
          </a:ln>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What</a:t>
            </a:r>
            <a:r>
              <a:rPr kumimoji="0" lang="en-GB" sz="2400" i="0" u="none" strike="noStrike" kern="1200" cap="none" spc="0" normalizeH="0" noProof="0" dirty="0">
                <a:ln>
                  <a:noFill/>
                </a:ln>
                <a:solidFill>
                  <a:prstClr val="black"/>
                </a:solidFill>
                <a:effectLst/>
                <a:uLnTx/>
                <a:uFillTx/>
                <a:latin typeface="Kozuka Gothic Pro R" pitchFamily="34" charset="-128"/>
                <a:ea typeface="Kozuka Gothic Pro R" pitchFamily="34" charset="-128"/>
              </a:rPr>
              <a:t> </a:t>
            </a:r>
            <a:r>
              <a:rPr lang="en-GB" sz="2400" dirty="0">
                <a:solidFill>
                  <a:prstClr val="black"/>
                </a:solidFill>
                <a:latin typeface="Kozuka Gothic Pro R" pitchFamily="34" charset="-128"/>
                <a:ea typeface="Kozuka Gothic Pro R" pitchFamily="34" charset="-128"/>
              </a:rPr>
              <a:t>season do you think it is?</a:t>
            </a:r>
          </a:p>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lang="en-GB" sz="2400" dirty="0">
                <a:solidFill>
                  <a:prstClr val="black"/>
                </a:solidFill>
                <a:latin typeface="Kozuka Gothic Pro R" pitchFamily="34" charset="-128"/>
                <a:ea typeface="Kozuka Gothic Pro R" pitchFamily="34" charset="-128"/>
              </a:rPr>
              <a:t>What senses are being described?</a:t>
            </a:r>
            <a:endPar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endParaRPr>
          </a:p>
        </p:txBody>
      </p:sp>
      <p:pic>
        <p:nvPicPr>
          <p:cNvPr id="6146" name="Picture 2" descr="雪の結晶のイラスト6">
            <a:extLst>
              <a:ext uri="{FF2B5EF4-FFF2-40B4-BE49-F238E27FC236}">
                <a16:creationId xmlns:a16="http://schemas.microsoft.com/office/drawing/2014/main" id="{3B2F77B3-94EE-A736-283F-E60DFAEDDB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2315" y="4568402"/>
            <a:ext cx="1328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280454"/>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Poem from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The Haiku Seasons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665855" y="1838281"/>
            <a:ext cx="7812287"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piercing wind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the chestnut seller’s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f</a:t>
            </a:r>
            <a:r>
              <a:rPr kumimoji="0" lang="en-GB" sz="2800" i="0" u="none" strike="noStrike" kern="1200" cap="none" spc="0" normalizeH="0" baseline="0" noProof="0" dirty="0" err="1">
                <a:ln>
                  <a:noFill/>
                </a:ln>
                <a:solidFill>
                  <a:prstClr val="black"/>
                </a:solidFill>
                <a:effectLst/>
                <a:uLnTx/>
                <a:uFillTx/>
                <a:latin typeface="Kozuka Gothic Pro R" pitchFamily="34" charset="-128"/>
                <a:ea typeface="Kozuka Gothic Pro R" pitchFamily="34" charset="-128"/>
                <a:cs typeface="+mn-cs"/>
              </a:rPr>
              <a:t>ingerless</a:t>
            </a:r>
            <a:r>
              <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 gloves</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8" name="TextBox 7">
            <a:extLst>
              <a:ext uri="{FF2B5EF4-FFF2-40B4-BE49-F238E27FC236}">
                <a16:creationId xmlns:a16="http://schemas.microsoft.com/office/drawing/2014/main" id="{5377AA73-EF30-4926-B75B-8C5619E74EF2}"/>
              </a:ext>
            </a:extLst>
          </p:cNvPr>
          <p:cNvSpPr txBox="1"/>
          <p:nvPr/>
        </p:nvSpPr>
        <p:spPr>
          <a:xfrm>
            <a:off x="539552" y="4983890"/>
            <a:ext cx="5760640" cy="830997"/>
          </a:xfrm>
          <a:prstGeom prst="rect">
            <a:avLst/>
          </a:prstGeom>
          <a:noFill/>
          <a:ln w="28575">
            <a:solidFill>
              <a:srgbClr val="FF0000"/>
            </a:solidFill>
            <a:prstDash val="dash"/>
          </a:ln>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What</a:t>
            </a:r>
            <a:r>
              <a:rPr kumimoji="0" lang="en-GB" sz="2400" i="0" u="none" strike="noStrike" kern="1200" cap="none" spc="0" normalizeH="0" noProof="0" dirty="0">
                <a:ln>
                  <a:noFill/>
                </a:ln>
                <a:solidFill>
                  <a:prstClr val="black"/>
                </a:solidFill>
                <a:effectLst/>
                <a:uLnTx/>
                <a:uFillTx/>
                <a:latin typeface="Kozuka Gothic Pro R" pitchFamily="34" charset="-128"/>
                <a:ea typeface="Kozuka Gothic Pro R" pitchFamily="34" charset="-128"/>
              </a:rPr>
              <a:t> </a:t>
            </a:r>
            <a:r>
              <a:rPr lang="en-GB" sz="2400" dirty="0">
                <a:solidFill>
                  <a:prstClr val="black"/>
                </a:solidFill>
                <a:latin typeface="Kozuka Gothic Pro R" pitchFamily="34" charset="-128"/>
                <a:ea typeface="Kozuka Gothic Pro R" pitchFamily="34" charset="-128"/>
              </a:rPr>
              <a:t>season do you think it is?</a:t>
            </a:r>
          </a:p>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lang="en-GB" sz="2400" dirty="0">
                <a:solidFill>
                  <a:prstClr val="black"/>
                </a:solidFill>
                <a:latin typeface="Kozuka Gothic Pro R" pitchFamily="34" charset="-128"/>
                <a:ea typeface="Kozuka Gothic Pro R" pitchFamily="34" charset="-128"/>
              </a:rPr>
              <a:t>What senses are being described?</a:t>
            </a:r>
            <a:endPar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endParaRPr>
          </a:p>
        </p:txBody>
      </p:sp>
      <p:pic>
        <p:nvPicPr>
          <p:cNvPr id="7170" name="Picture 2" descr="焼き栗のイラスト">
            <a:extLst>
              <a:ext uri="{FF2B5EF4-FFF2-40B4-BE49-F238E27FC236}">
                <a16:creationId xmlns:a16="http://schemas.microsoft.com/office/drawing/2014/main" id="{6466D530-2855-3AA7-EDDB-4B73B056D0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7006" y="4679388"/>
            <a:ext cx="144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309454"/>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Poem from </a:t>
            </a:r>
            <a:r>
              <a:rPr kumimoji="0" lang="en-GB" sz="1200" b="0" i="1" u="none" strike="noStrike" kern="1200" cap="none" spc="0" normalizeH="0" baseline="0" noProof="0" dirty="0">
                <a:ln>
                  <a:noFill/>
                </a:ln>
                <a:solidFill>
                  <a:prstClr val="white">
                    <a:lumMod val="95000"/>
                  </a:prstClr>
                </a:solidFill>
                <a:effectLst/>
                <a:uLnTx/>
                <a:uFillTx/>
                <a:latin typeface="Calibri"/>
                <a:ea typeface="+mn-ea"/>
                <a:cs typeface="+mn-cs"/>
              </a:rPr>
              <a:t>Beyond 5-7-5 </a:t>
            </a: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by ©Paul </a:t>
            </a:r>
            <a:r>
              <a:rPr kumimoji="0" lang="en-GB" sz="1200" b="0" i="0" u="none" strike="noStrike" kern="1200" cap="none" spc="0" normalizeH="0" baseline="0" noProof="0" dirty="0" err="1">
                <a:ln>
                  <a:noFill/>
                </a:ln>
                <a:solidFill>
                  <a:prstClr val="white">
                    <a:lumMod val="95000"/>
                  </a:prstClr>
                </a:solidFill>
                <a:effectLst/>
                <a:uLnTx/>
                <a:uFillTx/>
                <a:latin typeface="Calibri"/>
                <a:ea typeface="+mn-ea"/>
                <a:cs typeface="+mn-cs"/>
              </a:rPr>
              <a:t>Conneally</a:t>
            </a:r>
            <a:endPar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endParaRP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rgbClr val="FF0000"/>
                </a:solidFill>
                <a:latin typeface="Kristen ITC" panose="03050502040202030202" pitchFamily="66" charset="0"/>
                <a:ea typeface="Kozuka Gothic Pro B" pitchFamily="34" charset="-128"/>
              </a:rPr>
              <a:t>The Haiku Seasons</a:t>
            </a:r>
            <a:endPar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endParaRPr>
          </a:p>
        </p:txBody>
      </p:sp>
      <p:sp>
        <p:nvSpPr>
          <p:cNvPr id="12" name="TextBox 11"/>
          <p:cNvSpPr txBox="1"/>
          <p:nvPr/>
        </p:nvSpPr>
        <p:spPr>
          <a:xfrm>
            <a:off x="659422" y="1833867"/>
            <a:ext cx="8024896"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longer days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rPr>
              <a:t>large white geese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R" pitchFamily="34" charset="-128"/>
                <a:ea typeface="Kozuka Gothic Pro R" pitchFamily="34" charset="-128"/>
              </a:rPr>
              <a:t>amongst the pregnant sheep</a:t>
            </a:r>
            <a:endParaRPr kumimoji="0" lang="en-GB" sz="28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cs typeface="+mn-cs"/>
            </a:endParaRP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3"/>
          <a:stretch>
            <a:fillRect/>
          </a:stretch>
        </p:blipFill>
        <p:spPr>
          <a:xfrm>
            <a:off x="107504" y="6342496"/>
            <a:ext cx="392832" cy="392832"/>
          </a:xfrm>
          <a:prstGeom prst="rect">
            <a:avLst/>
          </a:prstGeom>
        </p:spPr>
      </p:pic>
      <p:sp>
        <p:nvSpPr>
          <p:cNvPr id="8" name="TextBox 7">
            <a:extLst>
              <a:ext uri="{FF2B5EF4-FFF2-40B4-BE49-F238E27FC236}">
                <a16:creationId xmlns:a16="http://schemas.microsoft.com/office/drawing/2014/main" id="{CABFD5EE-0E83-41F6-9BE8-29D69166F203}"/>
              </a:ext>
            </a:extLst>
          </p:cNvPr>
          <p:cNvSpPr txBox="1"/>
          <p:nvPr/>
        </p:nvSpPr>
        <p:spPr>
          <a:xfrm>
            <a:off x="539552" y="4931298"/>
            <a:ext cx="5760640" cy="830997"/>
          </a:xfrm>
          <a:prstGeom prst="rect">
            <a:avLst/>
          </a:prstGeom>
          <a:noFill/>
          <a:ln w="28575">
            <a:solidFill>
              <a:srgbClr val="FF0000"/>
            </a:solidFill>
            <a:prstDash val="dash"/>
          </a:ln>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rPr>
              <a:t>What</a:t>
            </a:r>
            <a:r>
              <a:rPr kumimoji="0" lang="en-GB" sz="2400" i="0" u="none" strike="noStrike" kern="1200" cap="none" spc="0" normalizeH="0" noProof="0" dirty="0">
                <a:ln>
                  <a:noFill/>
                </a:ln>
                <a:solidFill>
                  <a:prstClr val="black"/>
                </a:solidFill>
                <a:effectLst/>
                <a:uLnTx/>
                <a:uFillTx/>
                <a:latin typeface="Kozuka Gothic Pro R" pitchFamily="34" charset="-128"/>
                <a:ea typeface="Kozuka Gothic Pro R" pitchFamily="34" charset="-128"/>
              </a:rPr>
              <a:t> </a:t>
            </a:r>
            <a:r>
              <a:rPr lang="en-GB" sz="2400" dirty="0">
                <a:solidFill>
                  <a:prstClr val="black"/>
                </a:solidFill>
                <a:latin typeface="Kozuka Gothic Pro R" pitchFamily="34" charset="-128"/>
                <a:ea typeface="Kozuka Gothic Pro R" pitchFamily="34" charset="-128"/>
              </a:rPr>
              <a:t>season do you think it is?</a:t>
            </a:r>
          </a:p>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lang="en-GB" sz="2400" dirty="0">
                <a:solidFill>
                  <a:prstClr val="black"/>
                </a:solidFill>
                <a:latin typeface="Kozuka Gothic Pro R" pitchFamily="34" charset="-128"/>
                <a:ea typeface="Kozuka Gothic Pro R" pitchFamily="34" charset="-128"/>
              </a:rPr>
              <a:t>What senses are being described?</a:t>
            </a:r>
            <a:endParaRPr kumimoji="0" lang="en-GB" sz="2400" i="0" u="none" strike="noStrike" kern="1200" cap="none" spc="0" normalizeH="0" baseline="0" noProof="0" dirty="0">
              <a:ln>
                <a:noFill/>
              </a:ln>
              <a:solidFill>
                <a:prstClr val="black"/>
              </a:solidFill>
              <a:effectLst/>
              <a:uLnTx/>
              <a:uFillTx/>
              <a:latin typeface="Kozuka Gothic Pro R" pitchFamily="34" charset="-128"/>
              <a:ea typeface="Kozuka Gothic Pro R" pitchFamily="34" charset="-128"/>
            </a:endParaRPr>
          </a:p>
        </p:txBody>
      </p:sp>
      <p:pic>
        <p:nvPicPr>
          <p:cNvPr id="8194" name="Picture 2" descr="ガチョウのイラスト">
            <a:extLst>
              <a:ext uri="{FF2B5EF4-FFF2-40B4-BE49-F238E27FC236}">
                <a16:creationId xmlns:a16="http://schemas.microsoft.com/office/drawing/2014/main" id="{27C1CD18-92B0-7E92-B300-8B7042BFED5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2352" y="4808875"/>
            <a:ext cx="144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022087"/>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85DABF-4E42-40F1-8735-09C172FA02F3}"/>
              </a:ext>
            </a:extLst>
          </p:cNvPr>
          <p:cNvPicPr>
            <a:picLocks noChangeAspect="1"/>
          </p:cNvPicPr>
          <p:nvPr/>
        </p:nvPicPr>
        <p:blipFill>
          <a:blip r:embed="rId3"/>
          <a:stretch>
            <a:fillRect/>
          </a:stretch>
        </p:blipFill>
        <p:spPr>
          <a:xfrm rot="480000">
            <a:off x="5240066" y="1407855"/>
            <a:ext cx="3147030" cy="4029110"/>
          </a:xfrm>
          <a:prstGeom prst="rect">
            <a:avLst/>
          </a:prstGeom>
          <a:ln w="25400">
            <a:solidFill>
              <a:schemeClr val="tx1"/>
            </a:solidFill>
          </a:ln>
          <a:effectLst/>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Rectangle 8"/>
          <p:cNvSpPr/>
          <p:nvPr/>
        </p:nvSpPr>
        <p:spPr>
          <a:xfrm>
            <a:off x="0" y="6237312"/>
            <a:ext cx="9144000" cy="620688"/>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ooter Placeholder 7"/>
          <p:cNvSpPr>
            <a:spLocks noGrp="1"/>
          </p:cNvSpPr>
          <p:nvPr>
            <p:ph type="ftr" sz="quarter" idx="11"/>
          </p:nvPr>
        </p:nvSpPr>
        <p:spPr>
          <a:xfrm>
            <a:off x="0" y="6356350"/>
            <a:ext cx="9143999"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lumMod val="95000"/>
                  </a:prstClr>
                </a:solidFill>
                <a:effectLst/>
                <a:uLnTx/>
                <a:uFillTx/>
                <a:latin typeface="Calibri"/>
                <a:ea typeface="+mn-ea"/>
                <a:cs typeface="+mn-cs"/>
              </a:rPr>
              <a:t>©The Japan Society</a:t>
            </a:r>
          </a:p>
        </p:txBody>
      </p:sp>
      <p:sp>
        <p:nvSpPr>
          <p:cNvPr id="11" name="TextBox 10"/>
          <p:cNvSpPr txBox="1"/>
          <p:nvPr/>
        </p:nvSpPr>
        <p:spPr>
          <a:xfrm>
            <a:off x="539552" y="589409"/>
            <a:ext cx="67528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0000"/>
                </a:solidFill>
                <a:effectLst/>
                <a:uLnTx/>
                <a:uFillTx/>
                <a:latin typeface="Kristen ITC" panose="03050502040202030202" pitchFamily="66" charset="0"/>
                <a:ea typeface="Kozuka Gothic Pro B" pitchFamily="34" charset="-128"/>
                <a:cs typeface="+mn-cs"/>
              </a:rPr>
              <a:t>Let’s go outside!</a:t>
            </a:r>
          </a:p>
        </p:txBody>
      </p:sp>
      <p:sp>
        <p:nvSpPr>
          <p:cNvPr id="12" name="TextBox 11"/>
          <p:cNvSpPr txBox="1"/>
          <p:nvPr/>
        </p:nvSpPr>
        <p:spPr>
          <a:xfrm>
            <a:off x="491846" y="1985437"/>
            <a:ext cx="4784536"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R" pitchFamily="34" charset="-128"/>
                <a:ea typeface="Kozuka Gothic Pro R" pitchFamily="34" charset="-128"/>
              </a:rPr>
              <a:t>Walk around outside.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R" pitchFamily="34" charset="-128"/>
                <a:ea typeface="Kozuka Gothic Pro R" pitchFamily="34" charset="-128"/>
              </a:rPr>
              <a:t>Think about what you can see, hear, smell and write down words or phrases to describe these.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R" pitchFamily="34" charset="-128"/>
              <a:ea typeface="Kozuka Gothic Pro R"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R" pitchFamily="34" charset="-128"/>
                <a:ea typeface="Kozuka Gothic Pro R" pitchFamily="34" charset="-128"/>
              </a:rPr>
              <a:t>We will use these next time to write our haiku!</a:t>
            </a:r>
          </a:p>
        </p:txBody>
      </p:sp>
      <p:pic>
        <p:nvPicPr>
          <p:cNvPr id="13" name="Picture 12">
            <a:extLst>
              <a:ext uri="{FF2B5EF4-FFF2-40B4-BE49-F238E27FC236}">
                <a16:creationId xmlns:a16="http://schemas.microsoft.com/office/drawing/2014/main" id="{82A827A4-64D7-4647-B46C-915A51DAD817}"/>
              </a:ext>
            </a:extLst>
          </p:cNvPr>
          <p:cNvPicPr>
            <a:picLocks noChangeAspect="1"/>
          </p:cNvPicPr>
          <p:nvPr/>
        </p:nvPicPr>
        <p:blipFill>
          <a:blip r:embed="rId4"/>
          <a:stretch>
            <a:fillRect/>
          </a:stretch>
        </p:blipFill>
        <p:spPr>
          <a:xfrm>
            <a:off x="107504" y="6342496"/>
            <a:ext cx="392832" cy="392832"/>
          </a:xfrm>
          <a:prstGeom prst="rect">
            <a:avLst/>
          </a:prstGeom>
        </p:spPr>
      </p:pic>
      <p:pic>
        <p:nvPicPr>
          <p:cNvPr id="3074" name="Picture 2" descr="森の中を歩く人達のイラスト">
            <a:extLst>
              <a:ext uri="{FF2B5EF4-FFF2-40B4-BE49-F238E27FC236}">
                <a16:creationId xmlns:a16="http://schemas.microsoft.com/office/drawing/2014/main" id="{E06804D7-BC40-4226-8D4C-5252E540B6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23928" y="4699992"/>
            <a:ext cx="1440000"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132373"/>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381328"/>
            <a:ext cx="9144000" cy="476672"/>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5225" y="345745"/>
            <a:ext cx="1233488" cy="1233488"/>
          </a:xfrm>
          <a:prstGeom prst="rect">
            <a:avLst/>
          </a:prstGeom>
        </p:spPr>
      </p:pic>
      <p:pic>
        <p:nvPicPr>
          <p:cNvPr id="1026" name="Picture 2" descr="\\js_sql\data\former long term staff\William\Booklet design\Japan_Society_Illustration\Characters\characters_jpg\character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877043"/>
            <a:ext cx="2418075" cy="41530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49710"/>
          <a:stretch/>
        </p:blipFill>
        <p:spPr>
          <a:xfrm rot="5400000">
            <a:off x="894640" y="-886930"/>
            <a:ext cx="1796876" cy="3573016"/>
          </a:xfrm>
          <a:prstGeom prst="rect">
            <a:avLst/>
          </a:prstGeom>
        </p:spPr>
      </p:pic>
      <p:sp>
        <p:nvSpPr>
          <p:cNvPr id="5" name="Footer Placeholder 4"/>
          <p:cNvSpPr>
            <a:spLocks noGrp="1"/>
          </p:cNvSpPr>
          <p:nvPr>
            <p:ph type="ftr" sz="quarter" idx="11"/>
          </p:nvPr>
        </p:nvSpPr>
        <p:spPr>
          <a:xfrm>
            <a:off x="1532565" y="6356350"/>
            <a:ext cx="6599404" cy="365125"/>
          </a:xfrm>
        </p:spPr>
        <p:txBody>
          <a:bodyPr/>
          <a:lstStyle/>
          <a:p>
            <a:r>
              <a:rPr lang="en-GB" dirty="0">
                <a:solidFill>
                  <a:schemeClr val="bg1"/>
                </a:solidFill>
              </a:rPr>
              <a:t>©The Japan Society</a:t>
            </a:r>
          </a:p>
        </p:txBody>
      </p:sp>
      <p:sp>
        <p:nvSpPr>
          <p:cNvPr id="15" name="Rectangle 14">
            <a:extLst>
              <a:ext uri="{FF2B5EF4-FFF2-40B4-BE49-F238E27FC236}">
                <a16:creationId xmlns:a16="http://schemas.microsoft.com/office/drawing/2014/main" id="{33EDF4BD-7C8A-48B6-A826-2A65B5F00233}"/>
              </a:ext>
            </a:extLst>
          </p:cNvPr>
          <p:cNvSpPr/>
          <p:nvPr/>
        </p:nvSpPr>
        <p:spPr>
          <a:xfrm>
            <a:off x="2741603" y="2060848"/>
            <a:ext cx="6120929" cy="2492990"/>
          </a:xfrm>
          <a:prstGeom prst="rect">
            <a:avLst/>
          </a:prstGeom>
        </p:spPr>
        <p:txBody>
          <a:bodyPr wrap="square" lIns="0" tIns="0" rIns="0" bIns="0" anchor="t">
            <a:spAutoFit/>
          </a:bodyPr>
          <a:lstStyle/>
          <a:p>
            <a:r>
              <a:rPr lang="en-GB" dirty="0">
                <a:latin typeface="Kozuka Gothic Pro B" pitchFamily="34" charset="-128"/>
                <a:ea typeface="Kozuka Gothic Pro B"/>
              </a:rPr>
              <a:t>This resource was developed and created by </a:t>
            </a:r>
          </a:p>
          <a:p>
            <a:r>
              <a:rPr lang="en-GB" dirty="0">
                <a:latin typeface="Kozuka Gothic Pro B" pitchFamily="34" charset="-128"/>
                <a:ea typeface="Kozuka Gothic Pro B"/>
              </a:rPr>
              <a:t>The Japan Society.</a:t>
            </a:r>
          </a:p>
          <a:p>
            <a:endParaRPr lang="en-GB" dirty="0">
              <a:solidFill>
                <a:srgbClr val="FF0000"/>
              </a:solidFill>
              <a:latin typeface="Kozuka Gothic Pro R" pitchFamily="34" charset="-128"/>
              <a:ea typeface="Kozuka Gothic Pro R" pitchFamily="34" charset="-128"/>
            </a:endParaRPr>
          </a:p>
          <a:p>
            <a:r>
              <a:rPr lang="en-GB" dirty="0">
                <a:solidFill>
                  <a:srgbClr val="FF0000"/>
                </a:solidFill>
                <a:latin typeface="Kozuka Gothic Pro B" pitchFamily="34" charset="-128"/>
                <a:ea typeface="Kozuka Gothic Pro B" pitchFamily="34" charset="-128"/>
              </a:rPr>
              <a:t>The Japan Society</a:t>
            </a:r>
            <a:br>
              <a:rPr lang="en-GB" dirty="0">
                <a:latin typeface="Kozuka Gothic Pro R" pitchFamily="34" charset="-128"/>
                <a:ea typeface="Kozuka Gothic Pro R" pitchFamily="34" charset="-128"/>
              </a:rPr>
            </a:br>
            <a:r>
              <a:rPr lang="en-GB" dirty="0">
                <a:latin typeface="Kozuka Gothic Pro R" pitchFamily="34" charset="-128"/>
                <a:ea typeface="Kozuka Gothic Pro R" pitchFamily="34" charset="-128"/>
              </a:rPr>
              <a:t>13/14 Cornwall Terrace, London NW1 4QP</a:t>
            </a:r>
          </a:p>
          <a:p>
            <a:r>
              <a:rPr lang="en-GB" dirty="0">
                <a:latin typeface="Kozuka Gothic Pro R" pitchFamily="34" charset="-128"/>
                <a:ea typeface="Kozuka Gothic Pro R" pitchFamily="34" charset="-128"/>
              </a:rPr>
              <a:t>Tel: 020 7935 0475   </a:t>
            </a:r>
          </a:p>
          <a:p>
            <a:r>
              <a:rPr lang="en-GB" dirty="0">
                <a:latin typeface="Kozuka Gothic Pro R" pitchFamily="34" charset="-128"/>
                <a:ea typeface="Kozuka Gothic Pro R" pitchFamily="34" charset="-128"/>
              </a:rPr>
              <a:t>Email: education@japansociety.org.uk    </a:t>
            </a:r>
          </a:p>
          <a:p>
            <a:endParaRPr lang="en-GB" dirty="0">
              <a:latin typeface="Kozuka Gothic Pro R" pitchFamily="34" charset="-128"/>
              <a:ea typeface="Kozuka Gothic Pro R" pitchFamily="34" charset="-128"/>
            </a:endParaRPr>
          </a:p>
          <a:p>
            <a:r>
              <a:rPr lang="en-GB" dirty="0">
                <a:latin typeface="Kozuka Gothic Pro B" pitchFamily="34" charset="-128"/>
                <a:ea typeface="Kozuka Gothic Pro B" pitchFamily="34" charset="-128"/>
              </a:rPr>
              <a:t>www.japansociety.org.uk</a:t>
            </a:r>
          </a:p>
        </p:txBody>
      </p:sp>
      <p:sp>
        <p:nvSpPr>
          <p:cNvPr id="16" name="Rectangle 15">
            <a:extLst>
              <a:ext uri="{FF2B5EF4-FFF2-40B4-BE49-F238E27FC236}">
                <a16:creationId xmlns:a16="http://schemas.microsoft.com/office/drawing/2014/main" id="{1144EF9D-22A9-4EFB-A1CE-31A48003D408}"/>
              </a:ext>
            </a:extLst>
          </p:cNvPr>
          <p:cNvSpPr/>
          <p:nvPr/>
        </p:nvSpPr>
        <p:spPr>
          <a:xfrm>
            <a:off x="2741603" y="4802964"/>
            <a:ext cx="3160975" cy="276999"/>
          </a:xfrm>
          <a:prstGeom prst="rect">
            <a:avLst/>
          </a:prstGeom>
        </p:spPr>
        <p:txBody>
          <a:bodyPr wrap="square" lIns="0" tIns="0" rIns="0" bIns="0">
            <a:spAutoFit/>
          </a:bodyPr>
          <a:lstStyle/>
          <a:p>
            <a:r>
              <a:rPr lang="en-GB" b="1" dirty="0">
                <a:latin typeface="Kozuka Gothic Pro B" pitchFamily="34" charset="-128"/>
                <a:ea typeface="Kozuka Gothic Pro B" pitchFamily="34" charset="-128"/>
              </a:rPr>
              <a:t>Follow us on social media:</a:t>
            </a:r>
          </a:p>
        </p:txBody>
      </p:sp>
      <p:sp>
        <p:nvSpPr>
          <p:cNvPr id="17" name="Rectangle 16">
            <a:extLst>
              <a:ext uri="{FF2B5EF4-FFF2-40B4-BE49-F238E27FC236}">
                <a16:creationId xmlns:a16="http://schemas.microsoft.com/office/drawing/2014/main" id="{A4929924-F49D-4415-9308-1A1583DD0910}"/>
              </a:ext>
            </a:extLst>
          </p:cNvPr>
          <p:cNvSpPr/>
          <p:nvPr/>
        </p:nvSpPr>
        <p:spPr>
          <a:xfrm>
            <a:off x="2741603" y="5106382"/>
            <a:ext cx="2736900" cy="276999"/>
          </a:xfrm>
          <a:prstGeom prst="rect">
            <a:avLst/>
          </a:prstGeom>
        </p:spPr>
        <p:txBody>
          <a:bodyPr wrap="square" lIns="0" tIns="0" rIns="0" bIns="0">
            <a:spAutoFit/>
          </a:bodyPr>
          <a:lstStyle/>
          <a:p>
            <a:r>
              <a:rPr lang="en-GB" dirty="0">
                <a:latin typeface="Kozuka Gothic Pro B" pitchFamily="34" charset="-128"/>
                <a:ea typeface="Kozuka Gothic Pro B" pitchFamily="34" charset="-128"/>
              </a:rPr>
              <a:t>@TheJapanSociety</a:t>
            </a:r>
          </a:p>
        </p:txBody>
      </p:sp>
      <p:pic>
        <p:nvPicPr>
          <p:cNvPr id="18" name="Picture 17" descr="A blue square with a white letter f&#10;&#10;Description automatically generated">
            <a:extLst>
              <a:ext uri="{FF2B5EF4-FFF2-40B4-BE49-F238E27FC236}">
                <a16:creationId xmlns:a16="http://schemas.microsoft.com/office/drawing/2014/main" id="{EEA17B34-7512-46F3-BAAE-276D7FA40D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12844" y="5430492"/>
            <a:ext cx="520264" cy="520264"/>
          </a:xfrm>
          <a:prstGeom prst="rect">
            <a:avLst/>
          </a:prstGeom>
        </p:spPr>
      </p:pic>
      <p:pic>
        <p:nvPicPr>
          <p:cNvPr id="19" name="Picture 18" descr="A logo of a camera&#10;&#10;Description automatically generated">
            <a:extLst>
              <a:ext uri="{FF2B5EF4-FFF2-40B4-BE49-F238E27FC236}">
                <a16:creationId xmlns:a16="http://schemas.microsoft.com/office/drawing/2014/main" id="{703649B2-A01E-4F37-AD88-1B357DD93F6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41603" y="5435867"/>
            <a:ext cx="498678" cy="498678"/>
          </a:xfrm>
          <a:prstGeom prst="rect">
            <a:avLst/>
          </a:prstGeom>
        </p:spPr>
      </p:pic>
      <p:pic>
        <p:nvPicPr>
          <p:cNvPr id="20" name="Picture 19" descr="A red and white logo&#10;&#10;Description automatically generated">
            <a:extLst>
              <a:ext uri="{FF2B5EF4-FFF2-40B4-BE49-F238E27FC236}">
                <a16:creationId xmlns:a16="http://schemas.microsoft.com/office/drawing/2014/main" id="{30F9FBEE-3174-4151-BF91-CB0AF90B58F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76962" y="5393263"/>
            <a:ext cx="598882" cy="598882"/>
          </a:xfrm>
          <a:prstGeom prst="rect">
            <a:avLst/>
          </a:prstGeom>
        </p:spPr>
      </p:pic>
      <p:pic>
        <p:nvPicPr>
          <p:cNvPr id="21" name="Picture 20">
            <a:extLst>
              <a:ext uri="{FF2B5EF4-FFF2-40B4-BE49-F238E27FC236}">
                <a16:creationId xmlns:a16="http://schemas.microsoft.com/office/drawing/2014/main" id="{F21C0E56-1662-4E26-97DA-B6684F2BE1A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03513" y="5331323"/>
            <a:ext cx="957205" cy="699209"/>
          </a:xfrm>
          <a:prstGeom prst="rect">
            <a:avLst/>
          </a:prstGeom>
        </p:spPr>
      </p:pic>
    </p:spTree>
    <p:extLst>
      <p:ext uri="{BB962C8B-B14F-4D97-AF65-F5344CB8AC3E}">
        <p14:creationId xmlns:p14="http://schemas.microsoft.com/office/powerpoint/2010/main" val="4257962509"/>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c91556-46bc-4590-bcd5-90c67e4b91fa" xsi:nil="true"/>
    <lcf76f155ced4ddcb4097134ff3c332f xmlns="d8b6db6b-d518-46de-a133-ecec48f9032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855B018323F8642A5467299A1B9FAE8" ma:contentTypeVersion="16" ma:contentTypeDescription="Create a new document." ma:contentTypeScope="" ma:versionID="e76776b8befdb293ce0babdba7fed592">
  <xsd:schema xmlns:xsd="http://www.w3.org/2001/XMLSchema" xmlns:xs="http://www.w3.org/2001/XMLSchema" xmlns:p="http://schemas.microsoft.com/office/2006/metadata/properties" xmlns:ns2="d8b6db6b-d518-46de-a133-ecec48f9032d" xmlns:ns3="22c91556-46bc-4590-bcd5-90c67e4b91fa" targetNamespace="http://schemas.microsoft.com/office/2006/metadata/properties" ma:root="true" ma:fieldsID="be4e66a3040202018373a044319c4c80" ns2:_="" ns3:_="">
    <xsd:import namespace="d8b6db6b-d518-46de-a133-ecec48f9032d"/>
    <xsd:import namespace="22c91556-46bc-4590-bcd5-90c67e4b91f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b6db6b-d518-46de-a133-ecec48f903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17f363ac-60c5-4dbc-b4e3-f2fa882781a4"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c91556-46bc-4590-bcd5-90c67e4b91f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38fdc1c-08e9-4115-8215-a2101e22a682}" ma:internalName="TaxCatchAll" ma:showField="CatchAllData" ma:web="22c91556-46bc-4590-bcd5-90c67e4b91f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98CD6A-70D8-4D46-8740-7105ED4102D2}">
  <ds:schemaRefs>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purl.org/dc/terms/"/>
    <ds:schemaRef ds:uri="22c91556-46bc-4590-bcd5-90c67e4b91fa"/>
    <ds:schemaRef ds:uri="d8b6db6b-d518-46de-a133-ecec48f9032d"/>
    <ds:schemaRef ds:uri="http://purl.org/dc/dcmitype/"/>
  </ds:schemaRefs>
</ds:datastoreItem>
</file>

<file path=customXml/itemProps2.xml><?xml version="1.0" encoding="utf-8"?>
<ds:datastoreItem xmlns:ds="http://schemas.openxmlformats.org/officeDocument/2006/customXml" ds:itemID="{930C68E1-8F3E-4286-852E-C65EC8D7F6DD}">
  <ds:schemaRefs>
    <ds:schemaRef ds:uri="http://schemas.microsoft.com/sharepoint/v3/contenttype/forms"/>
  </ds:schemaRefs>
</ds:datastoreItem>
</file>

<file path=customXml/itemProps3.xml><?xml version="1.0" encoding="utf-8"?>
<ds:datastoreItem xmlns:ds="http://schemas.openxmlformats.org/officeDocument/2006/customXml" ds:itemID="{27D9430C-5F02-44AB-B386-3C3173699D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b6db6b-d518-46de-a133-ecec48f9032d"/>
    <ds:schemaRef ds:uri="22c91556-46bc-4590-bcd5-90c67e4b91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3212</TotalTime>
  <Words>1783</Words>
  <Application>Microsoft Office PowerPoint</Application>
  <PresentationFormat>On-screen Show (4:3)</PresentationFormat>
  <Paragraphs>253</Paragraphs>
  <Slides>18</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Kozuka Gothic Pro B</vt:lpstr>
      <vt:lpstr>Kozuka Gothic Pro R</vt:lpstr>
      <vt:lpstr>Arial</vt:lpstr>
      <vt:lpstr>Calibri</vt:lpstr>
      <vt:lpstr>Kristen ITC</vt:lpstr>
      <vt:lpstr>Source Sans Pro</vt:lpstr>
      <vt:lpstr>Symbol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Japan Society</dc:creator>
  <cp:lastModifiedBy>Alys Turner</cp:lastModifiedBy>
  <cp:revision>278</cp:revision>
  <dcterms:created xsi:type="dcterms:W3CDTF">2017-05-31T10:45:44Z</dcterms:created>
  <dcterms:modified xsi:type="dcterms:W3CDTF">2026-10-20T13:10:04Z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0x0101004855B018323F8642A5467299A1B9FAE8</vt:lpwstr>
  </property>
  <property fmtid="{D5CDD505-2E9C-101B-9397-08002B2CF9AE}" pid="3" name="MediaServiceImageTags">
    <vt:lpwstr/>
  </property>
</Properties>
</file>