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349" r:id="rId5"/>
    <p:sldId id="362" r:id="rId6"/>
    <p:sldId id="325" r:id="rId7"/>
    <p:sldId id="331" r:id="rId8"/>
    <p:sldId id="372" r:id="rId9"/>
    <p:sldId id="368" r:id="rId10"/>
    <p:sldId id="373" r:id="rId11"/>
    <p:sldId id="367" r:id="rId12"/>
    <p:sldId id="370" r:id="rId13"/>
    <p:sldId id="315" r:id="rId14"/>
    <p:sldId id="366" r:id="rId15"/>
    <p:sldId id="328" r:id="rId16"/>
    <p:sldId id="332" r:id="rId17"/>
    <p:sldId id="333" r:id="rId18"/>
    <p:sldId id="334" r:id="rId19"/>
    <p:sldId id="330" r:id="rId20"/>
    <p:sldId id="336" r:id="rId21"/>
    <p:sldId id="386" r:id="rId22"/>
    <p:sldId id="319" r:id="rId23"/>
    <p:sldId id="338" r:id="rId24"/>
    <p:sldId id="339" r:id="rId25"/>
    <p:sldId id="341" r:id="rId26"/>
    <p:sldId id="340" r:id="rId27"/>
    <p:sldId id="361" r:id="rId28"/>
    <p:sldId id="344" r:id="rId29"/>
    <p:sldId id="343" r:id="rId30"/>
    <p:sldId id="345" r:id="rId31"/>
    <p:sldId id="346" r:id="rId32"/>
    <p:sldId id="347" r:id="rId33"/>
    <p:sldId id="348" r:id="rId34"/>
    <p:sldId id="350" r:id="rId35"/>
    <p:sldId id="374" r:id="rId36"/>
    <p:sldId id="376" r:id="rId37"/>
    <p:sldId id="378" r:id="rId38"/>
    <p:sldId id="379" r:id="rId39"/>
    <p:sldId id="380" r:id="rId40"/>
    <p:sldId id="385" r:id="rId41"/>
    <p:sldId id="381" r:id="rId42"/>
    <p:sldId id="383" r:id="rId43"/>
    <p:sldId id="384" r:id="rId44"/>
    <p:sldId id="371" r:id="rId45"/>
    <p:sldId id="25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Iss8eclI/s/vH1pCubbRw==" hashData="3cd4TLCTtUecQ1ePmLniW1IJNyKFvb2MPk+P0ltVikzK3UJbux0eU9CHYXqhE7arZd154RqyPJKnrZDcolCFGA=="/>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 id="1" name="Alys Turner" initials="AT" lastIdx="12" clrIdx="1"/>
  <p:cmAuthor id="2" name="alys.turner@gmail.com" initials="a"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3333"/>
    <a:srgbClr val="FF3399"/>
    <a:srgbClr val="339933"/>
    <a:srgbClr val="F0C93A"/>
    <a:srgbClr val="2E3092"/>
    <a:srgbClr val="FF6633"/>
    <a:srgbClr val="808080"/>
    <a:srgbClr val="9933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51C90-3A4E-0A5B-65C6-55E90489B7BE}" v="19" dt="2024-07-12T13:32:58.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65" autoAdjust="0"/>
    <p:restoredTop sz="70805" autoAdjust="0"/>
  </p:normalViewPr>
  <p:slideViewPr>
    <p:cSldViewPr>
      <p:cViewPr varScale="1">
        <p:scale>
          <a:sx n="66" d="100"/>
          <a:sy n="66" d="100"/>
        </p:scale>
        <p:origin x="1592" y="184"/>
      </p:cViewPr>
      <p:guideLst>
        <p:guide orient="horz" pos="2160"/>
        <p:guide orient="horz" pos="1797"/>
        <p:guide pos="2880"/>
        <p:guide pos="249"/>
        <p:guide pos="5511"/>
        <p:guide pos="3969"/>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0" d="100"/>
          <a:sy n="40" d="100"/>
        </p:scale>
        <p:origin x="-22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 Turner" userId="84d4d1cc-095e-424e-b61c-2779a57825fb" providerId="ADAL" clId="{D512E52F-3CBD-4744-8CBB-0DA083E6E71A}"/>
    <pc:docChg chg="modSld">
      <pc:chgData name="Alys Turner" userId="84d4d1cc-095e-424e-b61c-2779a57825fb" providerId="ADAL" clId="{D512E52F-3CBD-4744-8CBB-0DA083E6E71A}" dt="2024-08-09T10:31:43.448" v="294" actId="20577"/>
      <pc:docMkLst>
        <pc:docMk/>
      </pc:docMkLst>
      <pc:sldChg chg="modSp mod">
        <pc:chgData name="Alys Turner" userId="84d4d1cc-095e-424e-b61c-2779a57825fb" providerId="ADAL" clId="{D512E52F-3CBD-4744-8CBB-0DA083E6E71A}" dt="2024-08-09T10:27:44.645" v="7" actId="2711"/>
        <pc:sldMkLst>
          <pc:docMk/>
          <pc:sldMk cId="756677630" sldId="331"/>
        </pc:sldMkLst>
        <pc:spChg chg="mod">
          <ac:chgData name="Alys Turner" userId="84d4d1cc-095e-424e-b61c-2779a57825fb" providerId="ADAL" clId="{D512E52F-3CBD-4744-8CBB-0DA083E6E71A}" dt="2024-08-09T10:27:44.645" v="7" actId="2711"/>
          <ac:spMkLst>
            <pc:docMk/>
            <pc:sldMk cId="756677630" sldId="331"/>
            <ac:spMk id="3" creationId="{54C3BDE5-4C6A-474C-A4B4-8C95F04C6495}"/>
          </ac:spMkLst>
        </pc:spChg>
      </pc:sldChg>
      <pc:sldChg chg="modNotesTx">
        <pc:chgData name="Alys Turner" userId="84d4d1cc-095e-424e-b61c-2779a57825fb" providerId="ADAL" clId="{D512E52F-3CBD-4744-8CBB-0DA083E6E71A}" dt="2024-08-07T14:58:33.729" v="6" actId="20577"/>
        <pc:sldMkLst>
          <pc:docMk/>
          <pc:sldMk cId="728881199" sldId="332"/>
        </pc:sldMkLst>
      </pc:sldChg>
      <pc:sldChg chg="addSp modSp mod modAnim">
        <pc:chgData name="Alys Turner" userId="84d4d1cc-095e-424e-b61c-2779a57825fb" providerId="ADAL" clId="{D512E52F-3CBD-4744-8CBB-0DA083E6E71A}" dt="2024-08-07T14:56:30.478" v="3" actId="164"/>
        <pc:sldMkLst>
          <pc:docMk/>
          <pc:sldMk cId="2494132945" sldId="362"/>
        </pc:sldMkLst>
        <pc:spChg chg="mod">
          <ac:chgData name="Alys Turner" userId="84d4d1cc-095e-424e-b61c-2779a57825fb" providerId="ADAL" clId="{D512E52F-3CBD-4744-8CBB-0DA083E6E71A}" dt="2024-08-07T14:56:30.478" v="3" actId="164"/>
          <ac:spMkLst>
            <pc:docMk/>
            <pc:sldMk cId="2494132945" sldId="362"/>
            <ac:spMk id="3" creationId="{4B2D247A-3F86-61AA-0623-E3BDA98F34EC}"/>
          </ac:spMkLst>
        </pc:spChg>
        <pc:grpChg chg="add mod">
          <ac:chgData name="Alys Turner" userId="84d4d1cc-095e-424e-b61c-2779a57825fb" providerId="ADAL" clId="{D512E52F-3CBD-4744-8CBB-0DA083E6E71A}" dt="2024-08-07T14:56:30.478" v="3" actId="164"/>
          <ac:grpSpMkLst>
            <pc:docMk/>
            <pc:sldMk cId="2494132945" sldId="362"/>
            <ac:grpSpMk id="2" creationId="{AC0094F5-6A58-1B8B-A2FA-5F0586737A61}"/>
          </ac:grpSpMkLst>
        </pc:grpChg>
        <pc:picChg chg="mod">
          <ac:chgData name="Alys Turner" userId="84d4d1cc-095e-424e-b61c-2779a57825fb" providerId="ADAL" clId="{D512E52F-3CBD-4744-8CBB-0DA083E6E71A}" dt="2024-08-07T14:56:30.478" v="3" actId="164"/>
          <ac:picMkLst>
            <pc:docMk/>
            <pc:sldMk cId="2494132945" sldId="362"/>
            <ac:picMk id="4" creationId="{FE3D0688-2380-FFB6-D8E4-5FF41D87F709}"/>
          </ac:picMkLst>
        </pc:picChg>
      </pc:sldChg>
      <pc:sldChg chg="modSp mod">
        <pc:chgData name="Alys Turner" userId="84d4d1cc-095e-424e-b61c-2779a57825fb" providerId="ADAL" clId="{D512E52F-3CBD-4744-8CBB-0DA083E6E71A}" dt="2024-08-09T10:28:16.609" v="10" actId="403"/>
        <pc:sldMkLst>
          <pc:docMk/>
          <pc:sldMk cId="2652852130" sldId="367"/>
        </pc:sldMkLst>
        <pc:spChg chg="mod">
          <ac:chgData name="Alys Turner" userId="84d4d1cc-095e-424e-b61c-2779a57825fb" providerId="ADAL" clId="{D512E52F-3CBD-4744-8CBB-0DA083E6E71A}" dt="2024-08-09T10:28:16.609" v="10" actId="403"/>
          <ac:spMkLst>
            <pc:docMk/>
            <pc:sldMk cId="2652852130" sldId="367"/>
            <ac:spMk id="3" creationId="{74CCC0B3-2C4E-3FFF-D082-9ADE3B64C00D}"/>
          </ac:spMkLst>
        </pc:spChg>
      </pc:sldChg>
      <pc:sldChg chg="modSp mod">
        <pc:chgData name="Alys Turner" userId="84d4d1cc-095e-424e-b61c-2779a57825fb" providerId="ADAL" clId="{D512E52F-3CBD-4744-8CBB-0DA083E6E71A}" dt="2024-08-09T10:27:51.183" v="8" actId="403"/>
        <pc:sldMkLst>
          <pc:docMk/>
          <pc:sldMk cId="3280397346" sldId="368"/>
        </pc:sldMkLst>
        <pc:spChg chg="mod">
          <ac:chgData name="Alys Turner" userId="84d4d1cc-095e-424e-b61c-2779a57825fb" providerId="ADAL" clId="{D512E52F-3CBD-4744-8CBB-0DA083E6E71A}" dt="2024-08-09T10:27:51.183" v="8" actId="403"/>
          <ac:spMkLst>
            <pc:docMk/>
            <pc:sldMk cId="3280397346" sldId="368"/>
            <ac:spMk id="3" creationId="{0D79A1C4-8C2D-7C6A-A901-F09D21505546}"/>
          </ac:spMkLst>
        </pc:spChg>
      </pc:sldChg>
      <pc:sldChg chg="modSp mod">
        <pc:chgData name="Alys Turner" userId="84d4d1cc-095e-424e-b61c-2779a57825fb" providerId="ADAL" clId="{D512E52F-3CBD-4744-8CBB-0DA083E6E71A}" dt="2024-08-09T10:28:21.445" v="11" actId="403"/>
        <pc:sldMkLst>
          <pc:docMk/>
          <pc:sldMk cId="3866367004" sldId="370"/>
        </pc:sldMkLst>
        <pc:spChg chg="mod">
          <ac:chgData name="Alys Turner" userId="84d4d1cc-095e-424e-b61c-2779a57825fb" providerId="ADAL" clId="{D512E52F-3CBD-4744-8CBB-0DA083E6E71A}" dt="2024-08-09T10:28:21.445" v="11" actId="403"/>
          <ac:spMkLst>
            <pc:docMk/>
            <pc:sldMk cId="3866367004" sldId="370"/>
            <ac:spMk id="2" creationId="{D6579FE8-6D0B-44AE-9CF0-BA2725182FA7}"/>
          </ac:spMkLst>
        </pc:spChg>
      </pc:sldChg>
      <pc:sldChg chg="modNotesTx">
        <pc:chgData name="Alys Turner" userId="84d4d1cc-095e-424e-b61c-2779a57825fb" providerId="ADAL" clId="{D512E52F-3CBD-4744-8CBB-0DA083E6E71A}" dt="2024-08-09T10:31:43.448" v="294" actId="20577"/>
        <pc:sldMkLst>
          <pc:docMk/>
          <pc:sldMk cId="2760795359" sldId="371"/>
        </pc:sldMkLst>
      </pc:sldChg>
      <pc:sldChg chg="modSp mod">
        <pc:chgData name="Alys Turner" userId="84d4d1cc-095e-424e-b61c-2779a57825fb" providerId="ADAL" clId="{D512E52F-3CBD-4744-8CBB-0DA083E6E71A}" dt="2024-08-09T10:28:11.118" v="9" actId="403"/>
        <pc:sldMkLst>
          <pc:docMk/>
          <pc:sldMk cId="2292948975" sldId="373"/>
        </pc:sldMkLst>
        <pc:spChg chg="mod">
          <ac:chgData name="Alys Turner" userId="84d4d1cc-095e-424e-b61c-2779a57825fb" providerId="ADAL" clId="{D512E52F-3CBD-4744-8CBB-0DA083E6E71A}" dt="2024-08-09T10:28:11.118" v="9" actId="403"/>
          <ac:spMkLst>
            <pc:docMk/>
            <pc:sldMk cId="2292948975" sldId="373"/>
            <ac:spMk id="4" creationId="{C0EA3280-91C5-C38B-5041-95AE9387E34F}"/>
          </ac:spMkLst>
        </pc:spChg>
      </pc:sldChg>
      <pc:sldChg chg="modAnim">
        <pc:chgData name="Alys Turner" userId="84d4d1cc-095e-424e-b61c-2779a57825fb" providerId="ADAL" clId="{D512E52F-3CBD-4744-8CBB-0DA083E6E71A}" dt="2024-08-09T10:29:28.580" v="12"/>
        <pc:sldMkLst>
          <pc:docMk/>
          <pc:sldMk cId="3713440663" sldId="3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27/08/2024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Starter (click once to remove the title)</a:t>
            </a:r>
            <a:endParaRPr lang="en-US" b="1" dirty="0"/>
          </a:p>
          <a:p>
            <a:r>
              <a:rPr lang="en-GB" dirty="0"/>
              <a:t>Display this image by Japanese artist Katsushika Hokusai on the screen. As a warm-up, ask pupils to look at the picture closely and tell their partner what they can see. If they recognise the picture, ask them to tell their partner where they have seen it and what do they know about it. Ask pupils to say what they think of the picture. Do they like it? Why/why not?</a:t>
            </a:r>
            <a:endParaRPr lang="en-GB" dirty="0">
              <a:ea typeface="Calibri"/>
              <a:cs typeface="Calibri"/>
            </a:endParaRPr>
          </a:p>
          <a:p>
            <a:endParaRPr lang="en-GB" dirty="0"/>
          </a:p>
          <a:p>
            <a:r>
              <a:rPr lang="en-GB" dirty="0"/>
              <a:t>After a few minutes of discussion, ask pupils to share their feelings about the picture and what they noticed. Be certain to highlight Mount Fuji in the background, the three boats and the sailors. Tell the pupils that the writing in the rectangle says ‘Thirty-six views of Mount Fuji’, which is the series of pictures in which this is included, and ‘Under the Wave off Kanagawa’ a.k.a. The Great Wave, which is the title of the picture. The writing to the left of the rectangle is the artist’s name. </a:t>
            </a:r>
            <a:endParaRPr lang="en-GB" dirty="0">
              <a:ea typeface="Calibri"/>
              <a:cs typeface="Calibri"/>
            </a:endParaRPr>
          </a:p>
          <a:p>
            <a:endParaRPr lang="en-GB" dirty="0"/>
          </a:p>
          <a:p>
            <a:r>
              <a:rPr lang="en-GB" b="1" dirty="0">
                <a:ea typeface="Calibri"/>
                <a:cs typeface="Calibri"/>
              </a:rPr>
              <a:t>Additional Info</a:t>
            </a:r>
            <a:endParaRPr lang="en-GB" b="1" dirty="0"/>
          </a:p>
          <a:p>
            <a:r>
              <a:rPr lang="en-GB" dirty="0"/>
              <a:t>As pupils what they notice about the writing. Explain that Japanese writing can be written horizontally from left to right, like English, but also it can be written vertically from right to left.</a:t>
            </a:r>
          </a:p>
          <a:p>
            <a:endParaRPr lang="en-GB" dirty="0"/>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354062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Task 1</a:t>
            </a:r>
          </a:p>
          <a:p>
            <a:r>
              <a:rPr lang="en-GB" b="0" dirty="0"/>
              <a:t>For this activity, the pupils will need a copy of the Task 1 worksheet and a Hokusai print. There are four prints to choose from on the Hokusai Prints worksheet provided by The Japan Society (also displayed on the following slide), or you could choose a single print or broader selection from the series. Make sure to pick image(s) that can be easily simplified into three or four key sections.</a:t>
            </a:r>
          </a:p>
          <a:p>
            <a:endParaRPr lang="en-GB" b="0" dirty="0"/>
          </a:p>
          <a:p>
            <a:r>
              <a:rPr lang="en-GB" b="0" dirty="0"/>
              <a:t>Explain to the pupils that their task is to look closely at the Hokusai print they have chosen/been given and discuss it with their partner. Ask pupils to identify the key features in the print and the shapes these make. Then pupils need to draw a simplified version of the print on their worksheet using as few lines as possible. Challenge them to recreate the image using as few as three or four lines – highlighting that it is vital that Mount Fuji is visible in their drawing.</a:t>
            </a:r>
          </a:p>
          <a:p>
            <a:endParaRPr lang="en-GB" b="0" dirty="0"/>
          </a:p>
          <a:p>
            <a:r>
              <a:rPr lang="en-GB" b="0" dirty="0"/>
              <a:t>Say that they will use what they create now to help them with their final activity. </a:t>
            </a:r>
          </a:p>
        </p:txBody>
      </p:sp>
      <p:sp>
        <p:nvSpPr>
          <p:cNvPr id="4" name="Slide Number Placeholder 3"/>
          <p:cNvSpPr>
            <a:spLocks noGrp="1"/>
          </p:cNvSpPr>
          <p:nvPr>
            <p:ph type="sldNum" sz="quarter" idx="10"/>
          </p:nvPr>
        </p:nvSpPr>
        <p:spPr/>
        <p:txBody>
          <a:bodyPr/>
          <a:lstStyle/>
          <a:p>
            <a:fld id="{9D1BBD79-A804-45E9-B8E3-9A16A3218D6A}" type="slidenum">
              <a:rPr lang="en-GB" smtClean="0"/>
              <a:t>10</a:t>
            </a:fld>
            <a:endParaRPr lang="en-GB"/>
          </a:p>
        </p:txBody>
      </p:sp>
    </p:spTree>
    <p:extLst>
      <p:ext uri="{BB962C8B-B14F-4D97-AF65-F5344CB8AC3E}">
        <p14:creationId xmlns:p14="http://schemas.microsoft.com/office/powerpoint/2010/main" val="330580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These 4 images are provided for use with the Hokusai Prints worksheet. Skip this slide if using alternative prints. </a:t>
            </a:r>
          </a:p>
        </p:txBody>
      </p:sp>
      <p:sp>
        <p:nvSpPr>
          <p:cNvPr id="4" name="Slide Number Placeholder 3"/>
          <p:cNvSpPr>
            <a:spLocks noGrp="1"/>
          </p:cNvSpPr>
          <p:nvPr>
            <p:ph type="sldNum" sz="quarter" idx="5"/>
          </p:nvPr>
        </p:nvSpPr>
        <p:spPr/>
        <p:txBody>
          <a:bodyPr/>
          <a:lstStyle/>
          <a:p>
            <a:fld id="{9D1BBD79-A804-45E9-B8E3-9A16A3218D6A}" type="slidenum">
              <a:rPr lang="en-GB" smtClean="0"/>
              <a:t>11</a:t>
            </a:fld>
            <a:endParaRPr lang="en-GB"/>
          </a:p>
        </p:txBody>
      </p:sp>
    </p:spTree>
    <p:extLst>
      <p:ext uri="{BB962C8B-B14F-4D97-AF65-F5344CB8AC3E}">
        <p14:creationId xmlns:p14="http://schemas.microsoft.com/office/powerpoint/2010/main" val="1297075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800" dirty="0"/>
              <a:t>Explain that although ‘The Great Wave off Kanagawa’ looks like a painting, it is not. TTYP: How do you think Hokusai made this image?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8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2800" dirty="0"/>
              <a:t>Explain that it is a woodblock print. Encourage children to explain what they think that means. Build on any contributions to explain the process by which woodblock prints are made. In Edo Japan, first the artist would draw an image onto a thin piece of paper. Then a copy would be made and placed face down on top of a block of wood (usually cherry wood). Using the image as a guide, the design was carved through the paper into the wood block. A different block would need to be made for each different colour the artist wants in the final image. Once a block is carved, ink is applied to the surface and then printed onto a sheet of paper.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8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2800" dirty="0"/>
              <a:t>The technique is still used today by some artists, as well as by people who create patterns for wallpaper or fabrics. Let’s look at the process on the next slides.</a:t>
            </a:r>
          </a:p>
        </p:txBody>
      </p:sp>
      <p:sp>
        <p:nvSpPr>
          <p:cNvPr id="4" name="Slide Number Placeholder 3"/>
          <p:cNvSpPr>
            <a:spLocks noGrp="1"/>
          </p:cNvSpPr>
          <p:nvPr>
            <p:ph type="sldNum" sz="quarter" idx="5"/>
          </p:nvPr>
        </p:nvSpPr>
        <p:spPr/>
        <p:txBody>
          <a:bodyPr/>
          <a:lstStyle/>
          <a:p>
            <a:fld id="{9D1BBD79-A804-45E9-B8E3-9A16A3218D6A}" type="slidenum">
              <a:rPr lang="en-GB" smtClean="0"/>
              <a:t>12</a:t>
            </a:fld>
            <a:endParaRPr lang="en-GB"/>
          </a:p>
        </p:txBody>
      </p:sp>
    </p:spTree>
    <p:extLst>
      <p:ext uri="{BB962C8B-B14F-4D97-AF65-F5344CB8AC3E}">
        <p14:creationId xmlns:p14="http://schemas.microsoft.com/office/powerpoint/2010/main" val="53136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a:cs typeface="Calibri"/>
              </a:rPr>
              <a:t>The image the artist carves into the block of wood will be in reverse when its printed. They will need to carve several different blocks, depending how many colours or how much detail they want to include.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i="0" kern="1200" dirty="0">
                <a:solidFill>
                  <a:schemeClr val="tx1"/>
                </a:solidFill>
                <a:effectLst/>
                <a:latin typeface="+mn-lt"/>
                <a:ea typeface="+mn-ea"/>
                <a:cs typeface="+mn-cs"/>
              </a:rPr>
              <a:t>"150519 woodblock print" by Vincent </a:t>
            </a:r>
            <a:r>
              <a:rPr lang="en-GB" sz="1200" b="0" i="0" kern="1200" dirty="0" err="1">
                <a:solidFill>
                  <a:schemeClr val="tx1"/>
                </a:solidFill>
                <a:effectLst/>
                <a:latin typeface="+mn-lt"/>
                <a:ea typeface="+mn-ea"/>
                <a:cs typeface="+mn-cs"/>
              </a:rPr>
              <a:t>Desplanche</a:t>
            </a:r>
            <a:r>
              <a:rPr lang="en-GB" sz="1200" b="0" i="0" kern="1200" dirty="0">
                <a:solidFill>
                  <a:schemeClr val="tx1"/>
                </a:solidFill>
                <a:effectLst/>
                <a:latin typeface="+mn-lt"/>
                <a:ea typeface="+mn-ea"/>
                <a:cs typeface="+mn-cs"/>
              </a:rPr>
              <a:t> is licensed under CC BY-NC-ND 2.0. (https://www.flickr.com/photos/53942696@N06/17676558268)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D1BBD79-A804-45E9-B8E3-9A16A3218D6A}" type="slidenum">
              <a:rPr lang="en-GB" smtClean="0"/>
              <a:t>13</a:t>
            </a:fld>
            <a:endParaRPr lang="en-GB"/>
          </a:p>
        </p:txBody>
      </p:sp>
    </p:spTree>
    <p:extLst>
      <p:ext uri="{BB962C8B-B14F-4D97-AF65-F5344CB8AC3E}">
        <p14:creationId xmlns:p14="http://schemas.microsoft.com/office/powerpoint/2010/main" val="3681387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the blocks are ready, they can carefully apply the coloured inks in the correct place, before placing a piece of paper on top of the block. Next, they carefully smooth the back of the paper (using a tool called a baren) to make sure the ink is properly applied. </a:t>
            </a:r>
          </a:p>
          <a:p>
            <a:endParaRPr lang="en-GB" dirty="0"/>
          </a:p>
          <a:p>
            <a:r>
              <a:rPr lang="en-GB" dirty="0"/>
              <a:t>As you watch the video on this slide and the following ones, highlight how the image, visible on the bottom right, changes each time. Also, notice the different tools that the artist is using.</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Color</a:t>
            </a:r>
            <a:r>
              <a:rPr lang="en-GB" sz="1200" b="0" i="0" kern="1200" dirty="0">
                <a:solidFill>
                  <a:schemeClr val="tx1"/>
                </a:solidFill>
                <a:effectLst/>
                <a:latin typeface="+mn-lt"/>
                <a:ea typeface="+mn-ea"/>
                <a:cs typeface="+mn-cs"/>
              </a:rPr>
              <a:t> woodblock printing process block 1" by Vincent </a:t>
            </a:r>
            <a:r>
              <a:rPr lang="en-GB" sz="1200" b="0" i="0" kern="1200" dirty="0" err="1">
                <a:solidFill>
                  <a:schemeClr val="tx1"/>
                </a:solidFill>
                <a:effectLst/>
                <a:latin typeface="+mn-lt"/>
                <a:ea typeface="+mn-ea"/>
                <a:cs typeface="+mn-cs"/>
              </a:rPr>
              <a:t>Desplanche</a:t>
            </a:r>
            <a:r>
              <a:rPr lang="en-GB" sz="1200" b="0" i="0" kern="1200" dirty="0">
                <a:solidFill>
                  <a:schemeClr val="tx1"/>
                </a:solidFill>
                <a:effectLst/>
                <a:latin typeface="+mn-lt"/>
                <a:ea typeface="+mn-ea"/>
                <a:cs typeface="+mn-cs"/>
              </a:rPr>
              <a:t> is licensed under CC BY-NC-ND 2.0. (https://www.flickr.com/photos/vincentdesplanche/23380788990/in/album-72157648931859633)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14</a:t>
            </a:fld>
            <a:endParaRPr lang="en-GB"/>
          </a:p>
        </p:txBody>
      </p:sp>
    </p:spTree>
    <p:extLst>
      <p:ext uri="{BB962C8B-B14F-4D97-AF65-F5344CB8AC3E}">
        <p14:creationId xmlns:p14="http://schemas.microsoft.com/office/powerpoint/2010/main" val="3729660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the process is repeated with the additional blocks, adding a different colour, until the finished image is completed.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Color</a:t>
            </a:r>
            <a:r>
              <a:rPr lang="en-GB" sz="1200" b="0" i="0" kern="1200" dirty="0">
                <a:solidFill>
                  <a:schemeClr val="tx1"/>
                </a:solidFill>
                <a:effectLst/>
                <a:latin typeface="+mn-lt"/>
                <a:ea typeface="+mn-ea"/>
                <a:cs typeface="+mn-cs"/>
              </a:rPr>
              <a:t> woodblock printing process block 1" by Vincent </a:t>
            </a:r>
            <a:r>
              <a:rPr lang="en-GB" sz="1200" b="0" i="0" kern="1200" dirty="0" err="1">
                <a:solidFill>
                  <a:schemeClr val="tx1"/>
                </a:solidFill>
                <a:effectLst/>
                <a:latin typeface="+mn-lt"/>
                <a:ea typeface="+mn-ea"/>
                <a:cs typeface="+mn-cs"/>
              </a:rPr>
              <a:t>Desplanche</a:t>
            </a:r>
            <a:r>
              <a:rPr lang="en-GB" sz="1200" b="0" i="0" kern="1200" dirty="0">
                <a:solidFill>
                  <a:schemeClr val="tx1"/>
                </a:solidFill>
                <a:effectLst/>
                <a:latin typeface="+mn-lt"/>
                <a:ea typeface="+mn-ea"/>
                <a:cs typeface="+mn-cs"/>
              </a:rPr>
              <a:t> is licensed under CC BY-NC-ND 2.0. (https://www.flickr.com/photos/vincentdesplanche/23593996121/in/album-72157648931859633)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15</a:t>
            </a:fld>
            <a:endParaRPr lang="en-GB"/>
          </a:p>
        </p:txBody>
      </p:sp>
    </p:spTree>
    <p:extLst>
      <p:ext uri="{BB962C8B-B14F-4D97-AF65-F5344CB8AC3E}">
        <p14:creationId xmlns:p14="http://schemas.microsoft.com/office/powerpoint/2010/main" val="1523567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Color</a:t>
            </a:r>
            <a:r>
              <a:rPr lang="en-GB" sz="1200" b="0" i="0" kern="1200" dirty="0">
                <a:solidFill>
                  <a:schemeClr val="tx1"/>
                </a:solidFill>
                <a:effectLst/>
                <a:latin typeface="+mn-lt"/>
                <a:ea typeface="+mn-ea"/>
                <a:cs typeface="+mn-cs"/>
              </a:rPr>
              <a:t> woodblock printing process block 1" by Vincent </a:t>
            </a:r>
            <a:r>
              <a:rPr lang="en-GB" sz="1200" b="0" i="0" kern="1200" dirty="0" err="1">
                <a:solidFill>
                  <a:schemeClr val="tx1"/>
                </a:solidFill>
                <a:effectLst/>
                <a:latin typeface="+mn-lt"/>
                <a:ea typeface="+mn-ea"/>
                <a:cs typeface="+mn-cs"/>
              </a:rPr>
              <a:t>Desplanche</a:t>
            </a:r>
            <a:r>
              <a:rPr lang="en-GB" sz="1200" b="0" i="0" kern="1200" dirty="0">
                <a:solidFill>
                  <a:schemeClr val="tx1"/>
                </a:solidFill>
                <a:effectLst/>
                <a:latin typeface="+mn-lt"/>
                <a:ea typeface="+mn-ea"/>
                <a:cs typeface="+mn-cs"/>
              </a:rPr>
              <a:t> is licensed under CC BY-NC-ND 2.0. (https://www.flickr.com/photos/vincentdesplanche/23676459685/in/album-72157648931859633)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16</a:t>
            </a:fld>
            <a:endParaRPr lang="en-GB"/>
          </a:p>
        </p:txBody>
      </p:sp>
    </p:spTree>
    <p:extLst>
      <p:ext uri="{BB962C8B-B14F-4D97-AF65-F5344CB8AC3E}">
        <p14:creationId xmlns:p14="http://schemas.microsoft.com/office/powerpoint/2010/main" val="247322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another close look at ‘The Great Wave’. Now you know how it was made, can you work out how many blocks were necessary to create the final image?</a:t>
            </a:r>
          </a:p>
          <a:p>
            <a:endParaRPr lang="en-GB" dirty="0"/>
          </a:p>
          <a:p>
            <a:r>
              <a:rPr lang="en-GB" sz="1800" dirty="0">
                <a:effectLst/>
                <a:latin typeface="Kozuka Gothic Pro R" panose="020B0400000000000000" pitchFamily="34" charset="-128"/>
                <a:cs typeface="Kozuka Gothic Pro R" panose="020B0400000000000000" pitchFamily="34" charset="-128"/>
              </a:rPr>
              <a:t>It’s thought at least 7 woodblocks were needed* (Dark blue, light blue, medium blue, light grey, dark grey, yellow or beige, pink or beige) – but blocks were frequently carved on both sides. </a:t>
            </a:r>
          </a:p>
          <a:p>
            <a:endParaRPr lang="en-GB" sz="1800" dirty="0">
              <a:effectLst/>
              <a:latin typeface="Kozuka Gothic Pro R" panose="020B0400000000000000" pitchFamily="34" charset="-128"/>
            </a:endParaRPr>
          </a:p>
          <a:p>
            <a:r>
              <a:rPr lang="en-GB" sz="1800" dirty="0">
                <a:effectLst/>
                <a:latin typeface="Kozuka Gothic Pro R" panose="020B0400000000000000" pitchFamily="34" charset="-128"/>
              </a:rPr>
              <a:t>*Source:  See page 10 of The Making and Evolution of The Great Wave for more details (https://www.britishmuseum.org/sites/default/files/2022-03/korenberg_article-for_hokusai%20_edited_volume_final-2020_accessible.pdf)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17</a:t>
            </a:fld>
            <a:endParaRPr lang="en-GB"/>
          </a:p>
        </p:txBody>
      </p:sp>
    </p:spTree>
    <p:extLst>
      <p:ext uri="{BB962C8B-B14F-4D97-AF65-F5344CB8AC3E}">
        <p14:creationId xmlns:p14="http://schemas.microsoft.com/office/powerpoint/2010/main" val="2896756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 know how more about Hokusai and how hist artworks were created, we can appreciate all the details in them. He was a very prolific artist – meaning he produced a lot of art during his lifetime. </a:t>
            </a:r>
            <a:br>
              <a:rPr lang="en-GB" dirty="0"/>
            </a:br>
            <a:br>
              <a:rPr lang="en-GB" dirty="0"/>
            </a:br>
            <a:r>
              <a:rPr lang="en-GB" dirty="0"/>
              <a:t>Here are more examples of his work from the Thirty-Six Views of Mount Fuji.</a:t>
            </a:r>
          </a:p>
        </p:txBody>
      </p:sp>
      <p:sp>
        <p:nvSpPr>
          <p:cNvPr id="4" name="Slide Number Placeholder 3"/>
          <p:cNvSpPr>
            <a:spLocks noGrp="1"/>
          </p:cNvSpPr>
          <p:nvPr>
            <p:ph type="sldNum" sz="quarter" idx="5"/>
          </p:nvPr>
        </p:nvSpPr>
        <p:spPr/>
        <p:txBody>
          <a:bodyPr/>
          <a:lstStyle/>
          <a:p>
            <a:fld id="{9D1BBD79-A804-45E9-B8E3-9A16A3218D6A}" type="slidenum">
              <a:rPr lang="en-GB" smtClean="0"/>
              <a:t>18</a:t>
            </a:fld>
            <a:endParaRPr lang="en-GB"/>
          </a:p>
        </p:txBody>
      </p:sp>
    </p:spTree>
    <p:extLst>
      <p:ext uri="{BB962C8B-B14F-4D97-AF65-F5344CB8AC3E}">
        <p14:creationId xmlns:p14="http://schemas.microsoft.com/office/powerpoint/2010/main" val="1391517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Task 2</a:t>
            </a:r>
          </a:p>
          <a:p>
            <a:r>
              <a:rPr lang="en-GB" sz="1200" kern="1200" dirty="0">
                <a:solidFill>
                  <a:schemeClr val="tx1"/>
                </a:solidFill>
                <a:effectLst/>
                <a:latin typeface="+mn-lt"/>
                <a:ea typeface="+mn-ea"/>
                <a:cs typeface="+mn-cs"/>
              </a:rPr>
              <a:t>Introduce today’s main task, which is to make a relief print inspired by Hokusai’s ‘Thirty-six Views of Mount Fuji’. Just like Hokusai, we will be carving our design. However, unlike him we won’t be carving into wood. Instead, we will use polystyrene. TTYP: Why are we using polystyrene today instead of wood?</a:t>
            </a: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19</a:t>
            </a:fld>
            <a:endParaRPr lang="en-GB"/>
          </a:p>
        </p:txBody>
      </p:sp>
    </p:spTree>
    <p:extLst>
      <p:ext uri="{BB962C8B-B14F-4D97-AF65-F5344CB8AC3E}">
        <p14:creationId xmlns:p14="http://schemas.microsoft.com/office/powerpoint/2010/main" val="90088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display the image of an installation by Japanese artist Hiroko Imada on the screen. Ask students if they can make any connections or see any similarities between the previous image and this one. </a:t>
            </a:r>
          </a:p>
          <a:p>
            <a:endParaRPr lang="en-GB" dirty="0"/>
          </a:p>
          <a:p>
            <a:r>
              <a:rPr lang="en-GB" dirty="0"/>
              <a:t>Confirm that this exhibition was inspired by Hokusai’s work. </a:t>
            </a:r>
            <a:r>
              <a:rPr lang="en-GB" b="0" i="0" dirty="0">
                <a:solidFill>
                  <a:srgbClr val="000000"/>
                </a:solidFill>
                <a:effectLst/>
                <a:latin typeface="Varela Round"/>
                <a:cs typeface="Varela Round"/>
              </a:rPr>
              <a:t>Hiroko </a:t>
            </a:r>
            <a:r>
              <a:rPr lang="en-GB" b="0" i="0" dirty="0" err="1">
                <a:solidFill>
                  <a:srgbClr val="000000"/>
                </a:solidFill>
                <a:effectLst/>
                <a:latin typeface="Varela Round"/>
                <a:cs typeface="Varela Round"/>
              </a:rPr>
              <a:t>Imada</a:t>
            </a:r>
            <a:r>
              <a:rPr lang="en-GB" b="0" i="0" dirty="0">
                <a:solidFill>
                  <a:srgbClr val="000000"/>
                </a:solidFill>
                <a:effectLst/>
                <a:latin typeface="Varela Round"/>
                <a:cs typeface="Varela Round"/>
              </a:rPr>
              <a:t> is a living artist who was born in Tokyo and now lives in the UK. From her early youth, Hiroko’s favoured subjects have been ‘Nature’ and ‘Dance and Movement’. Can pupils see this in the evidence? </a:t>
            </a:r>
          </a:p>
          <a:p>
            <a:endParaRPr lang="en-GB" b="0" i="0" dirty="0">
              <a:solidFill>
                <a:srgbClr val="000000"/>
              </a:solidFill>
              <a:effectLst/>
              <a:latin typeface="Varela Round" panose="00000500000000000000" pitchFamily="2" charset="-79"/>
              <a:cs typeface="Varela Round" panose="00000500000000000000" pitchFamily="2" charset="-79"/>
            </a:endParaRPr>
          </a:p>
          <a:p>
            <a:r>
              <a:rPr lang="en-GB" dirty="0">
                <a:solidFill>
                  <a:srgbClr val="000000"/>
                </a:solidFill>
                <a:latin typeface="Varela Round"/>
                <a:cs typeface="Varela Round"/>
              </a:rPr>
              <a:t>Now tell pupils they</a:t>
            </a:r>
            <a:r>
              <a:rPr lang="en-GB" b="0" i="0" dirty="0">
                <a:solidFill>
                  <a:srgbClr val="000000"/>
                </a:solidFill>
                <a:effectLst/>
                <a:latin typeface="Varela Round"/>
                <a:cs typeface="Varela Round"/>
              </a:rPr>
              <a:t> will make their own work inspired by Hokusai </a:t>
            </a:r>
            <a:r>
              <a:rPr lang="en-GB" dirty="0">
                <a:solidFill>
                  <a:srgbClr val="000000"/>
                </a:solidFill>
                <a:latin typeface="Varela Round"/>
                <a:cs typeface="Varela Round"/>
              </a:rPr>
              <a:t>in </a:t>
            </a:r>
            <a:r>
              <a:rPr lang="en-GB" b="0" i="0" dirty="0">
                <a:solidFill>
                  <a:srgbClr val="000000"/>
                </a:solidFill>
                <a:effectLst/>
                <a:latin typeface="Varela Round"/>
                <a:cs typeface="Varela Round"/>
              </a:rPr>
              <a:t>this lesson.</a:t>
            </a:r>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2573363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various resources needed for this task. The polystyrene sheets can be bought from an art supply shop or you can ask pupils to collect the bases of supermarket pizzas. Although the inks are water-based, it is recommended that children wear overalls and tables are covered with newspaper while printing. Children will also need to have their worksheet from Task 1 as well as a copy of the Hokusai print they are recreating.</a:t>
            </a:r>
          </a:p>
        </p:txBody>
      </p:sp>
      <p:sp>
        <p:nvSpPr>
          <p:cNvPr id="4" name="Slide Number Placeholder 3"/>
          <p:cNvSpPr>
            <a:spLocks noGrp="1"/>
          </p:cNvSpPr>
          <p:nvPr>
            <p:ph type="sldNum" sz="quarter" idx="5"/>
          </p:nvPr>
        </p:nvSpPr>
        <p:spPr/>
        <p:txBody>
          <a:bodyPr/>
          <a:lstStyle/>
          <a:p>
            <a:fld id="{9D1BBD79-A804-45E9-B8E3-9A16A3218D6A}" type="slidenum">
              <a:rPr lang="en-GB" smtClean="0"/>
              <a:t>20</a:t>
            </a:fld>
            <a:endParaRPr lang="en-GB"/>
          </a:p>
        </p:txBody>
      </p:sp>
    </p:spTree>
    <p:extLst>
      <p:ext uri="{BB962C8B-B14F-4D97-AF65-F5344CB8AC3E}">
        <p14:creationId xmlns:p14="http://schemas.microsoft.com/office/powerpoint/2010/main" val="3352371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a blunt pencil, copy the outline you created in Task 1 on to your polystyrene sheet. Once you are happy with the shapes you have created, and you can clearly identify Mount Fuji, carefully cut out each section using scissors. Younger children will need support from an adult to do this.</a:t>
            </a:r>
          </a:p>
        </p:txBody>
      </p:sp>
      <p:sp>
        <p:nvSpPr>
          <p:cNvPr id="4" name="Slide Number Placeholder 3"/>
          <p:cNvSpPr>
            <a:spLocks noGrp="1"/>
          </p:cNvSpPr>
          <p:nvPr>
            <p:ph type="sldNum" sz="quarter" idx="5"/>
          </p:nvPr>
        </p:nvSpPr>
        <p:spPr/>
        <p:txBody>
          <a:bodyPr/>
          <a:lstStyle/>
          <a:p>
            <a:fld id="{9D1BBD79-A804-45E9-B8E3-9A16A3218D6A}" type="slidenum">
              <a:rPr lang="en-GB" smtClean="0"/>
              <a:t>21</a:t>
            </a:fld>
            <a:endParaRPr lang="en-GB"/>
          </a:p>
        </p:txBody>
      </p:sp>
    </p:spTree>
    <p:extLst>
      <p:ext uri="{BB962C8B-B14F-4D97-AF65-F5344CB8AC3E}">
        <p14:creationId xmlns:p14="http://schemas.microsoft.com/office/powerpoint/2010/main" val="2127838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 pupils that they the final image will be the reverse of the print. Therefore, at this point it is important to turn over the sections you have created. If you forget to do this, your final image will be a reverse of the original.</a:t>
            </a:r>
          </a:p>
          <a:p>
            <a:endParaRPr lang="en-GB" dirty="0"/>
          </a:p>
          <a:p>
            <a:r>
              <a:rPr lang="en-GB" dirty="0"/>
              <a:t>Next, use your blunt pencil to add detail to each section, looking carefully at the original picture to inspire you.</a:t>
            </a:r>
          </a:p>
        </p:txBody>
      </p:sp>
      <p:sp>
        <p:nvSpPr>
          <p:cNvPr id="4" name="Slide Number Placeholder 3"/>
          <p:cNvSpPr>
            <a:spLocks noGrp="1"/>
          </p:cNvSpPr>
          <p:nvPr>
            <p:ph type="sldNum" sz="quarter" idx="5"/>
          </p:nvPr>
        </p:nvSpPr>
        <p:spPr/>
        <p:txBody>
          <a:bodyPr/>
          <a:lstStyle/>
          <a:p>
            <a:fld id="{9D1BBD79-A804-45E9-B8E3-9A16A3218D6A}" type="slidenum">
              <a:rPr lang="en-GB" smtClean="0"/>
              <a:t>22</a:t>
            </a:fld>
            <a:endParaRPr lang="en-GB"/>
          </a:p>
        </p:txBody>
      </p:sp>
    </p:spTree>
    <p:extLst>
      <p:ext uri="{BB962C8B-B14F-4D97-AF65-F5344CB8AC3E}">
        <p14:creationId xmlns:p14="http://schemas.microsoft.com/office/powerpoint/2010/main" val="2818620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important that you press hard enough into the polystyrene to create a relief, but not so hard that you go all the way through. Practise will make perfect! If you vary the depth of some lines, this will show in the final print.</a:t>
            </a:r>
          </a:p>
        </p:txBody>
      </p:sp>
      <p:sp>
        <p:nvSpPr>
          <p:cNvPr id="4" name="Slide Number Placeholder 3"/>
          <p:cNvSpPr>
            <a:spLocks noGrp="1"/>
          </p:cNvSpPr>
          <p:nvPr>
            <p:ph type="sldNum" sz="quarter" idx="5"/>
          </p:nvPr>
        </p:nvSpPr>
        <p:spPr/>
        <p:txBody>
          <a:bodyPr/>
          <a:lstStyle/>
          <a:p>
            <a:fld id="{9D1BBD79-A804-45E9-B8E3-9A16A3218D6A}" type="slidenum">
              <a:rPr lang="en-GB" smtClean="0"/>
              <a:t>23</a:t>
            </a:fld>
            <a:endParaRPr lang="en-GB"/>
          </a:p>
        </p:txBody>
      </p:sp>
    </p:spTree>
    <p:extLst>
      <p:ext uri="{BB962C8B-B14F-4D97-AF65-F5344CB8AC3E}">
        <p14:creationId xmlns:p14="http://schemas.microsoft.com/office/powerpoint/2010/main" val="1835442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are satisfied with the design of your printing block, cover your table with newspaper and put on your apron. Choose which colour you want to use for each section of the print, squeezing the first colour into your paint tray. You do not need too much ink - just enough to cover the roller thinly and evenly. Roll the ink out using your roller, then apply to your first section of printing block. Cover the block all the way to the edges, rolling the roller back and forth gently over the block.</a:t>
            </a:r>
          </a:p>
        </p:txBody>
      </p:sp>
      <p:sp>
        <p:nvSpPr>
          <p:cNvPr id="4" name="Slide Number Placeholder 3"/>
          <p:cNvSpPr>
            <a:spLocks noGrp="1"/>
          </p:cNvSpPr>
          <p:nvPr>
            <p:ph type="sldNum" sz="quarter" idx="5"/>
          </p:nvPr>
        </p:nvSpPr>
        <p:spPr/>
        <p:txBody>
          <a:bodyPr/>
          <a:lstStyle/>
          <a:p>
            <a:fld id="{9D1BBD79-A804-45E9-B8E3-9A16A3218D6A}" type="slidenum">
              <a:rPr lang="en-GB" smtClean="0"/>
              <a:t>24</a:t>
            </a:fld>
            <a:endParaRPr lang="en-GB"/>
          </a:p>
        </p:txBody>
      </p:sp>
    </p:spTree>
    <p:extLst>
      <p:ext uri="{BB962C8B-B14F-4D97-AF65-F5344CB8AC3E}">
        <p14:creationId xmlns:p14="http://schemas.microsoft.com/office/powerpoint/2010/main" val="4087931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place the block carefully on to your piece of paper, being sure not to move it once you’ve pressed it down. Gently press down across the block to make sure that ink is evenly applied to the paper.</a:t>
            </a:r>
          </a:p>
          <a:p>
            <a:endParaRPr lang="en-GB" dirty="0"/>
          </a:p>
          <a:p>
            <a:r>
              <a:rPr lang="en-GB" dirty="0"/>
              <a:t>Then peel the paper off the block slowly so it won’t smudge your design.</a:t>
            </a:r>
          </a:p>
        </p:txBody>
      </p:sp>
      <p:sp>
        <p:nvSpPr>
          <p:cNvPr id="4" name="Slide Number Placeholder 3"/>
          <p:cNvSpPr>
            <a:spLocks noGrp="1"/>
          </p:cNvSpPr>
          <p:nvPr>
            <p:ph type="sldNum" sz="quarter" idx="5"/>
          </p:nvPr>
        </p:nvSpPr>
        <p:spPr/>
        <p:txBody>
          <a:bodyPr/>
          <a:lstStyle/>
          <a:p>
            <a:fld id="{9D1BBD79-A804-45E9-B8E3-9A16A3218D6A}" type="slidenum">
              <a:rPr lang="en-GB" smtClean="0"/>
              <a:t>25</a:t>
            </a:fld>
            <a:endParaRPr lang="en-GB"/>
          </a:p>
        </p:txBody>
      </p:sp>
    </p:spTree>
    <p:extLst>
      <p:ext uri="{BB962C8B-B14F-4D97-AF65-F5344CB8AC3E}">
        <p14:creationId xmlns:p14="http://schemas.microsoft.com/office/powerpoint/2010/main" val="3817359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Repeat the process with the remaining colours and blocks, paying lots of attention to where you place the blocks in order that you do not overlap the colours.</a:t>
            </a:r>
          </a:p>
        </p:txBody>
      </p:sp>
      <p:sp>
        <p:nvSpPr>
          <p:cNvPr id="4" name="Slide Number Placeholder 3"/>
          <p:cNvSpPr>
            <a:spLocks noGrp="1"/>
          </p:cNvSpPr>
          <p:nvPr>
            <p:ph type="sldNum" sz="quarter" idx="5"/>
          </p:nvPr>
        </p:nvSpPr>
        <p:spPr/>
        <p:txBody>
          <a:bodyPr/>
          <a:lstStyle/>
          <a:p>
            <a:fld id="{9D1BBD79-A804-45E9-B8E3-9A16A3218D6A}" type="slidenum">
              <a:rPr lang="en-GB" smtClean="0"/>
              <a:t>26</a:t>
            </a:fld>
            <a:endParaRPr lang="en-GB"/>
          </a:p>
        </p:txBody>
      </p:sp>
    </p:spTree>
    <p:extLst>
      <p:ext uri="{BB962C8B-B14F-4D97-AF65-F5344CB8AC3E}">
        <p14:creationId xmlns:p14="http://schemas.microsoft.com/office/powerpoint/2010/main" val="3991689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you have your finished artwork inspired by the woodblock printing of Hokusai! Let’s create a classroom gallery so we can appreciate each other’s work.</a:t>
            </a:r>
          </a:p>
        </p:txBody>
      </p:sp>
      <p:sp>
        <p:nvSpPr>
          <p:cNvPr id="4" name="Slide Number Placeholder 3"/>
          <p:cNvSpPr>
            <a:spLocks noGrp="1"/>
          </p:cNvSpPr>
          <p:nvPr>
            <p:ph type="sldNum" sz="quarter" idx="5"/>
          </p:nvPr>
        </p:nvSpPr>
        <p:spPr/>
        <p:txBody>
          <a:bodyPr/>
          <a:lstStyle/>
          <a:p>
            <a:fld id="{9D1BBD79-A804-45E9-B8E3-9A16A3218D6A}" type="slidenum">
              <a:rPr lang="en-GB" smtClean="0"/>
              <a:t>27</a:t>
            </a:fld>
            <a:endParaRPr lang="en-GB"/>
          </a:p>
        </p:txBody>
      </p:sp>
    </p:spTree>
    <p:extLst>
      <p:ext uri="{BB962C8B-B14F-4D97-AF65-F5344CB8AC3E}">
        <p14:creationId xmlns:p14="http://schemas.microsoft.com/office/powerpoint/2010/main" val="4122326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 look at the prints on the following slides for inspiration. Can you tell which print by Hokusai they are based upon?</a:t>
            </a:r>
          </a:p>
        </p:txBody>
      </p:sp>
      <p:sp>
        <p:nvSpPr>
          <p:cNvPr id="4" name="Slide Number Placeholder 3"/>
          <p:cNvSpPr>
            <a:spLocks noGrp="1"/>
          </p:cNvSpPr>
          <p:nvPr>
            <p:ph type="sldNum" sz="quarter" idx="5"/>
          </p:nvPr>
        </p:nvSpPr>
        <p:spPr/>
        <p:txBody>
          <a:bodyPr/>
          <a:lstStyle/>
          <a:p>
            <a:fld id="{9D1BBD79-A804-45E9-B8E3-9A16A3218D6A}" type="slidenum">
              <a:rPr lang="en-GB" smtClean="0"/>
              <a:t>28</a:t>
            </a:fld>
            <a:endParaRPr lang="en-GB"/>
          </a:p>
        </p:txBody>
      </p:sp>
    </p:spTree>
    <p:extLst>
      <p:ext uri="{BB962C8B-B14F-4D97-AF65-F5344CB8AC3E}">
        <p14:creationId xmlns:p14="http://schemas.microsoft.com/office/powerpoint/2010/main" val="1946306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more examples of his work from the Thirty-Six Views of Mount Fuji.</a:t>
            </a:r>
          </a:p>
          <a:p>
            <a:r>
              <a:rPr lang="en-GB" dirty="0"/>
              <a:t>We can see from his work that landscapes and the natural world was a big source of inspiration. </a:t>
            </a:r>
          </a:p>
        </p:txBody>
      </p:sp>
      <p:sp>
        <p:nvSpPr>
          <p:cNvPr id="4" name="Slide Number Placeholder 3"/>
          <p:cNvSpPr>
            <a:spLocks noGrp="1"/>
          </p:cNvSpPr>
          <p:nvPr>
            <p:ph type="sldNum" sz="quarter" idx="5"/>
          </p:nvPr>
        </p:nvSpPr>
        <p:spPr/>
        <p:txBody>
          <a:bodyPr/>
          <a:lstStyle/>
          <a:p>
            <a:fld id="{9D1BBD79-A804-45E9-B8E3-9A16A3218D6A}" type="slidenum">
              <a:rPr lang="en-GB" smtClean="0"/>
              <a:t>31</a:t>
            </a:fld>
            <a:endParaRPr lang="en-GB"/>
          </a:p>
        </p:txBody>
      </p:sp>
    </p:spTree>
    <p:extLst>
      <p:ext uri="{BB962C8B-B14F-4D97-AF65-F5344CB8AC3E}">
        <p14:creationId xmlns:p14="http://schemas.microsoft.com/office/powerpoint/2010/main" val="2239455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Introduce the LO, explaining any difficult words. </a:t>
            </a: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2119628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a differentiated version of the main task. Students can use the whole tile of polystyrene (rather than cut it into sections) and only 1 colour. </a:t>
            </a:r>
          </a:p>
          <a:p>
            <a:endParaRPr lang="en-GB" b="0" dirty="0"/>
          </a:p>
          <a:p>
            <a:r>
              <a:rPr lang="en-GB" b="0" dirty="0"/>
              <a:t>Remind students of Hiroko </a:t>
            </a:r>
            <a:r>
              <a:rPr lang="en-GB" b="0" dirty="0" err="1"/>
              <a:t>Imada</a:t>
            </a:r>
            <a:r>
              <a:rPr lang="en-GB" b="0" dirty="0"/>
              <a:t> - whose work they also saw at the beginning of the lesson. Here, they can see her piece “</a:t>
            </a:r>
            <a:r>
              <a:rPr lang="en-GB" b="0" i="1" dirty="0"/>
              <a:t>Naruto Whirlpools</a:t>
            </a:r>
            <a:r>
              <a:rPr lang="en-GB" b="0" dirty="0"/>
              <a:t>” which was also inspired by water/nature, and there is a lot of detail, just like in Hokusai’s work* </a:t>
            </a:r>
          </a:p>
          <a:p>
            <a:endParaRPr lang="en-GB" b="0" dirty="0"/>
          </a:p>
          <a:p>
            <a:r>
              <a:rPr lang="en-GB" b="0" dirty="0"/>
              <a:t>For their own print, students will take inspiration from part of a Hokusai print and create an abstract design (like Hiroko’s).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*Additional Information: </a:t>
            </a:r>
            <a:r>
              <a:rPr lang="en-GB" sz="1800" i="1" dirty="0">
                <a:effectLst/>
                <a:latin typeface="Kozuka Gothic Pro R" panose="020B0400000000000000" pitchFamily="34" charset="-128"/>
                <a:ea typeface="MS Mincho" panose="02020609040205080304" pitchFamily="49" charset="-128"/>
                <a:cs typeface="Times New Roman" panose="02020603050405020304" pitchFamily="18" charset="0"/>
              </a:rPr>
              <a:t>The Naruto Whirlpools are a real tourist attraction in Japan. There is a famous ukiyo-e print called “Naruto Whirlpools” by Hiroshige – an artist who was particularly influenced by Hokusai’s landscape prints.</a:t>
            </a:r>
            <a:endParaRPr lang="en-GB"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32</a:t>
            </a:fld>
            <a:endParaRPr lang="en-GB"/>
          </a:p>
        </p:txBody>
      </p:sp>
    </p:spTree>
    <p:extLst>
      <p:ext uri="{BB962C8B-B14F-4D97-AF65-F5344CB8AC3E}">
        <p14:creationId xmlns:p14="http://schemas.microsoft.com/office/powerpoint/2010/main" val="2579721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Give students one of the worksheets which has close ups showing the details in water, clouds, and trees in his prints. </a:t>
            </a:r>
          </a:p>
          <a:p>
            <a:r>
              <a:rPr lang="en-GB" b="0" dirty="0"/>
              <a:t>The next slide is optional and shows an example. </a:t>
            </a:r>
          </a:p>
        </p:txBody>
      </p:sp>
      <p:sp>
        <p:nvSpPr>
          <p:cNvPr id="4" name="Slide Number Placeholder 3"/>
          <p:cNvSpPr>
            <a:spLocks noGrp="1"/>
          </p:cNvSpPr>
          <p:nvPr>
            <p:ph type="sldNum" sz="quarter" idx="10"/>
          </p:nvPr>
        </p:nvSpPr>
        <p:spPr/>
        <p:txBody>
          <a:bodyPr/>
          <a:lstStyle/>
          <a:p>
            <a:fld id="{9D1BBD79-A804-45E9-B8E3-9A16A3218D6A}" type="slidenum">
              <a:rPr lang="en-GB" smtClean="0"/>
              <a:t>33</a:t>
            </a:fld>
            <a:endParaRPr lang="en-GB"/>
          </a:p>
        </p:txBody>
      </p:sp>
    </p:spTree>
    <p:extLst>
      <p:ext uri="{BB962C8B-B14F-4D97-AF65-F5344CB8AC3E}">
        <p14:creationId xmlns:p14="http://schemas.microsoft.com/office/powerpoint/2010/main" val="282414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Show this example for clouds then ask students to use the worksheet to plan their own designs,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If time and location allows, take students outside and take inspiration from real life. If this isn’t possible you might like to prepare other images or items which students can draw on for inspiration (e.g. cotton wool, leaves, water bottles for shaking etc.)</a:t>
            </a:r>
          </a:p>
          <a:p>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34</a:t>
            </a:fld>
            <a:endParaRPr lang="en-GB"/>
          </a:p>
        </p:txBody>
      </p:sp>
    </p:spTree>
    <p:extLst>
      <p:ext uri="{BB962C8B-B14F-4D97-AF65-F5344CB8AC3E}">
        <p14:creationId xmlns:p14="http://schemas.microsoft.com/office/powerpoint/2010/main" val="939363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various resources needed for this task. The polystyrene sheets can be bought from an art supply shop or you can ask pupils to collect the bases of supermarket pizzas. Although the inks are water-based, it is recommended that children wear overalls and tables are covered with newspaper while printing. Children will also need to have their worksheet with their design.</a:t>
            </a:r>
          </a:p>
          <a:p>
            <a:endParaRPr lang="en-GB" b="1" dirty="0"/>
          </a:p>
          <a:p>
            <a:r>
              <a:rPr lang="en-GB" b="1" dirty="0"/>
              <a:t>Teacher’s Note: </a:t>
            </a:r>
            <a:r>
              <a:rPr lang="en-GB" dirty="0"/>
              <a:t>The following images are examples from students who did the main version of the activity. You may wish to show pupils the process in the classroom instead. </a:t>
            </a:r>
          </a:p>
        </p:txBody>
      </p:sp>
      <p:sp>
        <p:nvSpPr>
          <p:cNvPr id="4" name="Slide Number Placeholder 3"/>
          <p:cNvSpPr>
            <a:spLocks noGrp="1"/>
          </p:cNvSpPr>
          <p:nvPr>
            <p:ph type="sldNum" sz="quarter" idx="5"/>
          </p:nvPr>
        </p:nvSpPr>
        <p:spPr/>
        <p:txBody>
          <a:bodyPr/>
          <a:lstStyle/>
          <a:p>
            <a:fld id="{9D1BBD79-A804-45E9-B8E3-9A16A3218D6A}" type="slidenum">
              <a:rPr lang="en-GB" smtClean="0"/>
              <a:t>35</a:t>
            </a:fld>
            <a:endParaRPr lang="en-GB"/>
          </a:p>
        </p:txBody>
      </p:sp>
    </p:spTree>
    <p:extLst>
      <p:ext uri="{BB962C8B-B14F-4D97-AF65-F5344CB8AC3E}">
        <p14:creationId xmlns:p14="http://schemas.microsoft.com/office/powerpoint/2010/main" val="4217238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Tell/remind pupils that they the final image will be the reverse of the print. Therefore, at this point it is important to turn over the copy of the design they made on tracing paper. If you forget to do this, your final image will be a reverse of the original.</a:t>
            </a: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36</a:t>
            </a:fld>
            <a:endParaRPr lang="en-GB"/>
          </a:p>
        </p:txBody>
      </p:sp>
    </p:spTree>
    <p:extLst>
      <p:ext uri="{BB962C8B-B14F-4D97-AF65-F5344CB8AC3E}">
        <p14:creationId xmlns:p14="http://schemas.microsoft.com/office/powerpoint/2010/main" val="894713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a blunt pencil, now copy the outline from your tracing paper (which should be face down) on to your polystyrene sheet.</a:t>
            </a:r>
          </a:p>
          <a:p>
            <a:endParaRPr lang="en-GB" dirty="0"/>
          </a:p>
          <a:p>
            <a:r>
              <a:rPr lang="en-GB" b="1" dirty="0"/>
              <a:t>Teacher’s note: </a:t>
            </a:r>
            <a:r>
              <a:rPr lang="en-GB" dirty="0"/>
              <a:t>If you prefer, students can place the face down tracing paper directly on top of the polystyrene and mark through it to get an accurate copy of their design. </a:t>
            </a:r>
          </a:p>
        </p:txBody>
      </p:sp>
      <p:sp>
        <p:nvSpPr>
          <p:cNvPr id="4" name="Slide Number Placeholder 3"/>
          <p:cNvSpPr>
            <a:spLocks noGrp="1"/>
          </p:cNvSpPr>
          <p:nvPr>
            <p:ph type="sldNum" sz="quarter" idx="5"/>
          </p:nvPr>
        </p:nvSpPr>
        <p:spPr/>
        <p:txBody>
          <a:bodyPr/>
          <a:lstStyle/>
          <a:p>
            <a:fld id="{9D1BBD79-A804-45E9-B8E3-9A16A3218D6A}" type="slidenum">
              <a:rPr lang="en-GB" smtClean="0"/>
              <a:t>37</a:t>
            </a:fld>
            <a:endParaRPr lang="en-GB"/>
          </a:p>
        </p:txBody>
      </p:sp>
    </p:spTree>
    <p:extLst>
      <p:ext uri="{BB962C8B-B14F-4D97-AF65-F5344CB8AC3E}">
        <p14:creationId xmlns:p14="http://schemas.microsoft.com/office/powerpoint/2010/main" val="978114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use your blunt pencil to add detailed marks, lines and patterns. Look carefully at the original prints to inspire you.</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important that you press hard enough into the polystyrene to create a relief, but not so hard that you go all the way through. Practise will make perfect! If you vary the depth of some lines, this will show in the final print.</a:t>
            </a: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38</a:t>
            </a:fld>
            <a:endParaRPr lang="en-GB"/>
          </a:p>
        </p:txBody>
      </p:sp>
    </p:spTree>
    <p:extLst>
      <p:ext uri="{BB962C8B-B14F-4D97-AF65-F5344CB8AC3E}">
        <p14:creationId xmlns:p14="http://schemas.microsoft.com/office/powerpoint/2010/main" val="2211909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are satisfied with the design of your printing block, cover your table with newspaper and put on your apron. Choose which colour you want to use and squeeze it into your paint tray. You do not need too much ink - just enough to cover the roller thinly and evenly. Roll the ink out using your roller, then apply to your printing block. Cover the block all the way to the edges, rolling the roller back and forth gently over the block.</a:t>
            </a:r>
          </a:p>
        </p:txBody>
      </p:sp>
      <p:sp>
        <p:nvSpPr>
          <p:cNvPr id="4" name="Slide Number Placeholder 3"/>
          <p:cNvSpPr>
            <a:spLocks noGrp="1"/>
          </p:cNvSpPr>
          <p:nvPr>
            <p:ph type="sldNum" sz="quarter" idx="5"/>
          </p:nvPr>
        </p:nvSpPr>
        <p:spPr/>
        <p:txBody>
          <a:bodyPr/>
          <a:lstStyle/>
          <a:p>
            <a:fld id="{9D1BBD79-A804-45E9-B8E3-9A16A3218D6A}" type="slidenum">
              <a:rPr lang="en-GB" smtClean="0"/>
              <a:t>39</a:t>
            </a:fld>
            <a:endParaRPr lang="en-GB"/>
          </a:p>
        </p:txBody>
      </p:sp>
    </p:spTree>
    <p:extLst>
      <p:ext uri="{BB962C8B-B14F-4D97-AF65-F5344CB8AC3E}">
        <p14:creationId xmlns:p14="http://schemas.microsoft.com/office/powerpoint/2010/main" val="2095428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place the block carefully on to your piece of paper, being sure not to move it once you’ve pressed it down. Gently press down across the block to make sure that ink is evenly applied to the paper.</a:t>
            </a:r>
          </a:p>
          <a:p>
            <a:endParaRPr lang="en-GB" dirty="0"/>
          </a:p>
          <a:p>
            <a:r>
              <a:rPr lang="en-GB" dirty="0"/>
              <a:t>Then peel the paper off the block slowly so it won’t smudge your design.</a:t>
            </a:r>
          </a:p>
        </p:txBody>
      </p:sp>
      <p:sp>
        <p:nvSpPr>
          <p:cNvPr id="4" name="Slide Number Placeholder 3"/>
          <p:cNvSpPr>
            <a:spLocks noGrp="1"/>
          </p:cNvSpPr>
          <p:nvPr>
            <p:ph type="sldNum" sz="quarter" idx="5"/>
          </p:nvPr>
        </p:nvSpPr>
        <p:spPr/>
        <p:txBody>
          <a:bodyPr/>
          <a:lstStyle/>
          <a:p>
            <a:fld id="{9D1BBD79-A804-45E9-B8E3-9A16A3218D6A}" type="slidenum">
              <a:rPr lang="en-GB" smtClean="0"/>
              <a:t>40</a:t>
            </a:fld>
            <a:endParaRPr lang="en-GB"/>
          </a:p>
        </p:txBody>
      </p:sp>
    </p:spTree>
    <p:extLst>
      <p:ext uri="{BB962C8B-B14F-4D97-AF65-F5344CB8AC3E}">
        <p14:creationId xmlns:p14="http://schemas.microsoft.com/office/powerpoint/2010/main" val="2684421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Students can write these in their workbooks, on postcard-sized printouts versions of the original Hokusai prints or, if the prints are dry, even write their final version of their postcard directly on the back </a:t>
            </a:r>
            <a:r>
              <a:rPr lang="en-GB" b="0"/>
              <a:t>of their work. </a:t>
            </a:r>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41</a:t>
            </a:fld>
            <a:endParaRPr lang="en-GB"/>
          </a:p>
        </p:txBody>
      </p:sp>
    </p:spTree>
    <p:extLst>
      <p:ext uri="{BB962C8B-B14F-4D97-AF65-F5344CB8AC3E}">
        <p14:creationId xmlns:p14="http://schemas.microsoft.com/office/powerpoint/2010/main" val="90739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Explain that today’s lesson will focus on Katsushika Hokusai, a world-famous Japanese artist. He was born in 1760 in Edo (the city known today as Tokyo). He is known as a master of Ukiyo-e, which is a style of Japanese woodblock printing produced from the 17</a:t>
            </a:r>
            <a:r>
              <a:rPr lang="en-GB" sz="1200" b="0" i="0" u="none" strike="noStrike" kern="1200" baseline="30000" dirty="0">
                <a:solidFill>
                  <a:schemeClr val="tx1"/>
                </a:solidFill>
                <a:latin typeface="+mn-lt"/>
                <a:ea typeface="+mn-ea"/>
                <a:cs typeface="+mn-cs"/>
              </a:rPr>
              <a:t>th</a:t>
            </a:r>
            <a:r>
              <a:rPr lang="en-GB" sz="1200" b="0" i="0" u="none" strike="noStrike" kern="1200" baseline="0" dirty="0">
                <a:solidFill>
                  <a:schemeClr val="tx1"/>
                </a:solidFill>
                <a:latin typeface="+mn-lt"/>
                <a:ea typeface="+mn-ea"/>
                <a:cs typeface="+mn-cs"/>
              </a:rPr>
              <a:t> until the early 20</a:t>
            </a:r>
            <a:r>
              <a:rPr lang="en-GB" sz="1200" b="0" i="0" u="none" strike="noStrike" kern="1200" baseline="30000" dirty="0">
                <a:solidFill>
                  <a:schemeClr val="tx1"/>
                </a:solidFill>
                <a:latin typeface="+mn-lt"/>
                <a:ea typeface="+mn-ea"/>
                <a:cs typeface="+mn-cs"/>
              </a:rPr>
              <a:t>th</a:t>
            </a:r>
            <a:r>
              <a:rPr lang="en-GB" sz="1200" b="0" i="0" u="none" strike="noStrike" kern="1200" baseline="0" dirty="0">
                <a:solidFill>
                  <a:schemeClr val="tx1"/>
                </a:solidFill>
                <a:latin typeface="+mn-lt"/>
                <a:ea typeface="+mn-ea"/>
                <a:cs typeface="+mn-cs"/>
              </a:rPr>
              <a:t> centuries. In English ‘Ukiyo-e’ means 'pictures of the floating world’. These were pictures that showed many things such as: famous people (such as kabuki actors or sumo wrestlers), scenes from history or legend, everyday life, </a:t>
            </a:r>
            <a:r>
              <a:rPr lang="en-GB" dirty="0"/>
              <a:t>and nature</a:t>
            </a:r>
            <a:r>
              <a:rPr lang="en-GB" sz="1200" b="0" i="0" u="none" strike="noStrike" kern="1200" baseline="0" dirty="0">
                <a:solidFill>
                  <a:schemeClr val="tx1"/>
                </a:solidFill>
                <a:latin typeface="+mn-lt"/>
                <a:ea typeface="+mn-ea"/>
                <a:cs typeface="+mn-cs"/>
              </a:rPr>
              <a:t> and landscapes of Japan at that time.</a:t>
            </a:r>
            <a:r>
              <a:rPr lang="en-GB" dirty="0"/>
              <a:t> </a:t>
            </a:r>
            <a:endParaRPr lang="en-GB" sz="1200" b="0" i="0" u="none" strike="noStrike" kern="1200" baseline="0" dirty="0">
              <a:solidFill>
                <a:schemeClr val="tx1"/>
              </a:solidFill>
              <a:latin typeface="+mn-lt"/>
            </a:endParaRPr>
          </a:p>
          <a:p>
            <a:endParaRPr lang="en-GB" sz="1200" b="0" i="0" u="none" strike="noStrike" kern="1200" baseline="0" dirty="0">
              <a:solidFill>
                <a:schemeClr val="tx1"/>
              </a:solidFill>
              <a:latin typeface="+mn-lt"/>
              <a:ea typeface="+mn-ea"/>
              <a:cs typeface="+mn-cs"/>
            </a:endParaRPr>
          </a:p>
          <a:p>
            <a:r>
              <a:rPr lang="en-GB" dirty="0"/>
              <a:t>The most famous example of ukiyo-e/woodblock prints is Hokusai’s ‘Great Wave’, but he also made many other works. </a:t>
            </a:r>
          </a:p>
        </p:txBody>
      </p:sp>
      <p:sp>
        <p:nvSpPr>
          <p:cNvPr id="4" name="Slide Number Placeholder 3"/>
          <p:cNvSpPr>
            <a:spLocks noGrp="1"/>
          </p:cNvSpPr>
          <p:nvPr>
            <p:ph type="sldNum" sz="quarter" idx="5"/>
          </p:nvPr>
        </p:nvSpPr>
        <p:spPr/>
        <p:txBody>
          <a:bodyPr/>
          <a:lstStyle/>
          <a:p>
            <a:fld id="{9D1BBD79-A804-45E9-B8E3-9A16A3218D6A}" type="slidenum">
              <a:rPr lang="en-GB" smtClean="0"/>
              <a:t>4</a:t>
            </a:fld>
            <a:endParaRPr lang="en-GB"/>
          </a:p>
        </p:txBody>
      </p:sp>
    </p:spTree>
    <p:extLst>
      <p:ext uri="{BB962C8B-B14F-4D97-AF65-F5344CB8AC3E}">
        <p14:creationId xmlns:p14="http://schemas.microsoft.com/office/powerpoint/2010/main" val="2429712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Great Wave is just one image from the series Hokusai made (Thirty Six Views of Mount Fuji) The different scenes all show Mount Fuji, but from different places and in different seasons/weather conditions.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Today we are </a:t>
            </a:r>
            <a:r>
              <a:rPr lang="en-GB" dirty="0"/>
              <a:t>going take</a:t>
            </a:r>
            <a:r>
              <a:rPr lang="en-GB" sz="1200" b="0" i="0" u="none" strike="noStrike" kern="1200" baseline="0" dirty="0">
                <a:solidFill>
                  <a:schemeClr val="tx1"/>
                </a:solidFill>
                <a:latin typeface="+mn-lt"/>
                <a:ea typeface="+mn-ea"/>
                <a:cs typeface="+mn-cs"/>
              </a:rPr>
              <a:t> a closer look at some of </a:t>
            </a:r>
            <a:r>
              <a:rPr lang="en-GB" dirty="0"/>
              <a:t>his </a:t>
            </a:r>
            <a:r>
              <a:rPr lang="en-GB" sz="1200" b="0" i="0" u="none" strike="noStrike" kern="1200" baseline="0" dirty="0">
                <a:solidFill>
                  <a:schemeClr val="tx1"/>
                </a:solidFill>
                <a:latin typeface="+mn-lt"/>
                <a:ea typeface="+mn-ea"/>
                <a:cs typeface="+mn-cs"/>
              </a:rPr>
              <a:t>work</a:t>
            </a:r>
            <a:r>
              <a:rPr lang="en-GB" dirty="0"/>
              <a:t> and explore how woodblock prints are made</a:t>
            </a:r>
            <a:r>
              <a:rPr lang="en-GB" sz="1200" b="0" i="0" u="none" strike="noStrike" kern="1200" baseline="0" dirty="0">
                <a:solidFill>
                  <a:schemeClr val="tx1"/>
                </a:solidFill>
                <a:latin typeface="+mn-lt"/>
                <a:ea typeface="+mn-ea"/>
                <a:cs typeface="+mn-cs"/>
              </a:rPr>
              <a:t>. Then we are going to produce our own print inspired by Hokusai.</a:t>
            </a:r>
            <a:endParaRPr lang="en-GB" sz="1200" b="0" i="0" u="none" strike="noStrike" kern="1200" baseline="0" dirty="0">
              <a:solidFill>
                <a:schemeClr val="tx1"/>
              </a:solidFill>
              <a:latin typeface="+mn-lt"/>
              <a:ea typeface="Calibri"/>
              <a:cs typeface="Calibri"/>
            </a:endParaRPr>
          </a:p>
          <a:p>
            <a:endParaRPr lang="en-GB" dirty="0">
              <a:ea typeface="Calibri"/>
              <a:cs typeface="Calibri"/>
            </a:endParaRPr>
          </a:p>
          <a:p>
            <a:r>
              <a:rPr lang="en-GB" dirty="0"/>
              <a:t>Use the question prompts on the following slides to initiate discussion.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D1BBD79-A804-45E9-B8E3-9A16A3218D6A}" type="slidenum">
              <a:rPr lang="en-GB" smtClean="0"/>
              <a:t>5</a:t>
            </a:fld>
            <a:endParaRPr lang="en-GB"/>
          </a:p>
        </p:txBody>
      </p:sp>
    </p:spTree>
    <p:extLst>
      <p:ext uri="{BB962C8B-B14F-4D97-AF65-F5344CB8AC3E}">
        <p14:creationId xmlns:p14="http://schemas.microsoft.com/office/powerpoint/2010/main" val="181183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look at each picture, ask the pupils:</a:t>
            </a:r>
            <a:br>
              <a:rPr lang="en-GB" dirty="0">
                <a:cs typeface="+mn-lt"/>
              </a:rPr>
            </a:br>
            <a:r>
              <a:rPr lang="en-GB" dirty="0"/>
              <a:t>To say what they can see in the image. </a:t>
            </a:r>
            <a:br>
              <a:rPr lang="en-GB" dirty="0">
                <a:cs typeface="+mn-lt"/>
              </a:rPr>
            </a:br>
            <a:r>
              <a:rPr lang="en-GB" dirty="0"/>
              <a:t>Can they spot where Mount Fuji is? </a:t>
            </a:r>
            <a:br>
              <a:rPr lang="en-GB" dirty="0">
                <a:cs typeface="+mn-lt"/>
              </a:rPr>
            </a:br>
            <a:r>
              <a:rPr lang="en-GB" dirty="0"/>
              <a:t>What season do you think it is/could this be?</a:t>
            </a:r>
            <a:br>
              <a:rPr lang="en-GB" dirty="0">
                <a:cs typeface="+mn-lt"/>
              </a:rPr>
            </a:br>
            <a:r>
              <a:rPr lang="en-GB" dirty="0"/>
              <a:t>How does each picture make you feel? </a:t>
            </a:r>
            <a:br>
              <a:rPr lang="en-GB" dirty="0">
                <a:cs typeface="+mn-lt"/>
              </a:rPr>
            </a:br>
            <a:r>
              <a:rPr lang="en-GB" dirty="0"/>
              <a:t>What colours has Hokusai used? What detail has he included? </a:t>
            </a:r>
            <a:br>
              <a:rPr lang="en-GB" dirty="0">
                <a:cs typeface="+mn-lt"/>
              </a:rPr>
            </a:br>
            <a:r>
              <a:rPr lang="en-GB" dirty="0"/>
              <a:t>Why do you think he decided to create a print of this view? </a:t>
            </a:r>
          </a:p>
          <a:p>
            <a:endParaRPr lang="en-GB" dirty="0">
              <a:ea typeface="Calibri"/>
              <a:cs typeface="Calibri"/>
            </a:endParaRPr>
          </a:p>
          <a:p>
            <a:endParaRPr lang="en-GB" dirty="0"/>
          </a:p>
          <a:p>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6</a:t>
            </a:fld>
            <a:endParaRPr lang="en-GB"/>
          </a:p>
        </p:txBody>
      </p:sp>
    </p:spTree>
    <p:extLst>
      <p:ext uri="{BB962C8B-B14F-4D97-AF65-F5344CB8AC3E}">
        <p14:creationId xmlns:p14="http://schemas.microsoft.com/office/powerpoint/2010/main" val="398382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look at each picture, ask the pupils:</a:t>
            </a:r>
            <a:br>
              <a:rPr lang="en-GB" dirty="0">
                <a:cs typeface="+mn-lt"/>
              </a:rPr>
            </a:br>
            <a:r>
              <a:rPr lang="en-GB" dirty="0"/>
              <a:t>To say what they can see in the image. </a:t>
            </a:r>
            <a:br>
              <a:rPr lang="en-GB" dirty="0">
                <a:cs typeface="+mn-lt"/>
              </a:rPr>
            </a:br>
            <a:r>
              <a:rPr lang="en-GB" dirty="0"/>
              <a:t>Can they spot where Mount Fuji is? </a:t>
            </a:r>
            <a:br>
              <a:rPr lang="en-GB" dirty="0">
                <a:cs typeface="+mn-lt"/>
              </a:rPr>
            </a:br>
            <a:r>
              <a:rPr lang="en-GB" dirty="0"/>
              <a:t>What season do you think it is/could this be?</a:t>
            </a:r>
            <a:br>
              <a:rPr lang="en-GB" dirty="0">
                <a:cs typeface="+mn-lt"/>
              </a:rPr>
            </a:br>
            <a:r>
              <a:rPr lang="en-GB" dirty="0"/>
              <a:t>How does each picture make you feel? </a:t>
            </a:r>
            <a:br>
              <a:rPr lang="en-GB" dirty="0">
                <a:cs typeface="+mn-lt"/>
              </a:rPr>
            </a:br>
            <a:r>
              <a:rPr lang="en-GB" dirty="0"/>
              <a:t>What colours has Hokusai used? What detail has he included? </a:t>
            </a:r>
            <a:br>
              <a:rPr lang="en-GB" dirty="0">
                <a:cs typeface="+mn-lt"/>
              </a:rPr>
            </a:br>
            <a:r>
              <a:rPr lang="en-GB" dirty="0"/>
              <a:t>Why do you think he decided to create a print of this view? </a:t>
            </a:r>
          </a:p>
          <a:p>
            <a:endParaRPr lang="en-GB" dirty="0">
              <a:ea typeface="Calibri"/>
              <a:cs typeface="Calibri"/>
            </a:endParaRPr>
          </a:p>
          <a:p>
            <a:endParaRPr lang="en-GB" dirty="0"/>
          </a:p>
          <a:p>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7</a:t>
            </a:fld>
            <a:endParaRPr lang="en-GB"/>
          </a:p>
        </p:txBody>
      </p:sp>
    </p:spTree>
    <p:extLst>
      <p:ext uri="{BB962C8B-B14F-4D97-AF65-F5344CB8AC3E}">
        <p14:creationId xmlns:p14="http://schemas.microsoft.com/office/powerpoint/2010/main" val="236366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look at each picture, ask the pupils:</a:t>
            </a:r>
            <a:br>
              <a:rPr lang="en-GB" dirty="0">
                <a:cs typeface="+mn-lt"/>
              </a:rPr>
            </a:br>
            <a:r>
              <a:rPr lang="en-GB" dirty="0"/>
              <a:t>To say what they can see in the image. </a:t>
            </a:r>
            <a:br>
              <a:rPr lang="en-GB" dirty="0">
                <a:cs typeface="+mn-lt"/>
              </a:rPr>
            </a:br>
            <a:r>
              <a:rPr lang="en-GB" dirty="0"/>
              <a:t>Can they spot where Mount Fuji is? </a:t>
            </a:r>
            <a:br>
              <a:rPr lang="en-GB" dirty="0">
                <a:cs typeface="+mn-lt"/>
              </a:rPr>
            </a:br>
            <a:r>
              <a:rPr lang="en-GB" dirty="0"/>
              <a:t>What season do you think it is/could this be?</a:t>
            </a:r>
            <a:br>
              <a:rPr lang="en-GB" dirty="0">
                <a:cs typeface="+mn-lt"/>
              </a:rPr>
            </a:br>
            <a:r>
              <a:rPr lang="en-GB" dirty="0"/>
              <a:t>How does each picture make you feel? </a:t>
            </a:r>
            <a:br>
              <a:rPr lang="en-GB" dirty="0">
                <a:cs typeface="+mn-lt"/>
              </a:rPr>
            </a:br>
            <a:r>
              <a:rPr lang="en-GB" dirty="0"/>
              <a:t>What colours has Hokusai used? What detail has he included? </a:t>
            </a:r>
            <a:br>
              <a:rPr lang="en-GB" dirty="0">
                <a:cs typeface="+mn-lt"/>
              </a:rPr>
            </a:br>
            <a:r>
              <a:rPr lang="en-GB" dirty="0"/>
              <a:t>Why do you think he decided to create a print of this view? </a:t>
            </a:r>
            <a:endParaRPr lang="en-US" dirty="0"/>
          </a:p>
        </p:txBody>
      </p:sp>
      <p:sp>
        <p:nvSpPr>
          <p:cNvPr id="4" name="Slide Number Placeholder 3"/>
          <p:cNvSpPr>
            <a:spLocks noGrp="1"/>
          </p:cNvSpPr>
          <p:nvPr>
            <p:ph type="sldNum" sz="quarter" idx="5"/>
          </p:nvPr>
        </p:nvSpPr>
        <p:spPr/>
        <p:txBody>
          <a:bodyPr/>
          <a:lstStyle/>
          <a:p>
            <a:fld id="{9D1BBD79-A804-45E9-B8E3-9A16A3218D6A}" type="slidenum">
              <a:rPr lang="en-GB" smtClean="0"/>
              <a:t>8</a:t>
            </a:fld>
            <a:endParaRPr lang="en-GB"/>
          </a:p>
        </p:txBody>
      </p:sp>
    </p:spTree>
    <p:extLst>
      <p:ext uri="{BB962C8B-B14F-4D97-AF65-F5344CB8AC3E}">
        <p14:creationId xmlns:p14="http://schemas.microsoft.com/office/powerpoint/2010/main" val="265012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look at each picture, ask the pupils:</a:t>
            </a:r>
            <a:br>
              <a:rPr lang="en-GB" dirty="0"/>
            </a:br>
            <a:r>
              <a:rPr lang="en-GB" dirty="0"/>
              <a:t>To say what they can see in the image. </a:t>
            </a:r>
            <a:br>
              <a:rPr lang="en-GB" dirty="0"/>
            </a:br>
            <a:r>
              <a:rPr lang="en-GB" dirty="0"/>
              <a:t>Can they spot where Mount Fuji is? </a:t>
            </a:r>
            <a:br>
              <a:rPr lang="en-GB" dirty="0"/>
            </a:br>
            <a:r>
              <a:rPr lang="en-GB" dirty="0"/>
              <a:t>What season do you think it is/could this be?</a:t>
            </a:r>
            <a:br>
              <a:rPr lang="en-GB" dirty="0"/>
            </a:br>
            <a:r>
              <a:rPr lang="en-GB" dirty="0"/>
              <a:t>How does each picture make you feel? </a:t>
            </a:r>
            <a:br>
              <a:rPr lang="en-GB" dirty="0"/>
            </a:br>
            <a:r>
              <a:rPr lang="en-GB" dirty="0"/>
              <a:t>What colours has Hokusai used? What detail has he included? </a:t>
            </a:r>
            <a:br>
              <a:rPr lang="en-GB" dirty="0"/>
            </a:br>
            <a:r>
              <a:rPr lang="en-GB" dirty="0"/>
              <a:t>Why do you think he decided to create a print of this view?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Before we look at how wood block prints are made, we are going to move to our tables for Task 1.</a:t>
            </a:r>
            <a:endParaRPr lang="en-GB" b="1"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D1BBD79-A804-45E9-B8E3-9A16A3218D6A}" type="slidenum">
              <a:rPr lang="en-GB" smtClean="0"/>
              <a:t>9</a:t>
            </a:fld>
            <a:endParaRPr lang="en-GB"/>
          </a:p>
        </p:txBody>
      </p:sp>
    </p:spTree>
    <p:extLst>
      <p:ext uri="{BB962C8B-B14F-4D97-AF65-F5344CB8AC3E}">
        <p14:creationId xmlns:p14="http://schemas.microsoft.com/office/powerpoint/2010/main" val="932992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hord 8">
            <a:extLst>
              <a:ext uri="{FF2B5EF4-FFF2-40B4-BE49-F238E27FC236}">
                <a16:creationId xmlns:a16="http://schemas.microsoft.com/office/drawing/2014/main" id="{877BE07A-214C-43B2-9004-B7374CAE55B4}"/>
              </a:ext>
            </a:extLst>
          </p:cNvPr>
          <p:cNvSpPr/>
          <p:nvPr userDrawn="1"/>
        </p:nvSpPr>
        <p:spPr>
          <a:xfrm rot="1976875">
            <a:off x="8156892" y="14558"/>
            <a:ext cx="1944216" cy="1988840"/>
          </a:xfrm>
          <a:prstGeom prst="chord">
            <a:avLst>
              <a:gd name="adj1" fmla="val 3360646"/>
              <a:gd name="adj2" fmla="val 143209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C6ADF4B-1E12-8195-64EC-D55A8C47BE0B}"/>
              </a:ext>
            </a:extLst>
          </p:cNvPr>
          <p:cNvSpPr/>
          <p:nvPr userDrawn="1"/>
        </p:nvSpPr>
        <p:spPr>
          <a:xfrm>
            <a:off x="4708"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7">
            <a:extLst>
              <a:ext uri="{FF2B5EF4-FFF2-40B4-BE49-F238E27FC236}">
                <a16:creationId xmlns:a16="http://schemas.microsoft.com/office/drawing/2014/main" id="{801B7B46-9F8F-F37B-68A4-ED2FDF4470E3}"/>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3" name="Picture 12">
            <a:extLst>
              <a:ext uri="{FF2B5EF4-FFF2-40B4-BE49-F238E27FC236}">
                <a16:creationId xmlns:a16="http://schemas.microsoft.com/office/drawing/2014/main" id="{376C5D0D-A459-2C00-E8F2-874282E1DB4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DC50BFC-D795-464A-B662-F2841F9B2316}" type="datetime1">
              <a:rPr lang="en-GB" smtClean="0"/>
              <a:t>27/08/2024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2DDD8B7-C1D7-4743-9470-4BD7F91F588B}" type="datetime1">
              <a:rPr lang="en-GB" smtClean="0"/>
              <a:t>27/08/2024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DC479E-654D-4746-B582-36E39430CA9D}" type="datetime1">
              <a:rPr lang="en-GB" smtClean="0"/>
              <a:t>27/08/2024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64B6F9C4-80C8-D136-90A0-404B43E9292A}"/>
              </a:ext>
            </a:extLst>
          </p:cNvPr>
          <p:cNvSpPr/>
          <p:nvPr userDrawn="1"/>
        </p:nvSpPr>
        <p:spPr>
          <a:xfrm rot="10800000">
            <a:off x="-2412776" y="18304"/>
            <a:ext cx="4669923" cy="4279775"/>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D2ABD6A-B8B8-81D8-5187-8D9531D9A7F0}"/>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oter Placeholder 7">
            <a:extLst>
              <a:ext uri="{FF2B5EF4-FFF2-40B4-BE49-F238E27FC236}">
                <a16:creationId xmlns:a16="http://schemas.microsoft.com/office/drawing/2014/main" id="{4AE1CCD5-DD6A-5EB7-02A8-B5652C3ACD73}"/>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4" name="Picture 13">
            <a:extLst>
              <a:ext uri="{FF2B5EF4-FFF2-40B4-BE49-F238E27FC236}">
                <a16:creationId xmlns:a16="http://schemas.microsoft.com/office/drawing/2014/main" id="{5E5A6D83-80F5-C1F3-4F3A-B1EDD1D309C3}"/>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C24C28CD-0974-95CC-2CE6-79980A795A31}"/>
              </a:ext>
            </a:extLst>
          </p:cNvPr>
          <p:cNvSpPr/>
          <p:nvPr userDrawn="1"/>
        </p:nvSpPr>
        <p:spPr>
          <a:xfrm>
            <a:off x="6885238" y="2451100"/>
            <a:ext cx="4669923" cy="4279775"/>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BA009C8-D69C-38C1-F9C5-F2D821115870}"/>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oter Placeholder 7">
            <a:extLst>
              <a:ext uri="{FF2B5EF4-FFF2-40B4-BE49-F238E27FC236}">
                <a16:creationId xmlns:a16="http://schemas.microsoft.com/office/drawing/2014/main" id="{00AA610F-284A-761A-54AF-EAFF7344FC27}"/>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4" name="Picture 13">
            <a:extLst>
              <a:ext uri="{FF2B5EF4-FFF2-40B4-BE49-F238E27FC236}">
                <a16:creationId xmlns:a16="http://schemas.microsoft.com/office/drawing/2014/main" id="{DB1543BD-3E1E-2663-6EEE-00893C323403}"/>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C879A553-8BF6-834E-F167-B0DD454F8CF7}"/>
              </a:ext>
            </a:extLst>
          </p:cNvPr>
          <p:cNvSpPr/>
          <p:nvPr userDrawn="1"/>
        </p:nvSpPr>
        <p:spPr>
          <a:xfrm rot="10800000">
            <a:off x="-1044625" y="0"/>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C3D910A-6F1F-699A-E3BC-D6E7D9CB4D62}"/>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7">
            <a:extLst>
              <a:ext uri="{FF2B5EF4-FFF2-40B4-BE49-F238E27FC236}">
                <a16:creationId xmlns:a16="http://schemas.microsoft.com/office/drawing/2014/main" id="{161C9639-C08A-ECD4-C48F-1871401D5950}"/>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5" name="Picture 14">
            <a:extLst>
              <a:ext uri="{FF2B5EF4-FFF2-40B4-BE49-F238E27FC236}">
                <a16:creationId xmlns:a16="http://schemas.microsoft.com/office/drawing/2014/main" id="{A66602F6-922B-69DB-C263-A3C3EDCF87A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hord 9">
            <a:extLst>
              <a:ext uri="{FF2B5EF4-FFF2-40B4-BE49-F238E27FC236}">
                <a16:creationId xmlns:a16="http://schemas.microsoft.com/office/drawing/2014/main" id="{676BD62F-44B7-815C-4552-F7E5CE292F06}"/>
              </a:ext>
            </a:extLst>
          </p:cNvPr>
          <p:cNvSpPr/>
          <p:nvPr userDrawn="1"/>
        </p:nvSpPr>
        <p:spPr>
          <a:xfrm rot="10800000">
            <a:off x="-1044625" y="0"/>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hord 10">
            <a:extLst>
              <a:ext uri="{FF2B5EF4-FFF2-40B4-BE49-F238E27FC236}">
                <a16:creationId xmlns:a16="http://schemas.microsoft.com/office/drawing/2014/main" id="{58825FD9-E8FF-8CF5-7AEB-CDC55C5AEB7D}"/>
              </a:ext>
            </a:extLst>
          </p:cNvPr>
          <p:cNvSpPr/>
          <p:nvPr userDrawn="1"/>
        </p:nvSpPr>
        <p:spPr>
          <a:xfrm>
            <a:off x="8172400" y="4150519"/>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D3C942-082D-D75E-C212-8560F3D836E5}"/>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ooter Placeholder 7">
            <a:extLst>
              <a:ext uri="{FF2B5EF4-FFF2-40B4-BE49-F238E27FC236}">
                <a16:creationId xmlns:a16="http://schemas.microsoft.com/office/drawing/2014/main" id="{5FF2148C-F610-0CB9-9D6E-5AFFF93250D8}"/>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8" name="Picture 17">
            <a:extLst>
              <a:ext uri="{FF2B5EF4-FFF2-40B4-BE49-F238E27FC236}">
                <a16:creationId xmlns:a16="http://schemas.microsoft.com/office/drawing/2014/main" id="{645E2114-3E0E-D9AB-A2F8-DF1AFE179F5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Chord 9">
            <a:extLst>
              <a:ext uri="{FF2B5EF4-FFF2-40B4-BE49-F238E27FC236}">
                <a16:creationId xmlns:a16="http://schemas.microsoft.com/office/drawing/2014/main" id="{676BD62F-44B7-815C-4552-F7E5CE292F06}"/>
              </a:ext>
            </a:extLst>
          </p:cNvPr>
          <p:cNvSpPr/>
          <p:nvPr userDrawn="1"/>
        </p:nvSpPr>
        <p:spPr>
          <a:xfrm rot="5400000">
            <a:off x="-88537" y="5298183"/>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hord 10">
            <a:extLst>
              <a:ext uri="{FF2B5EF4-FFF2-40B4-BE49-F238E27FC236}">
                <a16:creationId xmlns:a16="http://schemas.microsoft.com/office/drawing/2014/main" id="{58825FD9-E8FF-8CF5-7AEB-CDC55C5AEB7D}"/>
              </a:ext>
            </a:extLst>
          </p:cNvPr>
          <p:cNvSpPr/>
          <p:nvPr userDrawn="1"/>
        </p:nvSpPr>
        <p:spPr>
          <a:xfrm>
            <a:off x="7754640" y="1255371"/>
            <a:ext cx="2880320" cy="2980087"/>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D3C942-082D-D75E-C212-8560F3D836E5}"/>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ooter Placeholder 7">
            <a:extLst>
              <a:ext uri="{FF2B5EF4-FFF2-40B4-BE49-F238E27FC236}">
                <a16:creationId xmlns:a16="http://schemas.microsoft.com/office/drawing/2014/main" id="{5FF2148C-F610-0CB9-9D6E-5AFFF93250D8}"/>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lumMod val="95000"/>
                  </a:schemeClr>
                </a:solidFill>
              </a:rPr>
              <a:t>©The Japan Society</a:t>
            </a:r>
          </a:p>
        </p:txBody>
      </p:sp>
      <p:pic>
        <p:nvPicPr>
          <p:cNvPr id="18" name="Picture 17">
            <a:extLst>
              <a:ext uri="{FF2B5EF4-FFF2-40B4-BE49-F238E27FC236}">
                <a16:creationId xmlns:a16="http://schemas.microsoft.com/office/drawing/2014/main" id="{645E2114-3E0E-D9AB-A2F8-DF1AFE179F5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516502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407953A-87A9-4662-A26A-87700B819D78}" type="datetime1">
              <a:rPr lang="en-GB" smtClean="0"/>
              <a:t>27/08/2024</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FD0B6E6-2075-4206-9DB9-C66C1CEE853F}" type="datetime1">
              <a:rPr lang="en-GB" smtClean="0"/>
              <a:t>27/08/2024</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41F4AD8-CFF9-46C3-903E-9E7C140D6E90}" type="datetime1">
              <a:rPr lang="en-GB" smtClean="0"/>
              <a:t>27/08/2024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hokusaionline.co.uk/images/fullsize/fuji1.jpg">
            <a:extLst>
              <a:ext uri="{FF2B5EF4-FFF2-40B4-BE49-F238E27FC236}">
                <a16:creationId xmlns:a16="http://schemas.microsoft.com/office/drawing/2014/main" id="{885E8D96-2223-41BB-BE5F-6D20416497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332655"/>
            <a:ext cx="8496944" cy="5629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3FF355-167C-A9E5-D5AB-217D6AF95B9A}"/>
              </a:ext>
            </a:extLst>
          </p:cNvPr>
          <p:cNvSpPr txBox="1"/>
          <p:nvPr/>
        </p:nvSpPr>
        <p:spPr>
          <a:xfrm>
            <a:off x="5436096" y="548680"/>
            <a:ext cx="3096344" cy="1569660"/>
          </a:xfrm>
          <a:prstGeom prst="rect">
            <a:avLst/>
          </a:prstGeom>
          <a:solidFill>
            <a:schemeClr val="bg1">
              <a:alpha val="60000"/>
            </a:schemeClr>
          </a:solidFill>
          <a:ln w="28575">
            <a:solidFill>
              <a:schemeClr val="tx1"/>
            </a:solidFill>
          </a:ln>
        </p:spPr>
        <p:txBody>
          <a:bodyPr wrap="square" rtlCol="0">
            <a:spAutoFit/>
          </a:bodyPr>
          <a:lstStyle/>
          <a:p>
            <a:pPr algn="ctr"/>
            <a:r>
              <a:rPr lang="en-GB" sz="4800" dirty="0">
                <a:latin typeface="Kristen ITC" panose="03050502040202030202" pitchFamily="66" charset="0"/>
              </a:rPr>
              <a:t>Exploring Hokusai</a:t>
            </a:r>
          </a:p>
        </p:txBody>
      </p:sp>
    </p:spTree>
    <p:extLst>
      <p:ext uri="{BB962C8B-B14F-4D97-AF65-F5344CB8AC3E}">
        <p14:creationId xmlns:p14="http://schemas.microsoft.com/office/powerpoint/2010/main" val="425556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345860"/>
            <a:ext cx="3096344" cy="769441"/>
          </a:xfrm>
          <a:prstGeom prst="rect">
            <a:avLst/>
          </a:prstGeom>
          <a:noFill/>
        </p:spPr>
        <p:txBody>
          <a:bodyPr wrap="square" rtlCol="0">
            <a:spAutoFit/>
          </a:bodyPr>
          <a:lstStyle/>
          <a:p>
            <a:pPr algn="ctr"/>
            <a:r>
              <a:rPr lang="en-GB" sz="4400" b="1" dirty="0">
                <a:solidFill>
                  <a:srgbClr val="FF0000"/>
                </a:solidFill>
                <a:latin typeface="Kristen ITC" panose="03050502040202030202" pitchFamily="66" charset="0"/>
                <a:ea typeface="Kozuka Gothic Pro B" pitchFamily="34" charset="-128"/>
                <a:cs typeface="Calibri" panose="020F0502020204030204" pitchFamily="34" charset="0"/>
              </a:rPr>
              <a:t>Activity 1</a:t>
            </a:r>
          </a:p>
        </p:txBody>
      </p:sp>
      <p:pic>
        <p:nvPicPr>
          <p:cNvPr id="6" name="Picture 5">
            <a:extLst>
              <a:ext uri="{FF2B5EF4-FFF2-40B4-BE49-F238E27FC236}">
                <a16:creationId xmlns:a16="http://schemas.microsoft.com/office/drawing/2014/main" id="{CE43095F-7217-4E3F-B382-D07FF0BF779A}"/>
              </a:ext>
            </a:extLst>
          </p:cNvPr>
          <p:cNvPicPr>
            <a:picLocks noChangeAspect="1"/>
          </p:cNvPicPr>
          <p:nvPr/>
        </p:nvPicPr>
        <p:blipFill>
          <a:blip r:embed="rId3"/>
          <a:stretch>
            <a:fillRect/>
          </a:stretch>
        </p:blipFill>
        <p:spPr>
          <a:xfrm>
            <a:off x="4135230" y="404664"/>
            <a:ext cx="3979814" cy="5623650"/>
          </a:xfrm>
          <a:prstGeom prst="rect">
            <a:avLst/>
          </a:prstGeom>
        </p:spPr>
      </p:pic>
      <p:pic>
        <p:nvPicPr>
          <p:cNvPr id="7" name="Picture 6">
            <a:extLst>
              <a:ext uri="{FF2B5EF4-FFF2-40B4-BE49-F238E27FC236}">
                <a16:creationId xmlns:a16="http://schemas.microsoft.com/office/drawing/2014/main" id="{C962FC5E-7AEA-4BBE-B8BA-0F1CD0AFF758}"/>
              </a:ext>
            </a:extLst>
          </p:cNvPr>
          <p:cNvPicPr>
            <a:picLocks noChangeAspect="1"/>
          </p:cNvPicPr>
          <p:nvPr/>
        </p:nvPicPr>
        <p:blipFill>
          <a:blip r:embed="rId4"/>
          <a:stretch>
            <a:fillRect/>
          </a:stretch>
        </p:blipFill>
        <p:spPr>
          <a:xfrm>
            <a:off x="4135230" y="404664"/>
            <a:ext cx="3979814" cy="5623650"/>
          </a:xfrm>
          <a:prstGeom prst="rect">
            <a:avLst/>
          </a:prstGeom>
        </p:spPr>
      </p:pic>
      <p:pic>
        <p:nvPicPr>
          <p:cNvPr id="5" name="Picture 4">
            <a:extLst>
              <a:ext uri="{FF2B5EF4-FFF2-40B4-BE49-F238E27FC236}">
                <a16:creationId xmlns:a16="http://schemas.microsoft.com/office/drawing/2014/main" id="{E13A5F17-0559-4CF9-A474-63168EDEE2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085823">
            <a:off x="325175" y="1332623"/>
            <a:ext cx="3914243" cy="2777956"/>
          </a:xfrm>
          <a:prstGeom prst="rect">
            <a:avLst/>
          </a:prstGeom>
        </p:spPr>
      </p:pic>
    </p:spTree>
    <p:extLst>
      <p:ext uri="{BB962C8B-B14F-4D97-AF65-F5344CB8AC3E}">
        <p14:creationId xmlns:p14="http://schemas.microsoft.com/office/powerpoint/2010/main" val="186867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451E18-C75D-393D-E3A3-462905B62BAF}"/>
              </a:ext>
            </a:extLst>
          </p:cNvPr>
          <p:cNvSpPr/>
          <p:nvPr/>
        </p:nvSpPr>
        <p:spPr>
          <a:xfrm>
            <a:off x="1178458" y="477642"/>
            <a:ext cx="6364243" cy="584775"/>
          </a:xfrm>
          <a:prstGeom prst="rect">
            <a:avLst/>
          </a:prstGeom>
        </p:spPr>
        <p:txBody>
          <a:bodyPr wrap="none" lIns="91440" tIns="45720" rIns="91440" bIns="45720" anchor="t">
            <a:spAutoFit/>
          </a:bodyPr>
          <a:lstStyle/>
          <a:p>
            <a:r>
              <a:rPr lang="en-GB" sz="3200" dirty="0">
                <a:latin typeface="Kristen ITC"/>
                <a:ea typeface="Kozuka Gothic Pro B"/>
                <a:cs typeface="Calibri"/>
              </a:rPr>
              <a:t>Thirty-Six Views of Mount Fuji</a:t>
            </a:r>
            <a:endParaRPr lang="en-GB" sz="3200" dirty="0">
              <a:latin typeface="Kristen ITC"/>
              <a:ea typeface="Calibri"/>
              <a:cs typeface="Calibri"/>
            </a:endParaRPr>
          </a:p>
        </p:txBody>
      </p:sp>
      <p:pic>
        <p:nvPicPr>
          <p:cNvPr id="3" name="Picture 2" descr="https://www.hokusaionline.co.uk/images/fullsize/fuji1.jpg">
            <a:extLst>
              <a:ext uri="{FF2B5EF4-FFF2-40B4-BE49-F238E27FC236}">
                <a16:creationId xmlns:a16="http://schemas.microsoft.com/office/drawing/2014/main" id="{A8EE2997-6E77-CA6D-E54A-48F18D3143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95528" y="3740088"/>
            <a:ext cx="3191699" cy="21786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landscape with a mountain and a boat&#10;&#10;Description automatically generated">
            <a:extLst>
              <a:ext uri="{FF2B5EF4-FFF2-40B4-BE49-F238E27FC236}">
                <a16:creationId xmlns:a16="http://schemas.microsoft.com/office/drawing/2014/main" id="{D131E7DB-314E-7598-C99D-3A64CECD74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4575" y="3733221"/>
            <a:ext cx="3283757" cy="2195381"/>
          </a:xfrm>
          <a:prstGeom prst="rect">
            <a:avLst/>
          </a:prstGeom>
        </p:spPr>
      </p:pic>
      <p:pic>
        <p:nvPicPr>
          <p:cNvPr id="11" name="Picture 10" descr="A red mountain with a blue sky and clouds&#10;&#10;Description automatically generated">
            <a:extLst>
              <a:ext uri="{FF2B5EF4-FFF2-40B4-BE49-F238E27FC236}">
                <a16:creationId xmlns:a16="http://schemas.microsoft.com/office/drawing/2014/main" id="{1BE1294D-DC69-3271-9F7B-967E983D33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4574" y="1308293"/>
            <a:ext cx="3271127" cy="2132232"/>
          </a:xfrm>
          <a:prstGeom prst="rect">
            <a:avLst/>
          </a:prstGeom>
        </p:spPr>
      </p:pic>
      <p:pic>
        <p:nvPicPr>
          <p:cNvPr id="2" name="Picture 1" descr="A painting of a mountain with a person walking on a hill&#10;&#10;Description automatically generated">
            <a:extLst>
              <a:ext uri="{FF2B5EF4-FFF2-40B4-BE49-F238E27FC236}">
                <a16:creationId xmlns:a16="http://schemas.microsoft.com/office/drawing/2014/main" id="{655D70C8-D5F4-E2D0-26B8-6644A22126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5116" y="1308293"/>
            <a:ext cx="3207978" cy="2144861"/>
          </a:xfrm>
          <a:prstGeom prst="rect">
            <a:avLst/>
          </a:prstGeom>
        </p:spPr>
      </p:pic>
    </p:spTree>
    <p:extLst>
      <p:ext uri="{BB962C8B-B14F-4D97-AF65-F5344CB8AC3E}">
        <p14:creationId xmlns:p14="http://schemas.microsoft.com/office/powerpoint/2010/main" val="314243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hokusaionline.co.uk/images/fullsize/fuji1.jpg">
            <a:extLst>
              <a:ext uri="{FF2B5EF4-FFF2-40B4-BE49-F238E27FC236}">
                <a16:creationId xmlns:a16="http://schemas.microsoft.com/office/drawing/2014/main" id="{22715EC4-BCBD-41FC-BD52-C38459FA4D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332655"/>
            <a:ext cx="8496944" cy="562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138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1436D-96A5-4DF6-88C3-77F3773E01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3594" y="332656"/>
            <a:ext cx="7296811" cy="5472608"/>
          </a:xfrm>
          <a:prstGeom prst="rect">
            <a:avLst/>
          </a:prstGeom>
        </p:spPr>
      </p:pic>
      <p:sp>
        <p:nvSpPr>
          <p:cNvPr id="4" name="Rectangle 3">
            <a:extLst>
              <a:ext uri="{FF2B5EF4-FFF2-40B4-BE49-F238E27FC236}">
                <a16:creationId xmlns:a16="http://schemas.microsoft.com/office/drawing/2014/main" id="{25812710-964D-4FA1-A3E2-CE9B91F2AE1D}"/>
              </a:ext>
            </a:extLst>
          </p:cNvPr>
          <p:cNvSpPr/>
          <p:nvPr/>
        </p:nvSpPr>
        <p:spPr>
          <a:xfrm>
            <a:off x="5508104" y="5805264"/>
            <a:ext cx="2880320" cy="249552"/>
          </a:xfrm>
          <a:prstGeom prst="rect">
            <a:avLst/>
          </a:prstGeom>
        </p:spPr>
        <p:txBody>
          <a:bodyPr wrap="square">
            <a:spAutoFit/>
          </a:bodyPr>
          <a:lstStyle/>
          <a:p>
            <a:r>
              <a:rPr lang="en-GB" sz="1000" dirty="0"/>
              <a:t>"150519 woodblock print" by Vincent </a:t>
            </a:r>
            <a:r>
              <a:rPr lang="en-GB" sz="1000" dirty="0" err="1"/>
              <a:t>Desplanche</a:t>
            </a:r>
            <a:endParaRPr lang="en-GB" sz="1000" dirty="0"/>
          </a:p>
        </p:txBody>
      </p:sp>
    </p:spTree>
    <p:extLst>
      <p:ext uri="{BB962C8B-B14F-4D97-AF65-F5344CB8AC3E}">
        <p14:creationId xmlns:p14="http://schemas.microsoft.com/office/powerpoint/2010/main" val="72888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80p">
            <a:hlinkClick r:id="" action="ppaction://media"/>
            <a:extLst>
              <a:ext uri="{FF2B5EF4-FFF2-40B4-BE49-F238E27FC236}">
                <a16:creationId xmlns:a16="http://schemas.microsoft.com/office/drawing/2014/main" id="{59D12111-FDDA-46D9-8880-422AACBC1B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768" y="620688"/>
            <a:ext cx="8748464" cy="4921011"/>
          </a:xfrm>
          <a:prstGeom prst="rect">
            <a:avLst/>
          </a:prstGeom>
        </p:spPr>
      </p:pic>
    </p:spTree>
    <p:extLst>
      <p:ext uri="{BB962C8B-B14F-4D97-AF65-F5344CB8AC3E}">
        <p14:creationId xmlns:p14="http://schemas.microsoft.com/office/powerpoint/2010/main" val="62360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80p (1)">
            <a:hlinkClick r:id="" action="ppaction://media"/>
            <a:extLst>
              <a:ext uri="{FF2B5EF4-FFF2-40B4-BE49-F238E27FC236}">
                <a16:creationId xmlns:a16="http://schemas.microsoft.com/office/drawing/2014/main" id="{8746F09A-F11B-4767-8373-61435F47E1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760" y="692696"/>
            <a:ext cx="8892480" cy="5002020"/>
          </a:xfrm>
          <a:prstGeom prst="rect">
            <a:avLst/>
          </a:prstGeom>
        </p:spPr>
      </p:pic>
    </p:spTree>
    <p:extLst>
      <p:ext uri="{BB962C8B-B14F-4D97-AF65-F5344CB8AC3E}">
        <p14:creationId xmlns:p14="http://schemas.microsoft.com/office/powerpoint/2010/main" val="4266494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80p (2)">
            <a:hlinkClick r:id="" action="ppaction://media"/>
            <a:extLst>
              <a:ext uri="{FF2B5EF4-FFF2-40B4-BE49-F238E27FC236}">
                <a16:creationId xmlns:a16="http://schemas.microsoft.com/office/drawing/2014/main" id="{0B5F4EE7-8AC1-41A4-81DC-A7515340D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760" y="692696"/>
            <a:ext cx="8892480" cy="5002020"/>
          </a:xfrm>
          <a:prstGeom prst="rect">
            <a:avLst/>
          </a:prstGeom>
        </p:spPr>
      </p:pic>
    </p:spTree>
    <p:extLst>
      <p:ext uri="{BB962C8B-B14F-4D97-AF65-F5344CB8AC3E}">
        <p14:creationId xmlns:p14="http://schemas.microsoft.com/office/powerpoint/2010/main" val="322245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hokusaionline.co.uk/images/fullsize/fuji1.jpg">
            <a:extLst>
              <a:ext uri="{FF2B5EF4-FFF2-40B4-BE49-F238E27FC236}">
                <a16:creationId xmlns:a16="http://schemas.microsoft.com/office/drawing/2014/main" id="{CB93A4CC-1F17-4D9E-A4DB-4C3B69228E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332655"/>
            <a:ext cx="8496944" cy="562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154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hokusaionline.co.uk/images/fullsize/fuji4.jpg">
            <a:extLst>
              <a:ext uri="{FF2B5EF4-FFF2-40B4-BE49-F238E27FC236}">
                <a16:creationId xmlns:a16="http://schemas.microsoft.com/office/drawing/2014/main" id="{60D61806-913C-8535-D041-BD0B7D5A22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9161" y="4293096"/>
            <a:ext cx="244528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nset across the Ryogoku bridge from the bank of the Sumida river at Onmagayashi.jpg">
            <a:extLst>
              <a:ext uri="{FF2B5EF4-FFF2-40B4-BE49-F238E27FC236}">
                <a16:creationId xmlns:a16="http://schemas.microsoft.com/office/drawing/2014/main" id="{D1C28662-1984-2226-7A67-751CFDAF67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1803" y="476672"/>
            <a:ext cx="240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冨嶽三十六景 東海道江尻田子の浦略図-Tago Bay near Ejiri on the Tōkaidō (Tōkaidō Ejiri Tago no ura ryaku zu), from the series Thirty-six Views of Mount Fuji (Fugaku sanjūrokkei) MET DP141037.jpg">
            <a:extLst>
              <a:ext uri="{FF2B5EF4-FFF2-40B4-BE49-F238E27FC236}">
                <a16:creationId xmlns:a16="http://schemas.microsoft.com/office/drawing/2014/main" id="{E562A973-2E01-0711-4E7F-5DFD8745C3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4725" y="2384521"/>
            <a:ext cx="236928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冨嶽三十六景 江戸日本橋-Nihonbashi in Edo (Edo Nihonbashi), from the series Thirty-six Views of Mount Fuji (Fugaku sanjūrokkei) MET DP141003.jpg">
            <a:extLst>
              <a:ext uri="{FF2B5EF4-FFF2-40B4-BE49-F238E27FC236}">
                <a16:creationId xmlns:a16="http://schemas.microsoft.com/office/drawing/2014/main" id="{EEE406B3-618B-1C38-41DE-9D2031B544C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24660" y="2384884"/>
            <a:ext cx="2314286" cy="16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冨嶽三十六景 五百らかん寺さざゐどう-Sazai Hall at the Temple of the Five Hundred Arhats (Gohyaku Rakanji Sazaidō), from the series Thirty-six Views of Mount Fuji (Fugaku sanjūrokkei) MET DP141020.jpg">
            <a:extLst>
              <a:ext uri="{FF2B5EF4-FFF2-40B4-BE49-F238E27FC236}">
                <a16:creationId xmlns:a16="http://schemas.microsoft.com/office/drawing/2014/main" id="{8651882B-ED82-322D-2862-98E966282C9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55777" y="4293096"/>
            <a:ext cx="2293806"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A sketch of the Mitsui shop in Suruga street in Edo.jpg">
            <a:extLst>
              <a:ext uri="{FF2B5EF4-FFF2-40B4-BE49-F238E27FC236}">
                <a16:creationId xmlns:a16="http://schemas.microsoft.com/office/drawing/2014/main" id="{F220C47D-A3F8-60D3-AB50-0C0D67C3A6C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04863" y="2384884"/>
            <a:ext cx="243609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water wheel in front of a mountain&#10;&#10;Description automatically generated">
            <a:extLst>
              <a:ext uri="{FF2B5EF4-FFF2-40B4-BE49-F238E27FC236}">
                <a16:creationId xmlns:a16="http://schemas.microsoft.com/office/drawing/2014/main" id="{0D539ED0-39D5-7343-A07A-C651EEB8E10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177" y="4293096"/>
            <a:ext cx="2384383" cy="1620000"/>
          </a:xfrm>
          <a:prstGeom prst="rect">
            <a:avLst/>
          </a:prstGeom>
        </p:spPr>
      </p:pic>
      <p:pic>
        <p:nvPicPr>
          <p:cNvPr id="3" name="Picture 2" descr="A painting of people riding horses in a forest&#10;&#10;Description automatically generated">
            <a:extLst>
              <a:ext uri="{FF2B5EF4-FFF2-40B4-BE49-F238E27FC236}">
                <a16:creationId xmlns:a16="http://schemas.microsoft.com/office/drawing/2014/main" id="{B808E664-836C-AE10-E290-2477BC76A3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8121" y="476672"/>
            <a:ext cx="2445283" cy="1620000"/>
          </a:xfrm>
          <a:prstGeom prst="rect">
            <a:avLst/>
          </a:prstGeom>
        </p:spPr>
      </p:pic>
      <p:pic>
        <p:nvPicPr>
          <p:cNvPr id="12" name="Picture 11" descr="A mountain with a red path&#10;&#10;Description automatically generated with medium confidence">
            <a:extLst>
              <a:ext uri="{FF2B5EF4-FFF2-40B4-BE49-F238E27FC236}">
                <a16:creationId xmlns:a16="http://schemas.microsoft.com/office/drawing/2014/main" id="{FFFEE3BC-BB8B-3820-585F-E2826F82553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93329" y="476672"/>
            <a:ext cx="2445283" cy="1620000"/>
          </a:xfrm>
          <a:prstGeom prst="rect">
            <a:avLst/>
          </a:prstGeom>
        </p:spPr>
      </p:pic>
    </p:spTree>
    <p:extLst>
      <p:ext uri="{BB962C8B-B14F-4D97-AF65-F5344CB8AC3E}">
        <p14:creationId xmlns:p14="http://schemas.microsoft.com/office/powerpoint/2010/main" val="22262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04664"/>
            <a:ext cx="2880320" cy="707886"/>
          </a:xfrm>
          <a:prstGeom prst="rect">
            <a:avLst/>
          </a:prstGeom>
          <a:noFill/>
        </p:spPr>
        <p:txBody>
          <a:bodyPr wrap="square" rtlCol="0">
            <a:spAutoFit/>
          </a:bodyPr>
          <a:lstStyle/>
          <a:p>
            <a:pPr algn="ctr"/>
            <a:r>
              <a:rPr lang="en-GB" sz="4000" b="1" dirty="0">
                <a:solidFill>
                  <a:srgbClr val="FF0000"/>
                </a:solidFill>
                <a:latin typeface="Kristen ITC" panose="03050502040202030202" pitchFamily="66" charset="0"/>
                <a:ea typeface="Kozuka Gothic Pro B" pitchFamily="34" charset="-128"/>
              </a:rPr>
              <a:t>Activity 2</a:t>
            </a:r>
          </a:p>
        </p:txBody>
      </p:sp>
      <p:sp>
        <p:nvSpPr>
          <p:cNvPr id="3" name="TextBox 2">
            <a:extLst>
              <a:ext uri="{FF2B5EF4-FFF2-40B4-BE49-F238E27FC236}">
                <a16:creationId xmlns:a16="http://schemas.microsoft.com/office/drawing/2014/main" id="{4D61E159-C0B1-4985-9820-CDE9E6284944}"/>
              </a:ext>
            </a:extLst>
          </p:cNvPr>
          <p:cNvSpPr txBox="1"/>
          <p:nvPr/>
        </p:nvSpPr>
        <p:spPr>
          <a:xfrm>
            <a:off x="395536" y="1700808"/>
            <a:ext cx="3816424" cy="1815882"/>
          </a:xfrm>
          <a:prstGeom prst="rect">
            <a:avLst/>
          </a:prstGeom>
          <a:noFill/>
        </p:spPr>
        <p:txBody>
          <a:bodyPr wrap="square" rtlCol="0">
            <a:spAutoFit/>
          </a:bodyPr>
          <a:lstStyle/>
          <a:p>
            <a:r>
              <a:rPr lang="en-GB" sz="2800" dirty="0">
                <a:latin typeface="Kozuka Gothic Pro R" panose="020B0400000000000000" pitchFamily="34" charset="-128"/>
                <a:ea typeface="Kozuka Gothic Pro R" panose="020B0400000000000000" pitchFamily="34" charset="-128"/>
              </a:rPr>
              <a:t>Make a relief print inspired by Hokusai’s Thirty-six Views of Mount Fuji</a:t>
            </a:r>
          </a:p>
        </p:txBody>
      </p:sp>
      <p:pic>
        <p:nvPicPr>
          <p:cNvPr id="4" name="Picture 3">
            <a:extLst>
              <a:ext uri="{FF2B5EF4-FFF2-40B4-BE49-F238E27FC236}">
                <a16:creationId xmlns:a16="http://schemas.microsoft.com/office/drawing/2014/main" id="{644EA87E-7552-4145-8688-8432967909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1925" y="548680"/>
            <a:ext cx="3689259" cy="49678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450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0094F5-6A58-1B8B-A2FA-5F0586737A61}"/>
              </a:ext>
            </a:extLst>
          </p:cNvPr>
          <p:cNvGrpSpPr/>
          <p:nvPr/>
        </p:nvGrpSpPr>
        <p:grpSpPr>
          <a:xfrm>
            <a:off x="642553" y="656783"/>
            <a:ext cx="8523643" cy="5040788"/>
            <a:chOff x="642553" y="656783"/>
            <a:chExt cx="8523643" cy="5040788"/>
          </a:xfrm>
        </p:grpSpPr>
        <p:pic>
          <p:nvPicPr>
            <p:cNvPr id="4" name="Picture 3" descr="A blue and white piece of paper on the floor&#10;&#10;Description automatically generated">
              <a:extLst>
                <a:ext uri="{FF2B5EF4-FFF2-40B4-BE49-F238E27FC236}">
                  <a16:creationId xmlns:a16="http://schemas.microsoft.com/office/drawing/2014/main" id="{FE3D0688-2380-FFB6-D8E4-5FF41D87F7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2553" y="656783"/>
              <a:ext cx="7858893" cy="5040000"/>
            </a:xfrm>
            <a:prstGeom prst="rect">
              <a:avLst/>
            </a:prstGeom>
          </p:spPr>
        </p:pic>
        <p:sp>
          <p:nvSpPr>
            <p:cNvPr id="3" name="TextBox 2">
              <a:extLst>
                <a:ext uri="{FF2B5EF4-FFF2-40B4-BE49-F238E27FC236}">
                  <a16:creationId xmlns:a16="http://schemas.microsoft.com/office/drawing/2014/main" id="{4B2D247A-3F86-61AA-0623-E3BDA98F34EC}"/>
                </a:ext>
              </a:extLst>
            </p:cNvPr>
            <p:cNvSpPr txBox="1"/>
            <p:nvPr/>
          </p:nvSpPr>
          <p:spPr>
            <a:xfrm>
              <a:off x="7211959" y="5328239"/>
              <a:ext cx="1954237" cy="369332"/>
            </a:xfrm>
            <a:prstGeom prst="rect">
              <a:avLst/>
            </a:prstGeom>
            <a:noFill/>
          </p:spPr>
          <p:txBody>
            <a:bodyPr wrap="square" lIns="91440" tIns="45720" rIns="91440" bIns="45720" rtlCol="0" anchor="t">
              <a:spAutoFit/>
            </a:bodyPr>
            <a:lstStyle/>
            <a:p>
              <a:r>
                <a:rPr lang="en-GB" sz="900" b="1" dirty="0">
                  <a:solidFill>
                    <a:schemeClr val="tx1">
                      <a:lumMod val="50000"/>
                      <a:lumOff val="50000"/>
                    </a:schemeClr>
                  </a:solidFill>
                </a:rPr>
                <a:t>© Hiroko Imada 2017</a:t>
              </a:r>
            </a:p>
            <a:p>
              <a:endParaRPr lang="en-GB" sz="900" b="1" dirty="0">
                <a:solidFill>
                  <a:schemeClr val="tx1">
                    <a:lumMod val="50000"/>
                    <a:lumOff val="50000"/>
                  </a:schemeClr>
                </a:solidFill>
                <a:ea typeface="Calibri"/>
                <a:cs typeface="Calibri"/>
              </a:endParaRPr>
            </a:p>
          </p:txBody>
        </p:sp>
      </p:grpSp>
    </p:spTree>
    <p:extLst>
      <p:ext uri="{BB962C8B-B14F-4D97-AF65-F5344CB8AC3E}">
        <p14:creationId xmlns:p14="http://schemas.microsoft.com/office/powerpoint/2010/main" val="2494132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337793-BAE6-4A2C-901C-2E3AC2E300EC}"/>
              </a:ext>
            </a:extLst>
          </p:cNvPr>
          <p:cNvSpPr/>
          <p:nvPr/>
        </p:nvSpPr>
        <p:spPr>
          <a:xfrm>
            <a:off x="539552" y="2168225"/>
            <a:ext cx="3042821" cy="2893100"/>
          </a:xfrm>
          <a:prstGeom prst="rect">
            <a:avLst/>
          </a:prstGeom>
        </p:spPr>
        <p:txBody>
          <a:bodyPr wrap="none">
            <a:spAutoFit/>
          </a:bodyPr>
          <a:lstStyle/>
          <a:p>
            <a:r>
              <a:rPr lang="en-GB" sz="2400" dirty="0">
                <a:solidFill>
                  <a:prstClr val="black"/>
                </a:solidFill>
                <a:latin typeface="Kozuka Gothic Pro B" panose="020B0800000000000000" pitchFamily="34" charset="-128"/>
                <a:ea typeface="Kozuka Gothic Pro B" panose="020B0800000000000000" pitchFamily="34" charset="-128"/>
                <a:cs typeface="Calibri" panose="020F0502020204030204" pitchFamily="34" charset="0"/>
              </a:rPr>
              <a:t>Equipment</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Polystyrene sheet</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White paper / Card</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Pencil</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Scissors</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Water-based printing ink</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Paint tray</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Roller</a:t>
            </a:r>
          </a:p>
          <a:p>
            <a:endParaRPr lang="en-GB" dirty="0"/>
          </a:p>
        </p:txBody>
      </p:sp>
      <p:pic>
        <p:nvPicPr>
          <p:cNvPr id="5" name="Picture 4">
            <a:extLst>
              <a:ext uri="{FF2B5EF4-FFF2-40B4-BE49-F238E27FC236}">
                <a16:creationId xmlns:a16="http://schemas.microsoft.com/office/drawing/2014/main" id="{C4ECC929-23C2-47E2-9B1D-A54390D5E1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3850665" y="1982447"/>
            <a:ext cx="5053355" cy="3106571"/>
          </a:xfrm>
          <a:prstGeom prst="rect">
            <a:avLst/>
          </a:prstGeom>
        </p:spPr>
      </p:pic>
    </p:spTree>
    <p:extLst>
      <p:ext uri="{BB962C8B-B14F-4D97-AF65-F5344CB8AC3E}">
        <p14:creationId xmlns:p14="http://schemas.microsoft.com/office/powerpoint/2010/main" val="314858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1E834C-83BC-48C4-A73E-36F38D05E7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3608" y="476672"/>
            <a:ext cx="7200800" cy="5305853"/>
          </a:xfrm>
          <a:prstGeom prst="rect">
            <a:avLst/>
          </a:prstGeom>
        </p:spPr>
      </p:pic>
    </p:spTree>
    <p:extLst>
      <p:ext uri="{BB962C8B-B14F-4D97-AF65-F5344CB8AC3E}">
        <p14:creationId xmlns:p14="http://schemas.microsoft.com/office/powerpoint/2010/main" val="241669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24FFD7-801A-4CF5-ABDB-60B02A4CF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056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C7CF46-202F-462D-B4B1-ED6528F7C2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3621" y="548680"/>
            <a:ext cx="6816757" cy="5112568"/>
          </a:xfrm>
          <a:prstGeom prst="rect">
            <a:avLst/>
          </a:prstGeom>
        </p:spPr>
      </p:pic>
    </p:spTree>
    <p:extLst>
      <p:ext uri="{BB962C8B-B14F-4D97-AF65-F5344CB8AC3E}">
        <p14:creationId xmlns:p14="http://schemas.microsoft.com/office/powerpoint/2010/main" val="3466428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D1277B-EC40-4063-816C-CED77B6083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476672"/>
            <a:ext cx="6768752" cy="5076564"/>
          </a:xfrm>
          <a:prstGeom prst="rect">
            <a:avLst/>
          </a:prstGeom>
        </p:spPr>
      </p:pic>
    </p:spTree>
    <p:extLst>
      <p:ext uri="{BB962C8B-B14F-4D97-AF65-F5344CB8AC3E}">
        <p14:creationId xmlns:p14="http://schemas.microsoft.com/office/powerpoint/2010/main" val="3611919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BE2CB-7846-42EC-A7BC-74E0282519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3892" y="620688"/>
            <a:ext cx="6516216" cy="4887162"/>
          </a:xfrm>
          <a:prstGeom prst="rect">
            <a:avLst/>
          </a:prstGeom>
        </p:spPr>
      </p:pic>
      <p:pic>
        <p:nvPicPr>
          <p:cNvPr id="5" name="Picture 4">
            <a:extLst>
              <a:ext uri="{FF2B5EF4-FFF2-40B4-BE49-F238E27FC236}">
                <a16:creationId xmlns:a16="http://schemas.microsoft.com/office/drawing/2014/main" id="{F3E4D49C-3F18-4667-BDD6-816AC293BB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3892" y="621634"/>
            <a:ext cx="6516216" cy="4887162"/>
          </a:xfrm>
          <a:prstGeom prst="rect">
            <a:avLst/>
          </a:prstGeom>
        </p:spPr>
      </p:pic>
    </p:spTree>
    <p:extLst>
      <p:ext uri="{BB962C8B-B14F-4D97-AF65-F5344CB8AC3E}">
        <p14:creationId xmlns:p14="http://schemas.microsoft.com/office/powerpoint/2010/main" val="124764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131126-6528-49BE-BC3F-F0F0FE3CBD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612" y="548680"/>
            <a:ext cx="6984776" cy="5238582"/>
          </a:xfrm>
          <a:prstGeom prst="rect">
            <a:avLst/>
          </a:prstGeom>
        </p:spPr>
      </p:pic>
    </p:spTree>
    <p:extLst>
      <p:ext uri="{BB962C8B-B14F-4D97-AF65-F5344CB8AC3E}">
        <p14:creationId xmlns:p14="http://schemas.microsoft.com/office/powerpoint/2010/main" val="916552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69F0CE-2EC2-4621-BE1C-10B24AA72A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7764" y="188640"/>
            <a:ext cx="4248472" cy="5736294"/>
          </a:xfrm>
          <a:prstGeom prst="rect">
            <a:avLst/>
          </a:prstGeom>
        </p:spPr>
      </p:pic>
    </p:spTree>
    <p:extLst>
      <p:ext uri="{BB962C8B-B14F-4D97-AF65-F5344CB8AC3E}">
        <p14:creationId xmlns:p14="http://schemas.microsoft.com/office/powerpoint/2010/main" val="1857974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86435B-0D78-44B5-9823-3EF3384563F0}"/>
              </a:ext>
            </a:extLst>
          </p:cNvPr>
          <p:cNvGrpSpPr/>
          <p:nvPr/>
        </p:nvGrpSpPr>
        <p:grpSpPr>
          <a:xfrm>
            <a:off x="395536" y="620688"/>
            <a:ext cx="7992889" cy="4968552"/>
            <a:chOff x="467543" y="836712"/>
            <a:chExt cx="5501135" cy="3540459"/>
          </a:xfrm>
        </p:grpSpPr>
        <p:pic>
          <p:nvPicPr>
            <p:cNvPr id="14" name="Picture 13">
              <a:extLst>
                <a:ext uri="{FF2B5EF4-FFF2-40B4-BE49-F238E27FC236}">
                  <a16:creationId xmlns:a16="http://schemas.microsoft.com/office/drawing/2014/main" id="{BE422544-752F-496C-9F0D-B5E11FD3D8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891908" y="1293265"/>
              <a:ext cx="3533323" cy="2620217"/>
            </a:xfrm>
            <a:prstGeom prst="rect">
              <a:avLst/>
            </a:prstGeom>
          </p:spPr>
        </p:pic>
        <p:pic>
          <p:nvPicPr>
            <p:cNvPr id="16" name="Picture 15">
              <a:extLst>
                <a:ext uri="{FF2B5EF4-FFF2-40B4-BE49-F238E27FC236}">
                  <a16:creationId xmlns:a16="http://schemas.microsoft.com/office/drawing/2014/main" id="{301D7878-6F03-4C42-ADEB-6F69AFFF0F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4200" y="1240056"/>
              <a:ext cx="3540458" cy="2733771"/>
            </a:xfrm>
            <a:prstGeom prst="rect">
              <a:avLst/>
            </a:prstGeom>
          </p:spPr>
        </p:pic>
      </p:grpSp>
    </p:spTree>
    <p:extLst>
      <p:ext uri="{BB962C8B-B14F-4D97-AF65-F5344CB8AC3E}">
        <p14:creationId xmlns:p14="http://schemas.microsoft.com/office/powerpoint/2010/main" val="2696868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DF85C6-6837-42B3-AB79-3414F7FED9E1}"/>
              </a:ext>
            </a:extLst>
          </p:cNvPr>
          <p:cNvGrpSpPr/>
          <p:nvPr/>
        </p:nvGrpSpPr>
        <p:grpSpPr>
          <a:xfrm>
            <a:off x="719572" y="548680"/>
            <a:ext cx="7704856" cy="5112568"/>
            <a:chOff x="971600" y="836712"/>
            <a:chExt cx="6310659" cy="4197425"/>
          </a:xfrm>
        </p:grpSpPr>
        <p:pic>
          <p:nvPicPr>
            <p:cNvPr id="2" name="Picture 1">
              <a:extLst>
                <a:ext uri="{FF2B5EF4-FFF2-40B4-BE49-F238E27FC236}">
                  <a16:creationId xmlns:a16="http://schemas.microsoft.com/office/drawing/2014/main" id="{BD5122CE-55A3-4109-A84B-BADD9CD396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612393" y="1364270"/>
              <a:ext cx="4197424" cy="3142308"/>
            </a:xfrm>
            <a:prstGeom prst="rect">
              <a:avLst/>
            </a:prstGeom>
          </p:spPr>
        </p:pic>
        <p:pic>
          <p:nvPicPr>
            <p:cNvPr id="3" name="Picture 2">
              <a:extLst>
                <a:ext uri="{FF2B5EF4-FFF2-40B4-BE49-F238E27FC236}">
                  <a16:creationId xmlns:a16="http://schemas.microsoft.com/office/drawing/2014/main" id="{76FB113F-FE6C-40A4-81A2-6FECF0224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6768" y="1391544"/>
              <a:ext cx="4197425" cy="3087761"/>
            </a:xfrm>
            <a:prstGeom prst="rect">
              <a:avLst/>
            </a:prstGeom>
          </p:spPr>
        </p:pic>
      </p:grpSp>
    </p:spTree>
    <p:extLst>
      <p:ext uri="{BB962C8B-B14F-4D97-AF65-F5344CB8AC3E}">
        <p14:creationId xmlns:p14="http://schemas.microsoft.com/office/powerpoint/2010/main" val="52029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8C4BD905-5A59-E8D3-BFE2-AC5334907DA7}"/>
              </a:ext>
            </a:extLst>
          </p:cNvPr>
          <p:cNvSpPr/>
          <p:nvPr/>
        </p:nvSpPr>
        <p:spPr>
          <a:xfrm rot="10800000">
            <a:off x="-3367722" y="7736"/>
            <a:ext cx="6728097" cy="6576330"/>
          </a:xfrm>
          <a:prstGeom prst="chord">
            <a:avLst>
              <a:gd name="adj1" fmla="val 5402619"/>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409617" y="2634181"/>
            <a:ext cx="2880320" cy="1323439"/>
          </a:xfrm>
          <a:prstGeom prst="rect">
            <a:avLst/>
          </a:prstGeom>
          <a:noFill/>
        </p:spPr>
        <p:txBody>
          <a:bodyPr wrap="square" rtlCol="0">
            <a:spAutoFit/>
          </a:bodyPr>
          <a:lstStyle/>
          <a:p>
            <a:r>
              <a:rPr lang="en-GB" sz="4000" b="1" dirty="0">
                <a:solidFill>
                  <a:schemeClr val="bg1"/>
                </a:solidFill>
                <a:latin typeface="Kozuka Gothic Pro B" panose="020B0800000000000000" pitchFamily="34" charset="-128"/>
                <a:ea typeface="Kozuka Gothic Pro B" panose="020B0800000000000000" pitchFamily="34" charset="-128"/>
                <a:cs typeface="Calibri" panose="020F0502020204030204" pitchFamily="34" charset="0"/>
              </a:rPr>
              <a:t>Learning Objective</a:t>
            </a:r>
          </a:p>
        </p:txBody>
      </p:sp>
      <p:sp>
        <p:nvSpPr>
          <p:cNvPr id="10" name="TextBox 9">
            <a:extLst>
              <a:ext uri="{FF2B5EF4-FFF2-40B4-BE49-F238E27FC236}">
                <a16:creationId xmlns:a16="http://schemas.microsoft.com/office/drawing/2014/main" id="{30114E21-2DDC-03D2-3158-4151CEF616FE}"/>
              </a:ext>
            </a:extLst>
          </p:cNvPr>
          <p:cNvSpPr txBox="1"/>
          <p:nvPr/>
        </p:nvSpPr>
        <p:spPr>
          <a:xfrm>
            <a:off x="3621815" y="2172515"/>
            <a:ext cx="5112568" cy="2246769"/>
          </a:xfrm>
          <a:prstGeom prst="rect">
            <a:avLst/>
          </a:prstGeom>
          <a:noFill/>
        </p:spPr>
        <p:txBody>
          <a:bodyPr wrap="square" rtlCol="0">
            <a:spAutoFit/>
          </a:bodyPr>
          <a:lstStyle/>
          <a:p>
            <a:r>
              <a:rPr lang="en-GB" sz="2800" dirty="0">
                <a:latin typeface="Kozuka Gothic Pro R" panose="020B0400000000000000" pitchFamily="34" charset="-128"/>
                <a:ea typeface="Kozuka Gothic Pro R" panose="020B0400000000000000" pitchFamily="34" charset="-128"/>
                <a:cs typeface="Calibri" panose="020F0502020204030204" pitchFamily="34" charset="0"/>
              </a:rPr>
              <a:t>To explore the art of Katsushika Hokusai</a:t>
            </a:r>
          </a:p>
          <a:p>
            <a:endParaRPr lang="en-GB" sz="2800" dirty="0">
              <a:latin typeface="Kozuka Gothic Pro R" panose="020B0400000000000000" pitchFamily="34" charset="-128"/>
              <a:ea typeface="Kozuka Gothic Pro R" panose="020B0400000000000000" pitchFamily="34" charset="-128"/>
              <a:cs typeface="Calibri" panose="020F0502020204030204" pitchFamily="34" charset="0"/>
            </a:endParaRPr>
          </a:p>
          <a:p>
            <a:r>
              <a:rPr lang="en-GB" sz="2800" dirty="0">
                <a:latin typeface="Kozuka Gothic Pro R" panose="020B0400000000000000" pitchFamily="34" charset="-128"/>
                <a:ea typeface="Kozuka Gothic Pro R" panose="020B0400000000000000" pitchFamily="34" charset="-128"/>
                <a:cs typeface="Calibri" panose="020F0502020204030204" pitchFamily="34" charset="0"/>
              </a:rPr>
              <a:t>To create an artwork inspired by Hokusai’s techniques</a:t>
            </a:r>
          </a:p>
        </p:txBody>
      </p:sp>
    </p:spTree>
    <p:extLst>
      <p:ext uri="{BB962C8B-B14F-4D97-AF65-F5344CB8AC3E}">
        <p14:creationId xmlns:p14="http://schemas.microsoft.com/office/powerpoint/2010/main" val="33522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A785567-6806-4F48-B919-CCFC80A79D71}"/>
              </a:ext>
            </a:extLst>
          </p:cNvPr>
          <p:cNvGrpSpPr/>
          <p:nvPr/>
        </p:nvGrpSpPr>
        <p:grpSpPr>
          <a:xfrm>
            <a:off x="107504" y="908720"/>
            <a:ext cx="8856984" cy="3960440"/>
            <a:chOff x="395536" y="1185208"/>
            <a:chExt cx="8193186" cy="3513503"/>
          </a:xfrm>
        </p:grpSpPr>
        <p:pic>
          <p:nvPicPr>
            <p:cNvPr id="2" name="Picture 1">
              <a:extLst>
                <a:ext uri="{FF2B5EF4-FFF2-40B4-BE49-F238E27FC236}">
                  <a16:creationId xmlns:a16="http://schemas.microsoft.com/office/drawing/2014/main" id="{686E8AC4-58F3-414D-ABC4-4C3AA79803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9734" y="1625318"/>
              <a:ext cx="3470788" cy="2600248"/>
            </a:xfrm>
            <a:prstGeom prst="rect">
              <a:avLst/>
            </a:prstGeom>
          </p:spPr>
        </p:pic>
        <p:pic>
          <p:nvPicPr>
            <p:cNvPr id="3" name="Picture 2">
              <a:extLst>
                <a:ext uri="{FF2B5EF4-FFF2-40B4-BE49-F238E27FC236}">
                  <a16:creationId xmlns:a16="http://schemas.microsoft.com/office/drawing/2014/main" id="{E8885715-3FF6-42F5-AF6E-CDF50773CB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549460" y="1659450"/>
              <a:ext cx="3501961" cy="2576562"/>
            </a:xfrm>
            <a:prstGeom prst="rect">
              <a:avLst/>
            </a:prstGeom>
          </p:spPr>
        </p:pic>
        <p:pic>
          <p:nvPicPr>
            <p:cNvPr id="4" name="Picture 3">
              <a:extLst>
                <a:ext uri="{FF2B5EF4-FFF2-40B4-BE49-F238E27FC236}">
                  <a16:creationId xmlns:a16="http://schemas.microsoft.com/office/drawing/2014/main" id="{47BD927A-DB74-4BCE-8E48-37C9E5CDF5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782958" y="1599770"/>
              <a:ext cx="3482330" cy="2653205"/>
            </a:xfrm>
            <a:prstGeom prst="rect">
              <a:avLst/>
            </a:prstGeom>
          </p:spPr>
        </p:pic>
      </p:grpSp>
    </p:spTree>
    <p:extLst>
      <p:ext uri="{BB962C8B-B14F-4D97-AF65-F5344CB8AC3E}">
        <p14:creationId xmlns:p14="http://schemas.microsoft.com/office/powerpoint/2010/main" val="607931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hokusaionline.co.uk/images/fullsize/fuji4.jpg">
            <a:extLst>
              <a:ext uri="{FF2B5EF4-FFF2-40B4-BE49-F238E27FC236}">
                <a16:creationId xmlns:a16="http://schemas.microsoft.com/office/drawing/2014/main" id="{60D61806-913C-8535-D041-BD0B7D5A22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9161" y="4293096"/>
            <a:ext cx="244528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nset across the Ryogoku bridge from the bank of the Sumida river at Onmagayashi.jpg">
            <a:extLst>
              <a:ext uri="{FF2B5EF4-FFF2-40B4-BE49-F238E27FC236}">
                <a16:creationId xmlns:a16="http://schemas.microsoft.com/office/drawing/2014/main" id="{D1C28662-1984-2226-7A67-751CFDAF67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1803" y="476672"/>
            <a:ext cx="240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冨嶽三十六景 東海道江尻田子の浦略図-Tago Bay near Ejiri on the Tōkaidō (Tōkaidō Ejiri Tago no ura ryaku zu), from the series Thirty-six Views of Mount Fuji (Fugaku sanjūrokkei) MET DP141037.jpg">
            <a:extLst>
              <a:ext uri="{FF2B5EF4-FFF2-40B4-BE49-F238E27FC236}">
                <a16:creationId xmlns:a16="http://schemas.microsoft.com/office/drawing/2014/main" id="{E562A973-2E01-0711-4E7F-5DFD8745C3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4725" y="2384521"/>
            <a:ext cx="236928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冨嶽三十六景 江戸日本橋-Nihonbashi in Edo (Edo Nihonbashi), from the series Thirty-six Views of Mount Fuji (Fugaku sanjūrokkei) MET DP141003.jpg">
            <a:extLst>
              <a:ext uri="{FF2B5EF4-FFF2-40B4-BE49-F238E27FC236}">
                <a16:creationId xmlns:a16="http://schemas.microsoft.com/office/drawing/2014/main" id="{EEE406B3-618B-1C38-41DE-9D2031B544C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24660" y="2384884"/>
            <a:ext cx="2314286" cy="16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冨嶽三十六景 五百らかん寺さざゐどう-Sazai Hall at the Temple of the Five Hundred Arhats (Gohyaku Rakanji Sazaidō), from the series Thirty-six Views of Mount Fuji (Fugaku sanjūrokkei) MET DP141020.jpg">
            <a:extLst>
              <a:ext uri="{FF2B5EF4-FFF2-40B4-BE49-F238E27FC236}">
                <a16:creationId xmlns:a16="http://schemas.microsoft.com/office/drawing/2014/main" id="{8651882B-ED82-322D-2862-98E966282C9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55777" y="4293096"/>
            <a:ext cx="2293806"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A sketch of the Mitsui shop in Suruga street in Edo.jpg">
            <a:extLst>
              <a:ext uri="{FF2B5EF4-FFF2-40B4-BE49-F238E27FC236}">
                <a16:creationId xmlns:a16="http://schemas.microsoft.com/office/drawing/2014/main" id="{F220C47D-A3F8-60D3-AB50-0C0D67C3A6C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04863" y="2384884"/>
            <a:ext cx="243609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water wheel in front of a mountain&#10;&#10;Description automatically generated">
            <a:extLst>
              <a:ext uri="{FF2B5EF4-FFF2-40B4-BE49-F238E27FC236}">
                <a16:creationId xmlns:a16="http://schemas.microsoft.com/office/drawing/2014/main" id="{0D539ED0-39D5-7343-A07A-C651EEB8E10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177" y="4293096"/>
            <a:ext cx="2384383" cy="1620000"/>
          </a:xfrm>
          <a:prstGeom prst="rect">
            <a:avLst/>
          </a:prstGeom>
        </p:spPr>
      </p:pic>
      <p:pic>
        <p:nvPicPr>
          <p:cNvPr id="3" name="Picture 2" descr="A painting of people riding horses in a forest&#10;&#10;Description automatically generated">
            <a:extLst>
              <a:ext uri="{FF2B5EF4-FFF2-40B4-BE49-F238E27FC236}">
                <a16:creationId xmlns:a16="http://schemas.microsoft.com/office/drawing/2014/main" id="{B808E664-836C-AE10-E290-2477BC76A3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8121" y="476672"/>
            <a:ext cx="2445283" cy="1620000"/>
          </a:xfrm>
          <a:prstGeom prst="rect">
            <a:avLst/>
          </a:prstGeom>
        </p:spPr>
      </p:pic>
      <p:pic>
        <p:nvPicPr>
          <p:cNvPr id="12" name="Picture 11" descr="A mountain with a red path&#10;&#10;Description automatically generated with medium confidence">
            <a:extLst>
              <a:ext uri="{FF2B5EF4-FFF2-40B4-BE49-F238E27FC236}">
                <a16:creationId xmlns:a16="http://schemas.microsoft.com/office/drawing/2014/main" id="{FFFEE3BC-BB8B-3820-585F-E2826F82553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93329" y="476672"/>
            <a:ext cx="2445283" cy="1620000"/>
          </a:xfrm>
          <a:prstGeom prst="rect">
            <a:avLst/>
          </a:prstGeom>
        </p:spPr>
      </p:pic>
    </p:spTree>
    <p:extLst>
      <p:ext uri="{BB962C8B-B14F-4D97-AF65-F5344CB8AC3E}">
        <p14:creationId xmlns:p14="http://schemas.microsoft.com/office/powerpoint/2010/main" val="3759305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6192688" cy="707886"/>
          </a:xfrm>
          <a:prstGeom prst="rect">
            <a:avLst/>
          </a:prstGeom>
          <a:noFill/>
        </p:spPr>
        <p:txBody>
          <a:bodyPr wrap="square" lIns="91440" tIns="45720" rIns="91440" bIns="45720" rtlCol="0" anchor="t">
            <a:spAutoFit/>
          </a:bodyPr>
          <a:lstStyle/>
          <a:p>
            <a:r>
              <a:rPr lang="en-GB" sz="4000" b="1" dirty="0">
                <a:solidFill>
                  <a:srgbClr val="FF0000"/>
                </a:solidFill>
                <a:latin typeface="Kristen ITC" panose="03050502040202030202" pitchFamily="66" charset="0"/>
                <a:ea typeface="Kozuka Gothic Pro R" panose="020B0400000000000000" pitchFamily="34" charset="-128"/>
              </a:rPr>
              <a:t>Alternative Activity </a:t>
            </a:r>
          </a:p>
        </p:txBody>
      </p:sp>
      <p:pic>
        <p:nvPicPr>
          <p:cNvPr id="5" name="Picture 4" descr="https://www.hokusaionline.co.uk/images/fullsize/fuji1.jpg">
            <a:extLst>
              <a:ext uri="{FF2B5EF4-FFF2-40B4-BE49-F238E27FC236}">
                <a16:creationId xmlns:a16="http://schemas.microsoft.com/office/drawing/2014/main" id="{88ACD9C7-1DBC-F564-E7AD-959F2C6B55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4649" y="2708920"/>
            <a:ext cx="3974160" cy="27127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white swirls&#10;&#10;Description automatically generated">
            <a:extLst>
              <a:ext uri="{FF2B5EF4-FFF2-40B4-BE49-F238E27FC236}">
                <a16:creationId xmlns:a16="http://schemas.microsoft.com/office/drawing/2014/main" id="{BA491C6E-FDE1-12EF-83C1-3E51D7F643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0032" y="2708919"/>
            <a:ext cx="3621854" cy="2712769"/>
          </a:xfrm>
          <a:prstGeom prst="rect">
            <a:avLst/>
          </a:prstGeom>
        </p:spPr>
      </p:pic>
      <p:sp>
        <p:nvSpPr>
          <p:cNvPr id="7" name="TextBox 6">
            <a:extLst>
              <a:ext uri="{FF2B5EF4-FFF2-40B4-BE49-F238E27FC236}">
                <a16:creationId xmlns:a16="http://schemas.microsoft.com/office/drawing/2014/main" id="{1B240F9D-B7E7-C689-D9C0-0DA224357193}"/>
              </a:ext>
            </a:extLst>
          </p:cNvPr>
          <p:cNvSpPr txBox="1"/>
          <p:nvPr/>
        </p:nvSpPr>
        <p:spPr>
          <a:xfrm>
            <a:off x="7336325" y="5433720"/>
            <a:ext cx="1954237" cy="230832"/>
          </a:xfrm>
          <a:prstGeom prst="rect">
            <a:avLst/>
          </a:prstGeom>
          <a:noFill/>
        </p:spPr>
        <p:txBody>
          <a:bodyPr wrap="square" lIns="91440" tIns="45720" rIns="91440" bIns="45720" rtlCol="0" anchor="t">
            <a:spAutoFit/>
          </a:bodyPr>
          <a:lstStyle/>
          <a:p>
            <a:r>
              <a:rPr lang="en-GB" sz="900" b="1" dirty="0"/>
              <a:t>© Hiroko Imada 2021</a:t>
            </a:r>
          </a:p>
        </p:txBody>
      </p:sp>
      <p:sp>
        <p:nvSpPr>
          <p:cNvPr id="8" name="TextBox 7">
            <a:extLst>
              <a:ext uri="{FF2B5EF4-FFF2-40B4-BE49-F238E27FC236}">
                <a16:creationId xmlns:a16="http://schemas.microsoft.com/office/drawing/2014/main" id="{641DBF3F-6626-2F79-38CD-5BBD7D377203}"/>
              </a:ext>
            </a:extLst>
          </p:cNvPr>
          <p:cNvSpPr txBox="1"/>
          <p:nvPr/>
        </p:nvSpPr>
        <p:spPr>
          <a:xfrm>
            <a:off x="395536" y="1427909"/>
            <a:ext cx="8086350" cy="830997"/>
          </a:xfrm>
          <a:prstGeom prst="rect">
            <a:avLst/>
          </a:prstGeom>
          <a:noFill/>
        </p:spPr>
        <p:txBody>
          <a:bodyPr wrap="square" rtlCol="0">
            <a:spAutoFit/>
          </a:bodyPr>
          <a:lstStyle/>
          <a:p>
            <a:r>
              <a:rPr lang="en-GB" sz="2400" dirty="0">
                <a:latin typeface="Kozuka Gothic Pro R" panose="020B0400000000000000" pitchFamily="34" charset="-128"/>
                <a:ea typeface="Kozuka Gothic Pro R" panose="020B0400000000000000" pitchFamily="34" charset="-128"/>
              </a:rPr>
              <a:t>Design an print inspired by some of the natural elements featured in Hokusai’s work</a:t>
            </a:r>
          </a:p>
        </p:txBody>
      </p:sp>
    </p:spTree>
    <p:extLst>
      <p:ext uri="{BB962C8B-B14F-4D97-AF65-F5344CB8AC3E}">
        <p14:creationId xmlns:p14="http://schemas.microsoft.com/office/powerpoint/2010/main" val="3767665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3645C74-8C8E-EC06-89B0-C4F7D8D3F212}"/>
              </a:ext>
            </a:extLst>
          </p:cNvPr>
          <p:cNvGrpSpPr/>
          <p:nvPr/>
        </p:nvGrpSpPr>
        <p:grpSpPr>
          <a:xfrm>
            <a:off x="358240" y="2191861"/>
            <a:ext cx="4076352" cy="2880000"/>
            <a:chOff x="100686" y="1384381"/>
            <a:chExt cx="4658933" cy="3083813"/>
          </a:xfrm>
        </p:grpSpPr>
        <p:pic>
          <p:nvPicPr>
            <p:cNvPr id="3" name="Picture 2" descr="A red mountain with a blue sky and clouds&#10;&#10;Description automatically generated">
              <a:extLst>
                <a:ext uri="{FF2B5EF4-FFF2-40B4-BE49-F238E27FC236}">
                  <a16:creationId xmlns:a16="http://schemas.microsoft.com/office/drawing/2014/main" id="{3B7E5173-7B61-6E73-F9FD-9F0403977C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686" y="1384381"/>
              <a:ext cx="4658933" cy="3083813"/>
            </a:xfrm>
            <a:prstGeom prst="rect">
              <a:avLst/>
            </a:prstGeom>
          </p:spPr>
        </p:pic>
        <p:sp>
          <p:nvSpPr>
            <p:cNvPr id="4" name="Oval 3">
              <a:extLst>
                <a:ext uri="{FF2B5EF4-FFF2-40B4-BE49-F238E27FC236}">
                  <a16:creationId xmlns:a16="http://schemas.microsoft.com/office/drawing/2014/main" id="{01E8F610-52C7-2F9A-B6CC-864D07521AE5}"/>
                </a:ext>
              </a:extLst>
            </p:cNvPr>
            <p:cNvSpPr/>
            <p:nvPr/>
          </p:nvSpPr>
          <p:spPr>
            <a:xfrm>
              <a:off x="1053929" y="2001212"/>
              <a:ext cx="1645984" cy="925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54224278-F828-87B2-5FAB-C84DF2D2FF54}"/>
              </a:ext>
            </a:extLst>
          </p:cNvPr>
          <p:cNvSpPr txBox="1"/>
          <p:nvPr/>
        </p:nvSpPr>
        <p:spPr>
          <a:xfrm>
            <a:off x="-1548680" y="365938"/>
            <a:ext cx="6625170" cy="707886"/>
          </a:xfrm>
          <a:prstGeom prst="rect">
            <a:avLst/>
          </a:prstGeom>
          <a:noFill/>
        </p:spPr>
        <p:txBody>
          <a:bodyPr wrap="square" lIns="91440" tIns="45720" rIns="91440" bIns="45720" rtlCol="0" anchor="t">
            <a:spAutoFit/>
          </a:bodyPr>
          <a:lstStyle/>
          <a:p>
            <a:pPr algn="ctr"/>
            <a:r>
              <a:rPr lang="en-GB" sz="4000" b="1" dirty="0">
                <a:solidFill>
                  <a:srgbClr val="FF0000"/>
                </a:solidFill>
                <a:latin typeface="Kristen ITC" panose="03050502040202030202" pitchFamily="66" charset="0"/>
                <a:ea typeface="Kozuka Gothic Pro R" panose="020B0400000000000000" pitchFamily="34" charset="-128"/>
              </a:rPr>
              <a:t>Example 1</a:t>
            </a:r>
          </a:p>
        </p:txBody>
      </p:sp>
      <p:pic>
        <p:nvPicPr>
          <p:cNvPr id="8" name="Picture 7" descr="A mountain with a red path&#10;&#10;Description automatically generated with medium confidence">
            <a:extLst>
              <a:ext uri="{FF2B5EF4-FFF2-40B4-BE49-F238E27FC236}">
                <a16:creationId xmlns:a16="http://schemas.microsoft.com/office/drawing/2014/main" id="{AEC75016-F592-A378-FA3D-41187EA585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4976" y="2191861"/>
            <a:ext cx="4347170" cy="2880000"/>
          </a:xfrm>
          <a:prstGeom prst="rect">
            <a:avLst/>
          </a:prstGeom>
        </p:spPr>
      </p:pic>
      <p:sp>
        <p:nvSpPr>
          <p:cNvPr id="6" name="Oval 5">
            <a:extLst>
              <a:ext uri="{FF2B5EF4-FFF2-40B4-BE49-F238E27FC236}">
                <a16:creationId xmlns:a16="http://schemas.microsoft.com/office/drawing/2014/main" id="{C3E04548-A628-3369-F26B-14BA054D4827}"/>
              </a:ext>
            </a:extLst>
          </p:cNvPr>
          <p:cNvSpPr/>
          <p:nvPr/>
        </p:nvSpPr>
        <p:spPr>
          <a:xfrm>
            <a:off x="4932040" y="2771935"/>
            <a:ext cx="1439726"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2270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8BE1B0-1AD5-EC61-5F4C-69EBCCEA6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80000">
            <a:off x="3661748" y="1404472"/>
            <a:ext cx="2513152" cy="3651630"/>
          </a:xfrm>
          <a:prstGeom prst="rect">
            <a:avLst/>
          </a:prstGeom>
        </p:spPr>
      </p:pic>
      <p:sp>
        <p:nvSpPr>
          <p:cNvPr id="10" name="TextBox 9">
            <a:extLst>
              <a:ext uri="{FF2B5EF4-FFF2-40B4-BE49-F238E27FC236}">
                <a16:creationId xmlns:a16="http://schemas.microsoft.com/office/drawing/2014/main" id="{54224278-F828-87B2-5FAB-C84DF2D2FF54}"/>
              </a:ext>
            </a:extLst>
          </p:cNvPr>
          <p:cNvSpPr txBox="1"/>
          <p:nvPr/>
        </p:nvSpPr>
        <p:spPr>
          <a:xfrm>
            <a:off x="-925098" y="404664"/>
            <a:ext cx="6625170" cy="707886"/>
          </a:xfrm>
          <a:prstGeom prst="rect">
            <a:avLst/>
          </a:prstGeom>
          <a:noFill/>
        </p:spPr>
        <p:txBody>
          <a:bodyPr wrap="square" lIns="91440" tIns="45720" rIns="91440" bIns="45720" rtlCol="0" anchor="t">
            <a:spAutoFit/>
          </a:bodyPr>
          <a:lstStyle/>
          <a:p>
            <a:pPr algn="ctr"/>
            <a:r>
              <a:rPr lang="en-GB" sz="4000" b="1" dirty="0">
                <a:solidFill>
                  <a:srgbClr val="FF0000"/>
                </a:solidFill>
                <a:latin typeface="Kristen ITC" panose="03050502040202030202" pitchFamily="66" charset="0"/>
                <a:ea typeface="Kozuka Gothic Pro R" panose="020B0400000000000000" pitchFamily="34" charset="-128"/>
              </a:rPr>
              <a:t>Example Design</a:t>
            </a:r>
          </a:p>
        </p:txBody>
      </p:sp>
      <p:pic>
        <p:nvPicPr>
          <p:cNvPr id="13" name="Picture 12">
            <a:extLst>
              <a:ext uri="{FF2B5EF4-FFF2-40B4-BE49-F238E27FC236}">
                <a16:creationId xmlns:a16="http://schemas.microsoft.com/office/drawing/2014/main" id="{55EF7624-50F0-CBFB-57C8-871259F782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00000">
            <a:off x="5631114" y="1785882"/>
            <a:ext cx="2933696" cy="4161501"/>
          </a:xfrm>
          <a:prstGeom prst="rect">
            <a:avLst/>
          </a:prstGeom>
          <a:scene3d>
            <a:camera prst="orthographicFront">
              <a:rot lat="0" lon="0" rev="0"/>
            </a:camera>
            <a:lightRig rig="threePt" dir="t"/>
          </a:scene3d>
        </p:spPr>
      </p:pic>
      <p:pic>
        <p:nvPicPr>
          <p:cNvPr id="15" name="Picture 14" descr="A red mountain with a blue sky and clouds&#10;&#10;Description automatically generated">
            <a:extLst>
              <a:ext uri="{FF2B5EF4-FFF2-40B4-BE49-F238E27FC236}">
                <a16:creationId xmlns:a16="http://schemas.microsoft.com/office/drawing/2014/main" id="{7BEBE741-75D4-7C03-AE2A-142A8B8E0FB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7034" y="1413761"/>
            <a:ext cx="2358131" cy="1965110"/>
          </a:xfrm>
          <a:prstGeom prst="rect">
            <a:avLst/>
          </a:prstGeom>
        </p:spPr>
      </p:pic>
      <p:pic>
        <p:nvPicPr>
          <p:cNvPr id="17" name="Picture 16" descr="A mountain with a red path&#10;&#10;Description automatically generated with medium confidence">
            <a:extLst>
              <a:ext uri="{FF2B5EF4-FFF2-40B4-BE49-F238E27FC236}">
                <a16:creationId xmlns:a16="http://schemas.microsoft.com/office/drawing/2014/main" id="{6C4631BB-4FB0-019B-7E5F-661D522E75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8530" y="3717616"/>
            <a:ext cx="2367118" cy="1856507"/>
          </a:xfrm>
          <a:prstGeom prst="rect">
            <a:avLst/>
          </a:prstGeom>
        </p:spPr>
      </p:pic>
    </p:spTree>
    <p:extLst>
      <p:ext uri="{BB962C8B-B14F-4D97-AF65-F5344CB8AC3E}">
        <p14:creationId xmlns:p14="http://schemas.microsoft.com/office/powerpoint/2010/main" val="3368059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337793-BAE6-4A2C-901C-2E3AC2E300EC}"/>
              </a:ext>
            </a:extLst>
          </p:cNvPr>
          <p:cNvSpPr/>
          <p:nvPr/>
        </p:nvSpPr>
        <p:spPr>
          <a:xfrm>
            <a:off x="539552" y="2168225"/>
            <a:ext cx="3042821" cy="3200876"/>
          </a:xfrm>
          <a:prstGeom prst="rect">
            <a:avLst/>
          </a:prstGeom>
        </p:spPr>
        <p:txBody>
          <a:bodyPr wrap="none">
            <a:spAutoFit/>
          </a:bodyPr>
          <a:lstStyle/>
          <a:p>
            <a:r>
              <a:rPr lang="en-GB" sz="2400" dirty="0">
                <a:solidFill>
                  <a:prstClr val="black"/>
                </a:solidFill>
                <a:latin typeface="Kozuka Gothic Pro B" panose="020B0800000000000000" pitchFamily="34" charset="-128"/>
                <a:ea typeface="Kozuka Gothic Pro B" panose="020B0800000000000000" pitchFamily="34" charset="-128"/>
                <a:cs typeface="Calibri" panose="020F0502020204030204" pitchFamily="34" charset="0"/>
              </a:rPr>
              <a:t>Equipment</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Polystyrene sheet</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White paper / Card</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Tracing paper</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Pencil</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Water-based printing ink</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Paint tray</a:t>
            </a:r>
          </a:p>
          <a:p>
            <a:r>
              <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rPr>
              <a:t>Roller</a:t>
            </a:r>
          </a:p>
          <a:p>
            <a:endParaRPr lang="en-GB" sz="2000" dirty="0">
              <a:solidFill>
                <a:prstClr val="black"/>
              </a:solidFill>
              <a:latin typeface="Kozuka Gothic Pro R" panose="020B0400000000000000" pitchFamily="34" charset="-128"/>
              <a:ea typeface="Kozuka Gothic Pro R" panose="020B0400000000000000" pitchFamily="34" charset="-128"/>
              <a:cs typeface="Calibri" panose="020F0502020204030204" pitchFamily="34" charset="0"/>
            </a:endParaRPr>
          </a:p>
          <a:p>
            <a:endParaRPr lang="en-GB" dirty="0"/>
          </a:p>
        </p:txBody>
      </p:sp>
      <p:pic>
        <p:nvPicPr>
          <p:cNvPr id="5" name="Picture 4">
            <a:extLst>
              <a:ext uri="{FF2B5EF4-FFF2-40B4-BE49-F238E27FC236}">
                <a16:creationId xmlns:a16="http://schemas.microsoft.com/office/drawing/2014/main" id="{C4ECC929-23C2-47E2-9B1D-A54390D5E1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3850665" y="1982447"/>
            <a:ext cx="5053355" cy="3106571"/>
          </a:xfrm>
          <a:prstGeom prst="rect">
            <a:avLst/>
          </a:prstGeom>
        </p:spPr>
      </p:pic>
    </p:spTree>
    <p:extLst>
      <p:ext uri="{BB962C8B-B14F-4D97-AF65-F5344CB8AC3E}">
        <p14:creationId xmlns:p14="http://schemas.microsoft.com/office/powerpoint/2010/main" val="2944467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F8955-A80C-70B0-8252-1EC5ED5DAB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20000">
            <a:off x="638182" y="999966"/>
            <a:ext cx="2933696" cy="4161501"/>
          </a:xfrm>
          <a:prstGeom prst="rect">
            <a:avLst/>
          </a:prstGeom>
          <a:scene3d>
            <a:camera prst="orthographicFront">
              <a:rot lat="0" lon="0" rev="0"/>
            </a:camera>
            <a:lightRig rig="threePt" dir="t"/>
          </a:scene3d>
        </p:spPr>
      </p:pic>
      <p:pic>
        <p:nvPicPr>
          <p:cNvPr id="6" name="Picture 5" descr="A blue line drawing of a cloud&#10;&#10;Description automatically generated">
            <a:extLst>
              <a:ext uri="{FF2B5EF4-FFF2-40B4-BE49-F238E27FC236}">
                <a16:creationId xmlns:a16="http://schemas.microsoft.com/office/drawing/2014/main" id="{E05BB1D8-6FB0-571C-17DB-EB43EC4930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8992" y="2052110"/>
            <a:ext cx="3936042" cy="2465748"/>
          </a:xfrm>
          <a:prstGeom prst="rect">
            <a:avLst/>
          </a:prstGeom>
          <a:scene3d>
            <a:camera prst="orthographicFront">
              <a:rot lat="0" lon="10800000" rev="0"/>
            </a:camera>
            <a:lightRig rig="threePt" dir="t"/>
          </a:scene3d>
        </p:spPr>
      </p:pic>
      <p:sp>
        <p:nvSpPr>
          <p:cNvPr id="7" name="Arrow: Right 6">
            <a:extLst>
              <a:ext uri="{FF2B5EF4-FFF2-40B4-BE49-F238E27FC236}">
                <a16:creationId xmlns:a16="http://schemas.microsoft.com/office/drawing/2014/main" id="{A2010148-EF65-EEB9-BEBB-1A5514F129AB}"/>
              </a:ext>
            </a:extLst>
          </p:cNvPr>
          <p:cNvSpPr/>
          <p:nvPr/>
        </p:nvSpPr>
        <p:spPr>
          <a:xfrm>
            <a:off x="3588285" y="2963452"/>
            <a:ext cx="983715"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7324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1E834C-83BC-48C4-A73E-36F38D05E7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1740" y="404664"/>
            <a:ext cx="4680520" cy="5305853"/>
          </a:xfrm>
          <a:prstGeom prst="rect">
            <a:avLst/>
          </a:prstGeom>
        </p:spPr>
      </p:pic>
    </p:spTree>
    <p:extLst>
      <p:ext uri="{BB962C8B-B14F-4D97-AF65-F5344CB8AC3E}">
        <p14:creationId xmlns:p14="http://schemas.microsoft.com/office/powerpoint/2010/main" val="2898264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CD3F1-C581-80D1-4656-CF6DD5E3EF20}"/>
              </a:ext>
            </a:extLst>
          </p:cNvPr>
          <p:cNvPicPr>
            <a:picLocks noChangeAspect="1"/>
          </p:cNvPicPr>
          <p:nvPr/>
        </p:nvPicPr>
        <p:blipFill rotWithShape="1">
          <a:blip r:embed="rId3"/>
          <a:srcRect/>
          <a:stretch/>
        </p:blipFill>
        <p:spPr>
          <a:xfrm>
            <a:off x="8316416" y="761329"/>
            <a:ext cx="2520280" cy="795463"/>
          </a:xfrm>
          <a:prstGeom prst="rect">
            <a:avLst/>
          </a:prstGeom>
        </p:spPr>
      </p:pic>
      <p:pic>
        <p:nvPicPr>
          <p:cNvPr id="5" name="Picture 4">
            <a:extLst>
              <a:ext uri="{FF2B5EF4-FFF2-40B4-BE49-F238E27FC236}">
                <a16:creationId xmlns:a16="http://schemas.microsoft.com/office/drawing/2014/main" id="{A8637DB8-BC20-359D-71D6-9A621FDD51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2113" y="2563759"/>
            <a:ext cx="2448272" cy="901787"/>
          </a:xfrm>
          <a:prstGeom prst="rect">
            <a:avLst/>
          </a:prstGeom>
        </p:spPr>
      </p:pic>
      <p:pic>
        <p:nvPicPr>
          <p:cNvPr id="6" name="Picture 5">
            <a:extLst>
              <a:ext uri="{FF2B5EF4-FFF2-40B4-BE49-F238E27FC236}">
                <a16:creationId xmlns:a16="http://schemas.microsoft.com/office/drawing/2014/main" id="{84BC438E-C893-DA9D-D37B-2D0A05A172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0004" y="908720"/>
            <a:ext cx="4014777" cy="4324037"/>
          </a:xfrm>
          <a:prstGeom prst="rect">
            <a:avLst/>
          </a:prstGeom>
        </p:spPr>
      </p:pic>
      <p:pic>
        <p:nvPicPr>
          <p:cNvPr id="7" name="Picture 6">
            <a:extLst>
              <a:ext uri="{FF2B5EF4-FFF2-40B4-BE49-F238E27FC236}">
                <a16:creationId xmlns:a16="http://schemas.microsoft.com/office/drawing/2014/main" id="{E2C441BC-643B-3955-70CA-00AC91376B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84168" y="4005064"/>
            <a:ext cx="2016224" cy="1518793"/>
          </a:xfrm>
          <a:prstGeom prst="rect">
            <a:avLst/>
          </a:prstGeom>
        </p:spPr>
      </p:pic>
      <p:pic>
        <p:nvPicPr>
          <p:cNvPr id="8" name="Picture 7">
            <a:extLst>
              <a:ext uri="{FF2B5EF4-FFF2-40B4-BE49-F238E27FC236}">
                <a16:creationId xmlns:a16="http://schemas.microsoft.com/office/drawing/2014/main" id="{3F6AF1AE-BA60-0539-31A8-B0003CC2048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108501" y="567945"/>
            <a:ext cx="1915495" cy="1532396"/>
          </a:xfrm>
          <a:prstGeom prst="rect">
            <a:avLst/>
          </a:prstGeom>
        </p:spPr>
      </p:pic>
    </p:spTree>
    <p:extLst>
      <p:ext uri="{BB962C8B-B14F-4D97-AF65-F5344CB8AC3E}">
        <p14:creationId xmlns:p14="http://schemas.microsoft.com/office/powerpoint/2010/main" val="822994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D1277B-EC40-4063-816C-CED77B6083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7684" y="620688"/>
            <a:ext cx="5688632" cy="4464496"/>
          </a:xfrm>
          <a:prstGeom prst="rect">
            <a:avLst/>
          </a:prstGeom>
        </p:spPr>
      </p:pic>
    </p:spTree>
    <p:extLst>
      <p:ext uri="{BB962C8B-B14F-4D97-AF65-F5344CB8AC3E}">
        <p14:creationId xmlns:p14="http://schemas.microsoft.com/office/powerpoint/2010/main" val="1471483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upload.wikimedia.org/wikipedia/commons/1/1c/Hokusai_as_an_old_man.jpg">
            <a:extLst>
              <a:ext uri="{FF2B5EF4-FFF2-40B4-BE49-F238E27FC236}">
                <a16:creationId xmlns:a16="http://schemas.microsoft.com/office/drawing/2014/main" id="{C80DE74C-F918-446C-A0C5-7EFD08B5DE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7624" y="116632"/>
            <a:ext cx="2774976"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331D20-CA73-413E-8310-E49970BF8D88}"/>
              </a:ext>
            </a:extLst>
          </p:cNvPr>
          <p:cNvSpPr/>
          <p:nvPr/>
        </p:nvSpPr>
        <p:spPr>
          <a:xfrm>
            <a:off x="4227524" y="2054625"/>
            <a:ext cx="3946914" cy="1077218"/>
          </a:xfrm>
          <a:prstGeom prst="rect">
            <a:avLst/>
          </a:prstGeom>
        </p:spPr>
        <p:txBody>
          <a:bodyPr wrap="none" lIns="91440" tIns="45720" rIns="91440" bIns="45720" anchor="t">
            <a:spAutoFit/>
          </a:bodyPr>
          <a:lstStyle/>
          <a:p>
            <a:pPr algn="ctr"/>
            <a:r>
              <a:rPr lang="en-GB" sz="3200" dirty="0">
                <a:latin typeface="Kozuka Gothic Pro R" panose="020B0400000000000000" pitchFamily="34" charset="-128"/>
                <a:ea typeface="Kozuka Gothic Pro R"/>
                <a:cs typeface="Calibri"/>
              </a:rPr>
              <a:t>Katsushika Hokusai</a:t>
            </a:r>
            <a:endParaRPr lang="en-US"/>
          </a:p>
          <a:p>
            <a:pPr algn="ctr"/>
            <a:r>
              <a:rPr lang="en-GB" sz="3200" dirty="0">
                <a:latin typeface="Kozuka Gothic Pro R" panose="020B0400000000000000" pitchFamily="34" charset="-128"/>
                <a:ea typeface="Kozuka Gothic Pro R" panose="020B0400000000000000" pitchFamily="34" charset="-128"/>
                <a:cs typeface="Calibri" panose="020F0502020204030204" pitchFamily="34" charset="0"/>
              </a:rPr>
              <a:t>(1760 – 1849)</a:t>
            </a:r>
            <a:endParaRPr lang="en-GB" sz="3200" dirty="0">
              <a:latin typeface="Kozuka Gothic Pro R" panose="020B0400000000000000" pitchFamily="34" charset="-128"/>
              <a:ea typeface="Kozuka Gothic Pro R" panose="020B0400000000000000" pitchFamily="34" charset="-128"/>
            </a:endParaRPr>
          </a:p>
        </p:txBody>
      </p:sp>
      <p:sp>
        <p:nvSpPr>
          <p:cNvPr id="3" name="Rectangle 2">
            <a:extLst>
              <a:ext uri="{FF2B5EF4-FFF2-40B4-BE49-F238E27FC236}">
                <a16:creationId xmlns:a16="http://schemas.microsoft.com/office/drawing/2014/main" id="{54C3BDE5-4C6A-474C-A4B4-8C95F04C6495}"/>
              </a:ext>
            </a:extLst>
          </p:cNvPr>
          <p:cNvSpPr/>
          <p:nvPr/>
        </p:nvSpPr>
        <p:spPr>
          <a:xfrm>
            <a:off x="1185027" y="5877272"/>
            <a:ext cx="2784761" cy="307777"/>
          </a:xfrm>
          <a:prstGeom prst="rect">
            <a:avLst/>
          </a:prstGeom>
        </p:spPr>
        <p:txBody>
          <a:bodyPr wrap="square" lIns="91440" tIns="45720" rIns="91440" bIns="45720" anchor="t">
            <a:spAutoFit/>
          </a:bodyPr>
          <a:lstStyle/>
          <a:p>
            <a:r>
              <a:rPr lang="en-GB" sz="1400" dirty="0">
                <a:latin typeface="Kozuka Gothic Pro R" panose="020B0400000000000000" pitchFamily="34" charset="-128"/>
                <a:ea typeface="Kozuka Gothic Pro R" panose="020B0400000000000000" pitchFamily="34" charset="-128"/>
                <a:cs typeface="Calibri"/>
              </a:rPr>
              <a:t>Self-portrait at the age of 83</a:t>
            </a:r>
          </a:p>
        </p:txBody>
      </p:sp>
    </p:spTree>
    <p:extLst>
      <p:ext uri="{BB962C8B-B14F-4D97-AF65-F5344CB8AC3E}">
        <p14:creationId xmlns:p14="http://schemas.microsoft.com/office/powerpoint/2010/main" val="756677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E4D49C-3F18-4667-BDD6-816AC293BB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3892" y="1268760"/>
            <a:ext cx="6516216" cy="3527446"/>
          </a:xfrm>
          <a:prstGeom prst="rect">
            <a:avLst/>
          </a:prstGeom>
        </p:spPr>
      </p:pic>
    </p:spTree>
    <p:extLst>
      <p:ext uri="{BB962C8B-B14F-4D97-AF65-F5344CB8AC3E}">
        <p14:creationId xmlns:p14="http://schemas.microsoft.com/office/powerpoint/2010/main" val="3713440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568" y="404664"/>
            <a:ext cx="6625170" cy="707886"/>
          </a:xfrm>
          <a:prstGeom prst="rect">
            <a:avLst/>
          </a:prstGeom>
          <a:noFill/>
        </p:spPr>
        <p:txBody>
          <a:bodyPr wrap="square" lIns="91440" tIns="45720" rIns="91440" bIns="45720" rtlCol="0" anchor="t">
            <a:spAutoFit/>
          </a:bodyPr>
          <a:lstStyle/>
          <a:p>
            <a:pPr algn="ctr"/>
            <a:r>
              <a:rPr lang="en-GB" sz="4000" b="1" dirty="0">
                <a:solidFill>
                  <a:srgbClr val="FF0000"/>
                </a:solidFill>
                <a:latin typeface="Kristen ITC" panose="03050502040202030202" pitchFamily="66" charset="0"/>
                <a:ea typeface="Kozuka Gothic Pro R" panose="020B0400000000000000" pitchFamily="34" charset="-128"/>
              </a:rPr>
              <a:t>Extension Activity</a:t>
            </a:r>
          </a:p>
        </p:txBody>
      </p:sp>
      <p:sp>
        <p:nvSpPr>
          <p:cNvPr id="3" name="TextBox 2">
            <a:extLst>
              <a:ext uri="{FF2B5EF4-FFF2-40B4-BE49-F238E27FC236}">
                <a16:creationId xmlns:a16="http://schemas.microsoft.com/office/drawing/2014/main" id="{4D61E159-C0B1-4985-9820-CDE9E6284944}"/>
              </a:ext>
            </a:extLst>
          </p:cNvPr>
          <p:cNvSpPr txBox="1"/>
          <p:nvPr/>
        </p:nvSpPr>
        <p:spPr>
          <a:xfrm>
            <a:off x="363089" y="1340768"/>
            <a:ext cx="4623793" cy="4154984"/>
          </a:xfrm>
          <a:prstGeom prst="rect">
            <a:avLst/>
          </a:prstGeom>
          <a:noFill/>
        </p:spPr>
        <p:txBody>
          <a:bodyPr wrap="square" lIns="91440" tIns="45720" rIns="91440" bIns="45720" rtlCol="0" anchor="t">
            <a:spAutoFit/>
          </a:bodyPr>
          <a:lstStyle/>
          <a:p>
            <a:r>
              <a:rPr lang="en-GB" sz="2800" dirty="0">
                <a:latin typeface="Kozuka Gothic Pro R" panose="020B0400000000000000" pitchFamily="34" charset="-128"/>
                <a:ea typeface="Kozuka Gothic Pro R" panose="020B0400000000000000" pitchFamily="34" charset="-128"/>
              </a:rPr>
              <a:t>You are going to write a postcard from Mount Fuji.</a:t>
            </a:r>
          </a:p>
          <a:p>
            <a:endParaRPr lang="en-GB" sz="2800" dirty="0">
              <a:latin typeface="Kozuka Gothic Pro R" panose="020B0400000000000000" pitchFamily="34" charset="-128"/>
              <a:ea typeface="Kozuka Gothic Pro R" panose="020B0400000000000000" pitchFamily="34" charset="-128"/>
            </a:endParaRPr>
          </a:p>
          <a:p>
            <a:r>
              <a:rPr lang="en-GB" sz="2000" dirty="0">
                <a:latin typeface="Kozuka Gothic Pro R" panose="020B0400000000000000" pitchFamily="34" charset="-128"/>
                <a:ea typeface="Kozuka Gothic Pro R" panose="020B0400000000000000" pitchFamily="34" charset="-128"/>
              </a:rPr>
              <a:t>Imagine you are visiting the place in your printed image.</a:t>
            </a:r>
          </a:p>
          <a:p>
            <a:endParaRPr lang="en-GB" sz="2000" dirty="0">
              <a:latin typeface="Kozuka Gothic Pro R" panose="020B0400000000000000" pitchFamily="34" charset="-128"/>
              <a:ea typeface="Kozuka Gothic Pro R" panose="020B0400000000000000" pitchFamily="34" charset="-128"/>
            </a:endParaRPr>
          </a:p>
          <a:p>
            <a:r>
              <a:rPr lang="en-GB" sz="2000" dirty="0">
                <a:latin typeface="Kozuka Gothic Pro R" panose="020B0400000000000000" pitchFamily="34" charset="-128"/>
                <a:ea typeface="Kozuka Gothic Pro R" panose="020B0400000000000000" pitchFamily="34" charset="-128"/>
              </a:rPr>
              <a:t>Write to a friend and tell them:</a:t>
            </a:r>
          </a:p>
          <a:p>
            <a:pPr marL="342900" indent="-342900">
              <a:buFont typeface="Arial" panose="020B0604020202020204" pitchFamily="34" charset="0"/>
              <a:buChar char="•"/>
            </a:pPr>
            <a:r>
              <a:rPr lang="en-GB" sz="2000" dirty="0">
                <a:latin typeface="Kozuka Gothic Pro R" panose="020B0400000000000000" pitchFamily="34" charset="-128"/>
                <a:ea typeface="Kozuka Gothic Pro R" panose="020B0400000000000000" pitchFamily="34" charset="-128"/>
              </a:rPr>
              <a:t>Where you are </a:t>
            </a:r>
          </a:p>
          <a:p>
            <a:pPr marL="342900" indent="-342900">
              <a:buFont typeface="Arial" panose="020B0604020202020204" pitchFamily="34" charset="0"/>
              <a:buChar char="•"/>
            </a:pPr>
            <a:r>
              <a:rPr lang="en-GB" sz="2000" dirty="0">
                <a:latin typeface="Kozuka Gothic Pro R" panose="020B0400000000000000" pitchFamily="34" charset="-128"/>
                <a:ea typeface="Kozuka Gothic Pro R" panose="020B0400000000000000" pitchFamily="34" charset="-128"/>
              </a:rPr>
              <a:t>What you can see  </a:t>
            </a:r>
          </a:p>
          <a:p>
            <a:pPr marL="342900" indent="-342900">
              <a:buFont typeface="Arial" panose="020B0604020202020204" pitchFamily="34" charset="0"/>
              <a:buChar char="•"/>
            </a:pPr>
            <a:r>
              <a:rPr lang="en-GB" sz="2000" dirty="0">
                <a:latin typeface="Kozuka Gothic Pro R" panose="020B0400000000000000" pitchFamily="34" charset="-128"/>
                <a:ea typeface="Kozuka Gothic Pro R" panose="020B0400000000000000" pitchFamily="34" charset="-128"/>
              </a:rPr>
              <a:t>What the weather is like</a:t>
            </a:r>
          </a:p>
          <a:p>
            <a:pPr marL="342900" indent="-342900">
              <a:buFont typeface="Arial" panose="020B0604020202020204" pitchFamily="34" charset="0"/>
              <a:buChar char="•"/>
            </a:pPr>
            <a:r>
              <a:rPr lang="en-GB" sz="2000" dirty="0">
                <a:latin typeface="Kozuka Gothic Pro R" panose="020B0400000000000000" pitchFamily="34" charset="-128"/>
                <a:ea typeface="Kozuka Gothic Pro R" panose="020B0400000000000000" pitchFamily="34" charset="-128"/>
              </a:rPr>
              <a:t>Anything else you want to tell them about Japan</a:t>
            </a:r>
          </a:p>
        </p:txBody>
      </p:sp>
      <p:pic>
        <p:nvPicPr>
          <p:cNvPr id="4" name="Picture 3">
            <a:extLst>
              <a:ext uri="{FF2B5EF4-FFF2-40B4-BE49-F238E27FC236}">
                <a16:creationId xmlns:a16="http://schemas.microsoft.com/office/drawing/2014/main" id="{644EA87E-7552-4145-8688-8432967909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2120" y="1772816"/>
            <a:ext cx="2808047" cy="37757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60795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735921" y="2079857"/>
            <a:ext cx="6012792" cy="2492990"/>
          </a:xfrm>
          <a:prstGeom prst="rect">
            <a:avLst/>
          </a:prstGeom>
        </p:spPr>
        <p:txBody>
          <a:bodyPr wrap="square" lIns="0" tIns="0" rIns="0" bIns="0">
            <a:spAutoFit/>
          </a:bodyPr>
          <a:lstStyle/>
          <a:p>
            <a:r>
              <a:rPr lang="en-GB" dirty="0">
                <a:latin typeface="Kozuka Gothic Pro B" pitchFamily="34" charset="-128"/>
                <a:ea typeface="Kozuka Gothic Pro B"/>
              </a:rPr>
              <a:t>This resource was created by Oliver Reed in collaboration with The Japan Society</a:t>
            </a:r>
          </a:p>
          <a:p>
            <a:endParaRPr lang="en-GB" b="1" dirty="0">
              <a:solidFill>
                <a:srgbClr val="FF0000"/>
              </a:solidFill>
              <a:latin typeface="Kozuka Gothic Pro EL" pitchFamily="34" charset="-128"/>
              <a:ea typeface="Kozuka Gothic Pro EL" pitchFamily="34" charset="-128"/>
            </a:endParaRPr>
          </a:p>
          <a:p>
            <a:r>
              <a:rPr lang="en-GB" dirty="0">
                <a:solidFill>
                  <a:srgbClr val="FF0000"/>
                </a:solidFill>
                <a:latin typeface="Kozuka Gothic Pro B" pitchFamily="34" charset="-128"/>
                <a:ea typeface="Kozuka Gothic Pro B" pitchFamily="34" charset="-128"/>
              </a:rPr>
              <a:t>The Japan Society</a:t>
            </a:r>
            <a:br>
              <a:rPr lang="en-GB" b="1" dirty="0">
                <a:latin typeface="Kozuka Gothic Pro EL" pitchFamily="34" charset="-128"/>
                <a:ea typeface="Kozuka Gothic Pro EL"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b="1" dirty="0">
              <a:latin typeface="Kozuka Gothic Pro EL" pitchFamily="34" charset="-128"/>
              <a:ea typeface="Kozuka Gothic Pro EL" pitchFamily="34" charset="-128"/>
            </a:endParaRPr>
          </a:p>
          <a:p>
            <a:r>
              <a:rPr lang="en-GB" dirty="0">
                <a:latin typeface="Kozuka Gothic Pro B" panose="020B0800000000000000" pitchFamily="34" charset="-128"/>
                <a:ea typeface="Kozuka Gothic Pro B" panose="020B0800000000000000" pitchFamily="34" charset="-128"/>
              </a:rPr>
              <a:t>www.japansociety.org.uk</a:t>
            </a: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2" name="Rectangle 1">
            <a:extLst>
              <a:ext uri="{FF2B5EF4-FFF2-40B4-BE49-F238E27FC236}">
                <a16:creationId xmlns:a16="http://schemas.microsoft.com/office/drawing/2014/main" id="{49FB9090-C4A7-2713-930C-6555ACEB86B8}"/>
              </a:ext>
            </a:extLst>
          </p:cNvPr>
          <p:cNvSpPr/>
          <p:nvPr/>
        </p:nvSpPr>
        <p:spPr>
          <a:xfrm>
            <a:off x="2727573" y="5038973"/>
            <a:ext cx="3160975" cy="276999"/>
          </a:xfrm>
          <a:prstGeom prst="rect">
            <a:avLst/>
          </a:prstGeom>
        </p:spPr>
        <p:txBody>
          <a:bodyPr wrap="square" lIns="0" tIns="0" rIns="0" bIns="0">
            <a:spAutoFit/>
          </a:bodyPr>
          <a:lstStyle/>
          <a:p>
            <a:r>
              <a:rPr lang="en-GB" dirty="0">
                <a:solidFill>
                  <a:srgbClr val="808080"/>
                </a:solidFill>
                <a:latin typeface="Kozuka Gothic Pro B" pitchFamily="34" charset="-128"/>
                <a:ea typeface="Kozuka Gothic Pro B" pitchFamily="34" charset="-128"/>
              </a:rPr>
              <a:t>Follow us on:</a:t>
            </a:r>
            <a:endParaRPr lang="en-GB" dirty="0">
              <a:latin typeface="Kozuka Gothic Pro B" pitchFamily="34" charset="-128"/>
              <a:ea typeface="Kozuka Gothic Pro B" pitchFamily="34" charset="-128"/>
            </a:endParaRPr>
          </a:p>
        </p:txBody>
      </p:sp>
      <p:sp>
        <p:nvSpPr>
          <p:cNvPr id="5" name="Rectangle 4">
            <a:extLst>
              <a:ext uri="{FF2B5EF4-FFF2-40B4-BE49-F238E27FC236}">
                <a16:creationId xmlns:a16="http://schemas.microsoft.com/office/drawing/2014/main" id="{F267F4B5-107E-70BC-B2EA-67FE29BDEBBE}"/>
              </a:ext>
            </a:extLst>
          </p:cNvPr>
          <p:cNvSpPr/>
          <p:nvPr/>
        </p:nvSpPr>
        <p:spPr>
          <a:xfrm>
            <a:off x="3178767" y="54415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pic>
        <p:nvPicPr>
          <p:cNvPr id="6" name="Picture 5">
            <a:extLst>
              <a:ext uri="{FF2B5EF4-FFF2-40B4-BE49-F238E27FC236}">
                <a16:creationId xmlns:a16="http://schemas.microsoft.com/office/drawing/2014/main" id="{3E9434E2-49A7-F871-B3ED-B381F4956DDB}"/>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5344979" y="5384643"/>
            <a:ext cx="360000" cy="360000"/>
          </a:xfrm>
          <a:prstGeom prst="rect">
            <a:avLst/>
          </a:prstGeom>
        </p:spPr>
      </p:pic>
      <p:sp>
        <p:nvSpPr>
          <p:cNvPr id="7" name="Rectangle 6">
            <a:extLst>
              <a:ext uri="{FF2B5EF4-FFF2-40B4-BE49-F238E27FC236}">
                <a16:creationId xmlns:a16="http://schemas.microsoft.com/office/drawing/2014/main" id="{978F28CC-B603-7018-6AAE-5C6A1295B04C}"/>
              </a:ext>
            </a:extLst>
          </p:cNvPr>
          <p:cNvSpPr/>
          <p:nvPr/>
        </p:nvSpPr>
        <p:spPr>
          <a:xfrm>
            <a:off x="5771055" y="54415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pic>
        <p:nvPicPr>
          <p:cNvPr id="8" name="Picture 2">
            <a:extLst>
              <a:ext uri="{FF2B5EF4-FFF2-40B4-BE49-F238E27FC236}">
                <a16:creationId xmlns:a16="http://schemas.microsoft.com/office/drawing/2014/main" id="{57475300-2E57-BB77-EB61-53C0034AE69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27573" y="5384643"/>
            <a:ext cx="360898"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962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451E18-C75D-393D-E3A3-462905B62BAF}"/>
              </a:ext>
            </a:extLst>
          </p:cNvPr>
          <p:cNvSpPr/>
          <p:nvPr/>
        </p:nvSpPr>
        <p:spPr>
          <a:xfrm>
            <a:off x="1178458" y="477642"/>
            <a:ext cx="6364243" cy="584775"/>
          </a:xfrm>
          <a:prstGeom prst="rect">
            <a:avLst/>
          </a:prstGeom>
        </p:spPr>
        <p:txBody>
          <a:bodyPr wrap="none" lIns="91440" tIns="45720" rIns="91440" bIns="45720" anchor="t">
            <a:spAutoFit/>
          </a:bodyPr>
          <a:lstStyle/>
          <a:p>
            <a:r>
              <a:rPr lang="en-GB" sz="3200" dirty="0">
                <a:latin typeface="Kristen ITC"/>
                <a:ea typeface="Kozuka Gothic Pro B"/>
                <a:cs typeface="Calibri"/>
              </a:rPr>
              <a:t>Thirty-Six Views of Mount Fuji</a:t>
            </a:r>
            <a:endParaRPr lang="en-GB" sz="3200" dirty="0">
              <a:latin typeface="Kristen ITC"/>
              <a:ea typeface="Calibri"/>
              <a:cs typeface="Calibri"/>
            </a:endParaRPr>
          </a:p>
        </p:txBody>
      </p:sp>
      <p:pic>
        <p:nvPicPr>
          <p:cNvPr id="3" name="Picture 2" descr="https://www.hokusaionline.co.uk/images/fullsize/fuji1.jpg">
            <a:extLst>
              <a:ext uri="{FF2B5EF4-FFF2-40B4-BE49-F238E27FC236}">
                <a16:creationId xmlns:a16="http://schemas.microsoft.com/office/drawing/2014/main" id="{A8EE2997-6E77-CA6D-E54A-48F18D3143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7083" y="1566977"/>
            <a:ext cx="2689344" cy="1834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landscape with a mountain and a boat&#10;&#10;Description automatically generated">
            <a:extLst>
              <a:ext uri="{FF2B5EF4-FFF2-40B4-BE49-F238E27FC236}">
                <a16:creationId xmlns:a16="http://schemas.microsoft.com/office/drawing/2014/main" id="{D131E7DB-314E-7598-C99D-3A64CECD74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131" y="3747332"/>
            <a:ext cx="2739069" cy="1842603"/>
          </a:xfrm>
          <a:prstGeom prst="rect">
            <a:avLst/>
          </a:prstGeom>
        </p:spPr>
      </p:pic>
      <p:pic>
        <p:nvPicPr>
          <p:cNvPr id="11" name="Picture 10" descr="A red mountain with a blue sky and clouds&#10;&#10;Description automatically generated">
            <a:extLst>
              <a:ext uri="{FF2B5EF4-FFF2-40B4-BE49-F238E27FC236}">
                <a16:creationId xmlns:a16="http://schemas.microsoft.com/office/drawing/2014/main" id="{1BE1294D-DC69-3271-9F7B-967E983D33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56"/>
          <a:stretch/>
        </p:blipFill>
        <p:spPr>
          <a:xfrm>
            <a:off x="6124221" y="1562293"/>
            <a:ext cx="2755470" cy="1830317"/>
          </a:xfrm>
          <a:prstGeom prst="rect">
            <a:avLst/>
          </a:prstGeom>
        </p:spPr>
      </p:pic>
      <p:pic>
        <p:nvPicPr>
          <p:cNvPr id="2" name="Picture 1" descr="A painting of a mountain with a person walking on a hill&#10;&#10;Description automatically generated">
            <a:extLst>
              <a:ext uri="{FF2B5EF4-FFF2-40B4-BE49-F238E27FC236}">
                <a16:creationId xmlns:a16="http://schemas.microsoft.com/office/drawing/2014/main" id="{655D70C8-D5F4-E2D0-26B8-6644A22126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10005" y="1562293"/>
            <a:ext cx="2725378" cy="1828773"/>
          </a:xfrm>
          <a:prstGeom prst="rect">
            <a:avLst/>
          </a:prstGeom>
        </p:spPr>
      </p:pic>
      <p:pic>
        <p:nvPicPr>
          <p:cNvPr id="6" name="Picture 2" descr="File:The lake of Hakone in the Segami province.jpg">
            <a:extLst>
              <a:ext uri="{FF2B5EF4-FFF2-40B4-BE49-F238E27FC236}">
                <a16:creationId xmlns:a16="http://schemas.microsoft.com/office/drawing/2014/main" id="{5F1A037E-8F79-C47D-DFB1-104CA52D6AB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3223" y="3767466"/>
            <a:ext cx="2771422" cy="18344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ainting of people carrying bags&#10;&#10;Description automatically generated">
            <a:extLst>
              <a:ext uri="{FF2B5EF4-FFF2-40B4-BE49-F238E27FC236}">
                <a16:creationId xmlns:a16="http://schemas.microsoft.com/office/drawing/2014/main" id="{62688D1A-E613-BA7A-0021-37773914A9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66555" y="3748970"/>
            <a:ext cx="2658534" cy="1837970"/>
          </a:xfrm>
          <a:prstGeom prst="rect">
            <a:avLst/>
          </a:prstGeom>
        </p:spPr>
      </p:pic>
    </p:spTree>
    <p:extLst>
      <p:ext uri="{BB962C8B-B14F-4D97-AF65-F5344CB8AC3E}">
        <p14:creationId xmlns:p14="http://schemas.microsoft.com/office/powerpoint/2010/main" val="794268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inting of people carrying bags&#10;&#10;Description automatically generated">
            <a:extLst>
              <a:ext uri="{FF2B5EF4-FFF2-40B4-BE49-F238E27FC236}">
                <a16:creationId xmlns:a16="http://schemas.microsoft.com/office/drawing/2014/main" id="{F20EBF86-9879-58B3-DCBE-62FD2F06CDAC}"/>
              </a:ext>
            </a:extLst>
          </p:cNvPr>
          <p:cNvPicPr>
            <a:picLocks noChangeAspect="1"/>
          </p:cNvPicPr>
          <p:nvPr/>
        </p:nvPicPr>
        <p:blipFill>
          <a:blip r:embed="rId3"/>
          <a:stretch>
            <a:fillRect/>
          </a:stretch>
        </p:blipFill>
        <p:spPr>
          <a:xfrm>
            <a:off x="971600" y="476672"/>
            <a:ext cx="7478888" cy="5230281"/>
          </a:xfrm>
          <a:prstGeom prst="rect">
            <a:avLst/>
          </a:prstGeom>
        </p:spPr>
      </p:pic>
      <p:sp>
        <p:nvSpPr>
          <p:cNvPr id="3" name="TextBox 2">
            <a:extLst>
              <a:ext uri="{FF2B5EF4-FFF2-40B4-BE49-F238E27FC236}">
                <a16:creationId xmlns:a16="http://schemas.microsoft.com/office/drawing/2014/main" id="{0D79A1C4-8C2D-7C6A-A901-F09D21505546}"/>
              </a:ext>
            </a:extLst>
          </p:cNvPr>
          <p:cNvSpPr txBox="1"/>
          <p:nvPr/>
        </p:nvSpPr>
        <p:spPr>
          <a:xfrm>
            <a:off x="941579" y="5877272"/>
            <a:ext cx="4677156" cy="307777"/>
          </a:xfrm>
          <a:prstGeom prst="rect">
            <a:avLst/>
          </a:prstGeom>
          <a:noFill/>
        </p:spPr>
        <p:txBody>
          <a:bodyPr wrap="square">
            <a:spAutoFit/>
          </a:bodyPr>
          <a:lstStyle/>
          <a:p>
            <a:r>
              <a:rPr lang="en-GB" sz="1400" dirty="0" err="1">
                <a:solidFill>
                  <a:srgbClr val="000000"/>
                </a:solidFill>
                <a:latin typeface="Kozuka Gothic Pro R" panose="020B0400000000000000" pitchFamily="34" charset="-128"/>
                <a:ea typeface="Kozuka Gothic Pro R" panose="020B0400000000000000" pitchFamily="34" charset="-128"/>
              </a:rPr>
              <a:t>Ejiri</a:t>
            </a:r>
            <a:r>
              <a:rPr lang="en-GB" sz="1400" dirty="0">
                <a:solidFill>
                  <a:srgbClr val="000000"/>
                </a:solidFill>
                <a:latin typeface="Kozuka Gothic Pro R" panose="020B0400000000000000" pitchFamily="34" charset="-128"/>
                <a:ea typeface="Kozuka Gothic Pro R" panose="020B0400000000000000" pitchFamily="34" charset="-128"/>
              </a:rPr>
              <a:t> in </a:t>
            </a:r>
            <a:r>
              <a:rPr lang="en-GB" sz="1400" dirty="0" err="1">
                <a:solidFill>
                  <a:srgbClr val="000000"/>
                </a:solidFill>
                <a:latin typeface="Kozuka Gothic Pro R" panose="020B0400000000000000" pitchFamily="34" charset="-128"/>
                <a:ea typeface="Kozuka Gothic Pro R" panose="020B0400000000000000" pitchFamily="34" charset="-128"/>
              </a:rPr>
              <a:t>Sugura</a:t>
            </a:r>
            <a:r>
              <a:rPr lang="en-GB" sz="1400" dirty="0">
                <a:solidFill>
                  <a:srgbClr val="000000"/>
                </a:solidFill>
                <a:latin typeface="Kozuka Gothic Pro R" panose="020B0400000000000000" pitchFamily="34" charset="-128"/>
                <a:ea typeface="Kozuka Gothic Pro R" panose="020B0400000000000000" pitchFamily="34" charset="-128"/>
              </a:rPr>
              <a:t> Province</a:t>
            </a:r>
            <a:r>
              <a:rPr lang="en-GB" sz="1400" b="0" i="0" dirty="0">
                <a:solidFill>
                  <a:srgbClr val="000000"/>
                </a:solidFill>
                <a:effectLst/>
                <a:latin typeface="Kozuka Gothic Pro R" panose="020B0400000000000000" pitchFamily="34" charset="-128"/>
                <a:ea typeface="Kozuka Gothic Pro R" panose="020B0400000000000000" pitchFamily="34" charset="-128"/>
              </a:rPr>
              <a:t> </a:t>
            </a:r>
            <a:endParaRPr lang="en-GB" sz="1400" dirty="0">
              <a:latin typeface="Kozuka Gothic Pro R" panose="020B0400000000000000" pitchFamily="34" charset="-128"/>
              <a:ea typeface="Kozuka Gothic Pro R" panose="020B0400000000000000" pitchFamily="34" charset="-128"/>
            </a:endParaRPr>
          </a:p>
        </p:txBody>
      </p:sp>
    </p:spTree>
    <p:extLst>
      <p:ext uri="{BB962C8B-B14F-4D97-AF65-F5344CB8AC3E}">
        <p14:creationId xmlns:p14="http://schemas.microsoft.com/office/powerpoint/2010/main" val="3280397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mountain with a blue sky and clouds&#10;&#10;Description automatically generated">
            <a:extLst>
              <a:ext uri="{FF2B5EF4-FFF2-40B4-BE49-F238E27FC236}">
                <a16:creationId xmlns:a16="http://schemas.microsoft.com/office/drawing/2014/main" id="{36FE9DE8-5304-0231-8827-6DEA5A1C22FC}"/>
              </a:ext>
            </a:extLst>
          </p:cNvPr>
          <p:cNvPicPr>
            <a:picLocks noChangeAspect="1"/>
          </p:cNvPicPr>
          <p:nvPr/>
        </p:nvPicPr>
        <p:blipFill>
          <a:blip r:embed="rId3"/>
          <a:stretch>
            <a:fillRect/>
          </a:stretch>
        </p:blipFill>
        <p:spPr>
          <a:xfrm>
            <a:off x="635000" y="446969"/>
            <a:ext cx="7888111" cy="5221252"/>
          </a:xfrm>
          <a:prstGeom prst="rect">
            <a:avLst/>
          </a:prstGeom>
        </p:spPr>
      </p:pic>
      <p:sp>
        <p:nvSpPr>
          <p:cNvPr id="4" name="TextBox 3">
            <a:extLst>
              <a:ext uri="{FF2B5EF4-FFF2-40B4-BE49-F238E27FC236}">
                <a16:creationId xmlns:a16="http://schemas.microsoft.com/office/drawing/2014/main" id="{C0EA3280-91C5-C38B-5041-95AE9387E34F}"/>
              </a:ext>
            </a:extLst>
          </p:cNvPr>
          <p:cNvSpPr txBox="1"/>
          <p:nvPr/>
        </p:nvSpPr>
        <p:spPr>
          <a:xfrm>
            <a:off x="539552" y="5805264"/>
            <a:ext cx="4677156" cy="307777"/>
          </a:xfrm>
          <a:prstGeom prst="rect">
            <a:avLst/>
          </a:prstGeom>
          <a:noFill/>
        </p:spPr>
        <p:txBody>
          <a:bodyPr wrap="square">
            <a:spAutoFit/>
          </a:bodyPr>
          <a:lstStyle/>
          <a:p>
            <a:r>
              <a:rPr lang="en-GB" sz="1400" b="0" i="0" dirty="0">
                <a:solidFill>
                  <a:srgbClr val="000000"/>
                </a:solidFill>
                <a:effectLst/>
                <a:latin typeface="Kozuka Gothic Pro R" panose="020B0400000000000000" pitchFamily="34" charset="-128"/>
                <a:ea typeface="Kozuka Gothic Pro R" panose="020B0400000000000000" pitchFamily="34" charset="-128"/>
              </a:rPr>
              <a:t>South Wind, Clear Sky (Red Fuji) </a:t>
            </a:r>
            <a:endParaRPr lang="en-GB" sz="1400" dirty="0">
              <a:latin typeface="Kozuka Gothic Pro R" panose="020B0400000000000000" pitchFamily="34" charset="-128"/>
              <a:ea typeface="Kozuka Gothic Pro R" panose="020B0400000000000000" pitchFamily="34" charset="-128"/>
            </a:endParaRPr>
          </a:p>
        </p:txBody>
      </p:sp>
    </p:spTree>
    <p:extLst>
      <p:ext uri="{BB962C8B-B14F-4D97-AF65-F5344CB8AC3E}">
        <p14:creationId xmlns:p14="http://schemas.microsoft.com/office/powerpoint/2010/main" val="2292948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inting of people riding horses&#10;&#10;Description automatically generated">
            <a:extLst>
              <a:ext uri="{FF2B5EF4-FFF2-40B4-BE49-F238E27FC236}">
                <a16:creationId xmlns:a16="http://schemas.microsoft.com/office/drawing/2014/main" id="{0B42B5C1-BAD7-00EC-4089-31E8101DAA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378" y="588108"/>
            <a:ext cx="7517351" cy="5058547"/>
          </a:xfrm>
          <a:prstGeom prst="rect">
            <a:avLst/>
          </a:prstGeom>
        </p:spPr>
      </p:pic>
      <p:sp>
        <p:nvSpPr>
          <p:cNvPr id="3" name="TextBox 2">
            <a:extLst>
              <a:ext uri="{FF2B5EF4-FFF2-40B4-BE49-F238E27FC236}">
                <a16:creationId xmlns:a16="http://schemas.microsoft.com/office/drawing/2014/main" id="{74CCC0B3-2C4E-3FFF-D082-9ADE3B64C00D}"/>
              </a:ext>
            </a:extLst>
          </p:cNvPr>
          <p:cNvSpPr txBox="1"/>
          <p:nvPr/>
        </p:nvSpPr>
        <p:spPr>
          <a:xfrm>
            <a:off x="925618" y="5805264"/>
            <a:ext cx="4677156" cy="307777"/>
          </a:xfrm>
          <a:prstGeom prst="rect">
            <a:avLst/>
          </a:prstGeom>
          <a:noFill/>
        </p:spPr>
        <p:txBody>
          <a:bodyPr wrap="square">
            <a:spAutoFit/>
          </a:bodyPr>
          <a:lstStyle/>
          <a:p>
            <a:r>
              <a:rPr lang="en-GB" sz="1400" b="0" i="0" dirty="0">
                <a:solidFill>
                  <a:srgbClr val="000000"/>
                </a:solidFill>
                <a:effectLst/>
                <a:latin typeface="Kozuka Gothic Pro R" panose="020B0400000000000000" pitchFamily="34" charset="-128"/>
                <a:ea typeface="Kozuka Gothic Pro R" panose="020B0400000000000000" pitchFamily="34" charset="-128"/>
              </a:rPr>
              <a:t>Sekiya Village on the Sumida River </a:t>
            </a:r>
            <a:endParaRPr lang="en-GB" sz="1400" dirty="0">
              <a:latin typeface="Kozuka Gothic Pro R" panose="020B0400000000000000" pitchFamily="34" charset="-128"/>
              <a:ea typeface="Kozuka Gothic Pro R" panose="020B0400000000000000" pitchFamily="34" charset="-128"/>
            </a:endParaRPr>
          </a:p>
        </p:txBody>
      </p:sp>
    </p:spTree>
    <p:extLst>
      <p:ext uri="{BB962C8B-B14F-4D97-AF65-F5344CB8AC3E}">
        <p14:creationId xmlns:p14="http://schemas.microsoft.com/office/powerpoint/2010/main" val="265285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D6579FE8-6D0B-44AE-9CF0-BA2725182FA7}"/>
              </a:ext>
            </a:extLst>
          </p:cNvPr>
          <p:cNvSpPr txBox="1">
            <a:spLocks noChangeArrowheads="1"/>
          </p:cNvSpPr>
          <p:nvPr/>
        </p:nvSpPr>
        <p:spPr bwMode="auto">
          <a:xfrm>
            <a:off x="743724" y="5805264"/>
            <a:ext cx="5613400" cy="27622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400" dirty="0">
                <a:latin typeface="Kozuka Gothic Pro R" panose="020B0400000000000000" pitchFamily="34" charset="-128"/>
                <a:ea typeface="Kozuka Gothic Pro R" panose="020B0400000000000000" pitchFamily="34" charset="-128"/>
                <a:cs typeface="Kozuka Gothic Pro R"/>
              </a:rPr>
              <a:t>The lake at Hakone in the </a:t>
            </a:r>
            <a:r>
              <a:rPr lang="en-GB" sz="1400" dirty="0" err="1">
                <a:latin typeface="Kozuka Gothic Pro R" panose="020B0400000000000000" pitchFamily="34" charset="-128"/>
                <a:ea typeface="Kozuka Gothic Pro R" panose="020B0400000000000000" pitchFamily="34" charset="-128"/>
                <a:cs typeface="Kozuka Gothic Pro R"/>
              </a:rPr>
              <a:t>Segami</a:t>
            </a:r>
            <a:r>
              <a:rPr lang="en-GB" sz="1400" dirty="0">
                <a:latin typeface="Kozuka Gothic Pro R" panose="020B0400000000000000" pitchFamily="34" charset="-128"/>
                <a:ea typeface="Kozuka Gothic Pro R" panose="020B0400000000000000" pitchFamily="34" charset="-128"/>
                <a:cs typeface="Kozuka Gothic Pro R"/>
              </a:rPr>
              <a:t> Province</a:t>
            </a:r>
            <a:endParaRPr lang="en-GB" sz="1400" dirty="0">
              <a:effectLst/>
              <a:latin typeface="Kozuka Gothic Pro R" panose="020B0400000000000000" pitchFamily="34" charset="-128"/>
              <a:ea typeface="Kozuka Gothic Pro R" panose="020B0400000000000000" pitchFamily="34" charset="-128"/>
              <a:cs typeface="Times New Roman" panose="02020603050405020304" pitchFamily="18" charset="0"/>
            </a:endParaRPr>
          </a:p>
        </p:txBody>
      </p:sp>
      <p:pic>
        <p:nvPicPr>
          <p:cNvPr id="11266" name="Picture 2" descr="File:The lake of Hakone in the Segami province.jpg">
            <a:extLst>
              <a:ext uri="{FF2B5EF4-FFF2-40B4-BE49-F238E27FC236}">
                <a16:creationId xmlns:a16="http://schemas.microsoft.com/office/drawing/2014/main" id="{36D0FED2-463F-438D-8644-299A478688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620688"/>
            <a:ext cx="76200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367004"/>
      </p:ext>
    </p:extLst>
  </p:cSld>
  <p:clrMapOvr>
    <a:masterClrMapping/>
  </p:clrMapOvr>
</p:sld>
</file>

<file path=ppt/theme/theme1.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SharedWithUsers xmlns="22c91556-46bc-4590-bcd5-90c67e4b91fa">
      <UserInfo>
        <DisplayName>Rebecca  Lee</DisplayName>
        <AccountId>12</AccountId>
        <AccountType/>
      </UserInfo>
      <UserInfo>
        <DisplayName>Alys Turner</DisplayName>
        <AccountId>11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5" ma:contentTypeDescription="Create a new document." ma:contentTypeScope="" ma:versionID="125012abcbb2d9900372ceccf7c5d466">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cdd29ca83f939dcda192c558b44b999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F01CBE-96A5-4024-9E43-FFD256A7DCA3}">
  <ds:schemaRefs>
    <ds:schemaRef ds:uri="http://purl.org/dc/elements/1.1/"/>
    <ds:schemaRef ds:uri="http://schemas.openxmlformats.org/package/2006/metadata/core-properties"/>
    <ds:schemaRef ds:uri="http://purl.org/dc/terms/"/>
    <ds:schemaRef ds:uri="d8b6db6b-d518-46de-a133-ecec48f9032d"/>
    <ds:schemaRef ds:uri="http://www.w3.org/XML/1998/namespace"/>
    <ds:schemaRef ds:uri="http://schemas.microsoft.com/office/2006/documentManagement/types"/>
    <ds:schemaRef ds:uri="22c91556-46bc-4590-bcd5-90c67e4b91fa"/>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5BD5DA6-29CB-4249-B97C-6C26EA647F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7D6712-53F7-408F-887A-95D7131DE9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TM16401371[[fn=Atlas]]</Template>
  <TotalTime>9982</TotalTime>
  <Words>3468</Words>
  <Application>Microsoft Macintosh PowerPoint</Application>
  <PresentationFormat>On-screen Show (4:3)</PresentationFormat>
  <Paragraphs>203</Paragraphs>
  <Slides>42</Slides>
  <Notes>39</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Kozuka Gothic Pro B</vt:lpstr>
      <vt:lpstr>Kozuka Gothic Pro EL</vt:lpstr>
      <vt:lpstr>Kozuka Gothic Pro R</vt:lpstr>
      <vt:lpstr>MS Mincho</vt:lpstr>
      <vt:lpstr>Varela Round</vt:lpstr>
      <vt:lpstr>Arial</vt:lpstr>
      <vt:lpstr>Calibri</vt:lpstr>
      <vt:lpstr>Kristen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Microsoft Office User</cp:lastModifiedBy>
  <cp:revision>643</cp:revision>
  <dcterms:created xsi:type="dcterms:W3CDTF">2017-05-31T10:45:44Z</dcterms:created>
  <dcterms:modified xsi:type="dcterms:W3CDTF">2024-08-27T08:19:37Z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MediaServiceImageTags">
    <vt:lpwstr/>
  </property>
</Properties>
</file>