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307" r:id="rId4"/>
    <p:sldId id="273" r:id="rId5"/>
    <p:sldId id="276" r:id="rId6"/>
    <p:sldId id="277" r:id="rId7"/>
    <p:sldId id="266" r:id="rId8"/>
    <p:sldId id="309" r:id="rId9"/>
    <p:sldId id="30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10" clrIdx="0"/>
  <p:cmAuthor id="1" name="Alys Turner" initials="A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28" autoAdjust="0"/>
  </p:normalViewPr>
  <p:slideViewPr>
    <p:cSldViewPr>
      <p:cViewPr varScale="1">
        <p:scale>
          <a:sx n="61" d="100"/>
          <a:sy n="61" d="100"/>
        </p:scale>
        <p:origin x="-2074" y="-7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7727750@N0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165041@N0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49165041@N00/16783116461" TargetMode="External"/><Relationship Id="rId4" Type="http://schemas.openxmlformats.org/officeDocument/2006/relationships/hyperlink" Target="https://creativecommons.org/licenses/by-nc/2.0/?ref=ccsearch&amp;atype=ric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763783@N02" TargetMode="External"/><Relationship Id="rId7" Type="http://schemas.openxmlformats.org/officeDocument/2006/relationships/hyperlink" Target="https://commons.wikimedia.org/wiki/User:Midor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CC%20BY%20SA%203" TargetMode="External"/><Relationship Id="rId5" Type="http://schemas.openxmlformats.org/officeDocument/2006/relationships/hyperlink" Target="https://commons.wikimedia.org/w/index.php?title=User:Arashiyama&amp;action=edit&amp;redlink=1" TargetMode="External"/><Relationship Id="rId4" Type="http://schemas.openxmlformats.org/officeDocument/2006/relationships/hyperlink" Target="https://creativecommons.org/licenses/by-nc-nd/2.0/?ref=ccsearch&amp;atype=rich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Urr-HpbG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7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The</a:t>
            </a:r>
            <a:r>
              <a:rPr lang="en-GB" b="0" baseline="0" dirty="0" smtClean="0"/>
              <a:t> dolls in the picture are decorations.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During the festival it is common to see large displays of these dolls in public places and some people will also display dolls in their homes.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The dolls represent important people who lived in Japan around 1000 years ago. This picture shows an emperor (left) and an empress (right).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</a:t>
            </a:r>
            <a:r>
              <a:rPr lang="en-GB" baseline="0" dirty="0" smtClean="0"/>
              <a:t> is </a:t>
            </a:r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tab2_dawa</a:t>
            </a:r>
            <a:r>
              <a:rPr lang="en-GB" dirty="0" smtClean="0">
                <a:solidFill>
                  <a:schemeClr val="bg1"/>
                </a:solidFill>
              </a:rPr>
              <a:t> /</a:t>
            </a:r>
            <a:r>
              <a:rPr lang="en-GB" u="sng" dirty="0" smtClean="0">
                <a:solidFill>
                  <a:schemeClr val="bg1"/>
                </a:solidFill>
                <a:hlinkClick r:id="rId4"/>
              </a:rPr>
              <a:t>CC BY 2.0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5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r>
              <a:rPr lang="en-GB" b="0" dirty="0" smtClean="0"/>
              <a:t>The</a:t>
            </a:r>
            <a:r>
              <a:rPr lang="en-GB" b="0" baseline="0" dirty="0" smtClean="0"/>
              <a:t> dolls are dressed in ancient traditional costumes.</a:t>
            </a:r>
          </a:p>
          <a:p>
            <a:r>
              <a:rPr lang="en-GB" b="0" baseline="0" dirty="0" smtClean="0"/>
              <a:t>There are usually several shelves displaying the dolls and the most important person (the emperor and/or the empress) will always be displayed at the top. </a:t>
            </a:r>
          </a:p>
          <a:p>
            <a:r>
              <a:rPr lang="en-GB" b="0" baseline="0" dirty="0" smtClean="0"/>
              <a:t>Attendants who help the empress and musicians are underneath.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2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Image is ©</a:t>
            </a:r>
            <a:r>
              <a:rPr lang="en-GB" i="1" dirty="0" smtClean="0">
                <a:solidFill>
                  <a:schemeClr val="bg1"/>
                </a:solidFill>
                <a:hlinkClick r:id="rId3"/>
              </a:rPr>
              <a:t>theKNB</a:t>
            </a:r>
            <a:r>
              <a:rPr lang="en-GB" i="1" dirty="0" smtClean="0">
                <a:solidFill>
                  <a:schemeClr val="bg1"/>
                </a:solidFill>
              </a:rPr>
              <a:t> /</a:t>
            </a:r>
            <a:r>
              <a:rPr lang="en-GB" i="1" cap="all" dirty="0" smtClean="0">
                <a:hlinkClick r:id="rId4"/>
              </a:rPr>
              <a:t>CC BY-NC 2.0</a:t>
            </a:r>
            <a:r>
              <a:rPr lang="en-GB" i="1" cap="all" dirty="0" smtClean="0"/>
              <a:t> </a:t>
            </a:r>
            <a:r>
              <a:rPr lang="en-GB" i="1" dirty="0" smtClean="0">
                <a:solidFill>
                  <a:schemeClr val="bg1"/>
                </a:solidFill>
                <a:hlinkClick r:id="rId5"/>
              </a:rPr>
              <a:t>"2015-03-11_MitoUme-002“</a:t>
            </a:r>
            <a:r>
              <a:rPr lang="en-GB" i="1" dirty="0" smtClean="0">
                <a:solidFill>
                  <a:schemeClr val="bg1"/>
                </a:solidFill>
              </a:rPr>
              <a:t> (cropped) 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9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Traditional Hina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Matsuri dishes are white, pink, green and yellow. Colours of winter (white snow) and spring (green shoots and pink cherry blossom) </a:t>
            </a:r>
            <a:endParaRPr lang="en-GB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b="1" dirty="0" smtClean="0">
                <a:latin typeface="Kozuka Gothic Pro R" pitchFamily="34" charset="-128"/>
                <a:ea typeface="Kozuka Gothic Pro R" pitchFamily="34" charset="-128"/>
              </a:rPr>
              <a:t>Top left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Rice crackers dyed different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colours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–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hina</a:t>
            </a:r>
            <a:r>
              <a:rPr lang="en-GB" i="1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arare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b="1" dirty="0" smtClean="0">
                <a:latin typeface="Kozuka Gothic Pro R" pitchFamily="34" charset="-128"/>
                <a:ea typeface="Kozuka Gothic Pro R" pitchFamily="34" charset="-128"/>
              </a:rPr>
              <a:t>Top right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Sweet rice drink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–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amazake</a:t>
            </a:r>
            <a:r>
              <a:rPr lang="en-GB" i="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r>
              <a:rPr lang="en-GB" i="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Bottom left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: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– ‘scattered sushi’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or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fish and vegetables on rice –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Chirashi</a:t>
            </a:r>
            <a:r>
              <a:rPr lang="en-GB" sz="1200" i="1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zushi</a:t>
            </a: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Bottom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right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: </a:t>
            </a: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multicoloured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rice cake in a diamond shape –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Hishi</a:t>
            </a:r>
            <a:r>
              <a:rPr lang="en-GB" sz="1200" i="1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mochi</a:t>
            </a:r>
            <a:endParaRPr lang="en-GB" sz="1200" i="1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Images:</a:t>
            </a:r>
          </a:p>
          <a:p>
            <a:r>
              <a:rPr lang="en-GB" dirty="0" smtClean="0"/>
              <a:t>Amazake:</a:t>
            </a:r>
            <a:r>
              <a:rPr lang="en-GB" baseline="0" dirty="0" smtClean="0"/>
              <a:t> © </a:t>
            </a:r>
            <a:r>
              <a:rPr lang="en-GB" i="1" dirty="0" smtClean="0">
                <a:hlinkClick r:id="rId3"/>
              </a:rPr>
              <a:t>Andhong09</a:t>
            </a:r>
            <a:r>
              <a:rPr lang="en-GB" i="1" dirty="0" smtClean="0"/>
              <a:t>/</a:t>
            </a:r>
            <a:r>
              <a:rPr lang="en-GB" i="1" cap="all" dirty="0" smtClean="0">
                <a:hlinkClick r:id="rId4"/>
              </a:rPr>
              <a:t> CC BY-NC-ND 2.0 </a:t>
            </a:r>
            <a:r>
              <a:rPr lang="en-GB" i="1" cap="all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Chirashizushi:© </a:t>
            </a:r>
            <a:r>
              <a:rPr lang="en-GB" dirty="0" smtClean="0">
                <a:solidFill>
                  <a:srgbClr val="A55858"/>
                </a:solidFill>
                <a:hlinkClick r:id="rId5" tooltip="User:Arashiyama (page does not exist)"/>
              </a:rPr>
              <a:t>Arashiyama</a:t>
            </a:r>
            <a:r>
              <a:rPr lang="en-GB" dirty="0" smtClean="0">
                <a:solidFill>
                  <a:srgbClr val="A55858"/>
                </a:solidFill>
              </a:rPr>
              <a:t>/ </a:t>
            </a:r>
            <a:r>
              <a:rPr lang="en-GB" dirty="0" smtClean="0">
                <a:hlinkClick r:id="rId6" action="ppaction://hlinkfile"/>
              </a:rPr>
              <a:t>CC BY SA 3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Hishi-mochi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  <a:r>
              <a:rPr lang="en-GB" baseline="0" dirty="0" smtClean="0">
                <a:sym typeface="Wingdings" panose="05000000000000000000" pitchFamily="2" charset="2"/>
              </a:rPr>
              <a:t> ©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User:Midori"/>
              </a:rPr>
              <a:t>Midori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dirty="0" smtClean="0"/>
              <a:t> </a:t>
            </a:r>
            <a:r>
              <a:rPr lang="en-GB" dirty="0" smtClean="0">
                <a:hlinkClick r:id="rId6" action="ppaction://hlinkfile"/>
              </a:rPr>
              <a:t>CC BY SA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Teacher’s Notes</a:t>
            </a:r>
          </a:p>
          <a:p>
            <a:pPr marL="0" indent="0" algn="l">
              <a:buNone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Use the printed instructions to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make the origami dolls. There is an easy and a difficult version. </a:t>
            </a:r>
          </a:p>
          <a:p>
            <a:pPr marL="0" indent="0" algn="l">
              <a:buNone/>
            </a:pP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Alternatively students can use the colouring sheet, any of the other extension activity worksheets (see lesson plan), or make a doll </a:t>
            </a:r>
            <a:r>
              <a:rPr lang="en-GB" sz="1200" baseline="0" dirty="0" err="1" smtClean="0">
                <a:latin typeface="Kozuka Gothic Pro R" pitchFamily="34" charset="-128"/>
                <a:ea typeface="Kozuka Gothic Pro R" pitchFamily="34" charset="-128"/>
              </a:rPr>
              <a:t>bookmaer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using the video tutorial below:</a:t>
            </a:r>
          </a:p>
          <a:p>
            <a:pPr marL="0" indent="0" algn="l">
              <a:buNone/>
            </a:pPr>
            <a:r>
              <a:rPr lang="en-GB" dirty="0" smtClean="0">
                <a:hlinkClick r:id="rId3"/>
              </a:rPr>
              <a:t>https://www.youtube.com/watch?v=fMUrr-HpbGk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7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0D0-C6B2-498C-A3A8-D957DE8C0FD9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85F-AF43-46A6-8D8E-9DE326D26AF0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2C71-2515-4BFE-82E3-F1372D8BD430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BED3-7EF6-48CF-93CD-B6B97F3B7C1A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A15-5F09-4379-A06E-4EEDC0DC1CCE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69F-E222-4306-80D4-164130340634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DB5B-1F8D-414F-9159-488642AFE2A3}" type="datetime1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701A-2D8B-470D-A783-F977A7DC468A}" type="datetime1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616F-53F5-43E2-97F5-F9AC2019D3D9}" type="datetime1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221-4539-4194-B096-A6B0DA5FAE41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225-5B38-4C5D-922E-BED7F1540035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4AC-ED7B-4F22-875C-66F2ACBBBCDC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nah\Downloads\l_162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/>
          <a:stretch/>
        </p:blipFill>
        <p:spPr bwMode="auto">
          <a:xfrm>
            <a:off x="0" y="-934364"/>
            <a:ext cx="9144000" cy="73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on the title slide is ©JNTO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Nagashi-bina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(Floating Doll Festival)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373216"/>
            <a:ext cx="387491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3549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The activities included as part of this resource were designed by Katy Simpson in collaboration with the Japan Society.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EL" pitchFamily="34" charset="-128"/>
                <a:ea typeface="Kozuka Gothic Pro EL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13A36-0DF9-48E8-A0BD-E20066AB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52432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festival which celebrates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happiness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,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health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and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growth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of young girls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It is celebrated on 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March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3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in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Japan. </a:t>
            </a: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In Japanese, March 3 is :</a:t>
            </a:r>
            <a:endParaRPr lang="en-GB" altLang="ja-JP" sz="16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ja-JP" altLang="en-US" sz="5400" dirty="0" smtClean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ja-JP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ja-JP" altLang="en-US" sz="5400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ja-JP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</a:t>
            </a:r>
            <a:endParaRPr lang="en-GB" altLang="ja-JP" sz="5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GB" altLang="ja-JP" sz="1800" dirty="0" smtClean="0"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en-GB" altLang="ja-JP" sz="1800" dirty="0">
                <a:latin typeface="Kozuka Gothic Pro R" pitchFamily="34" charset="-128"/>
                <a:ea typeface="Kozuka Gothic Pro R" pitchFamily="34" charset="-128"/>
              </a:rPr>
              <a:t>third month, </a:t>
            </a:r>
            <a:r>
              <a:rPr lang="en-GB" altLang="ja-JP" sz="1800" dirty="0" smtClean="0">
                <a:latin typeface="Kozuka Gothic Pro R" pitchFamily="34" charset="-128"/>
                <a:ea typeface="Kozuka Gothic Pro R" pitchFamily="34" charset="-128"/>
              </a:rPr>
              <a:t> third </a:t>
            </a:r>
            <a:r>
              <a:rPr lang="en-GB" altLang="ja-JP" sz="1800" dirty="0">
                <a:latin typeface="Kozuka Gothic Pro R" pitchFamily="34" charset="-128"/>
                <a:ea typeface="Kozuka Gothic Pro R" pitchFamily="34" charset="-128"/>
              </a:rPr>
              <a:t>day)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92" y="2708920"/>
            <a:ext cx="2282805" cy="1296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Hina (</a:t>
            </a:r>
            <a:r>
              <a:rPr lang="ja-JP" altLang="en-US" sz="5900" dirty="0" smtClean="0">
                <a:latin typeface="Kozuka Gothic Pro R" pitchFamily="34" charset="-128"/>
                <a:ea typeface="Kozuka Gothic Pro R" pitchFamily="34" charset="-128"/>
              </a:rPr>
              <a:t>ひな</a:t>
            </a:r>
            <a:r>
              <a:rPr lang="en-GB" altLang="ja-JP" sz="5900" dirty="0" smtClean="0">
                <a:latin typeface="Kozuka Gothic Pro R" pitchFamily="34" charset="-128"/>
                <a:ea typeface="Kozuka Gothic Pro R" pitchFamily="34" charset="-128"/>
              </a:rPr>
              <a:t>)</a:t>
            </a: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5900" dirty="0">
                <a:latin typeface="Kozuka Gothic Pro R" pitchFamily="34" charset="-128"/>
                <a:ea typeface="Kozuka Gothic Pro R" pitchFamily="34" charset="-128"/>
              </a:rPr>
              <a:t>means </a:t>
            </a: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doll</a:t>
            </a: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	</a:t>
            </a: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3E63B2-601F-4A9D-9FAC-5E0AB860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72854F-5F51-4E53-8D11-915A70D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58621A2-5BB0-4932-9A4F-8E6ED9CFE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2232" y="585220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does </a:t>
            </a:r>
            <a:r>
              <a:rPr lang="en-GB" sz="36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mean?</a:t>
            </a:r>
            <a:endParaRPr lang="en-GB" sz="36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pic>
        <p:nvPicPr>
          <p:cNvPr id="3074" name="Picture 2" descr="お雛様-hinamatsuri-dolls-lam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/>
          <a:stretch/>
        </p:blipFill>
        <p:spPr bwMode="auto">
          <a:xfrm>
            <a:off x="2702781" y="1484784"/>
            <a:ext cx="3833264" cy="3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3000" y="2615110"/>
            <a:ext cx="257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Matsuri (</a:t>
            </a:r>
            <a:r>
              <a:rPr lang="ja-JP" altLang="en-US" sz="2800" dirty="0">
                <a:latin typeface="Kozuka Gothic Pro R" pitchFamily="34" charset="-128"/>
                <a:ea typeface="Kozuka Gothic Pro R" pitchFamily="34" charset="-128"/>
              </a:rPr>
              <a:t>祭り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)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means festival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085184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So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Hina-Matsuri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means </a:t>
            </a:r>
          </a:p>
          <a:p>
            <a:pPr algn="ctr"/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Doll Festival</a:t>
            </a:r>
            <a:endParaRPr lang="en-GB" sz="2800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01997" y="45716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</a:rPr>
              <a:t>©</a:t>
            </a:r>
            <a:r>
              <a:rPr lang="en-GB" sz="1050" dirty="0">
                <a:solidFill>
                  <a:schemeClr val="bg1"/>
                </a:solidFill>
              </a:rPr>
              <a:t>tab2_dawa </a:t>
            </a:r>
            <a:r>
              <a:rPr lang="en-GB" sz="1050" dirty="0" smtClean="0">
                <a:solidFill>
                  <a:schemeClr val="bg1"/>
                </a:solidFill>
              </a:rPr>
              <a:t>/</a:t>
            </a:r>
            <a:r>
              <a:rPr lang="en-GB" sz="1050" u="sng" dirty="0" smtClean="0">
                <a:solidFill>
                  <a:schemeClr val="bg1"/>
                </a:solidFill>
              </a:rPr>
              <a:t>CC </a:t>
            </a:r>
            <a:r>
              <a:rPr lang="en-GB" sz="1050" u="sng" dirty="0">
                <a:solidFill>
                  <a:schemeClr val="bg1"/>
                </a:solidFill>
              </a:rPr>
              <a:t>BY 2.0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596" y="1600200"/>
            <a:ext cx="45552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400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years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ago,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believed that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dolls were lucky charms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to ward off evil spirits. </a:t>
            </a: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0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So the tradition began to set up displays of dolls a few weeks before the festival begins.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3E63B2-601F-4A9D-9FAC-5E0AB860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72854F-5F51-4E53-8D11-915A70D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58621A2-5BB0-4932-9A4F-8E6ED9CFE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Why dolls?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26" name="Picture 2" descr="Z:\Education\Online Resources\1. Resource Update 2019-20\1. 2019 Resources\R1. Japanese - Seasonal Series (Language)\Lessons\3. Hina-matsuri\Images\Doll Festival at Seikantei [JNTO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6030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1475656" y="5489898"/>
            <a:ext cx="1841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©JNTO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7C3AE-A33D-4F9D-8C31-1D35AB4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dolls should be put away again as soon as the festival is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over. If you leave them out, it is supposed to be bad luck.</a:t>
            </a:r>
          </a:p>
          <a:p>
            <a:pPr marL="0" indent="0" algn="ctr">
              <a:buNone/>
            </a:pP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Some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people float paper dolls down the river, believing they will carry away bad luck with them.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B93E74-DEE4-4E65-B900-0123F549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4796" y="6356350"/>
            <a:ext cx="607354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 Katy Simpson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6A33EB-A5CD-404C-888B-9B36E3C3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xmlns="" id="{DD1FDBC5-6621-4F96-AE97-1569CD1C3257}"/>
              </a:ext>
            </a:extLst>
          </p:cNvPr>
          <p:cNvSpPr txBox="1">
            <a:spLocks/>
          </p:cNvSpPr>
          <p:nvPr/>
        </p:nvSpPr>
        <p:spPr>
          <a:xfrm>
            <a:off x="457200" y="537429"/>
            <a:ext cx="82296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Special Customs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1" b="4400"/>
          <a:stretch/>
        </p:blipFill>
        <p:spPr>
          <a:xfrm>
            <a:off x="1594796" y="3861048"/>
            <a:ext cx="6109276" cy="2195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796" y="3823216"/>
            <a:ext cx="19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 </a:t>
            </a:r>
            <a:r>
              <a:rPr lang="en-GB" sz="1000" i="1" dirty="0">
                <a:solidFill>
                  <a:schemeClr val="bg1"/>
                </a:solidFill>
              </a:rPr>
              <a:t> </a:t>
            </a:r>
            <a:r>
              <a:rPr lang="en-GB" sz="1000" i="1" dirty="0" smtClean="0">
                <a:solidFill>
                  <a:schemeClr val="bg1"/>
                </a:solidFill>
              </a:rPr>
              <a:t>© theKNB /</a:t>
            </a:r>
            <a:r>
              <a:rPr lang="en-GB" sz="1000" i="1" cap="all" dirty="0" smtClean="0">
                <a:solidFill>
                  <a:schemeClr val="bg1"/>
                </a:solidFill>
              </a:rPr>
              <a:t>CC </a:t>
            </a:r>
            <a:r>
              <a:rPr lang="en-GB" sz="1000" i="1" cap="all" dirty="0">
                <a:solidFill>
                  <a:schemeClr val="bg1"/>
                </a:solidFill>
              </a:rPr>
              <a:t>BY-NC 2.0</a:t>
            </a:r>
            <a:r>
              <a:rPr lang="en-GB" i="1" cap="all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5F21F1-A0EB-4797-8ECC-BC670361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37101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File:Hina arare,katori-city,jap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846"/>
            <a:ext cx="3971369" cy="29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日本酒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1" t="1" r="1491" b="29916"/>
          <a:stretch/>
        </p:blipFill>
        <p:spPr bwMode="auto">
          <a:xfrm>
            <a:off x="4838218" y="365846"/>
            <a:ext cx="2743200" cy="29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9/90/Chirashi-zus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5414"/>
            <a:ext cx="3873686" cy="2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b/bd/Hishimoch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1261" b="10513"/>
          <a:stretch/>
        </p:blipFill>
        <p:spPr bwMode="auto">
          <a:xfrm>
            <a:off x="4738283" y="3650922"/>
            <a:ext cx="3927451" cy="2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54DD6AAB-484F-43C2-A22A-8577B840B8EB}"/>
              </a:ext>
            </a:extLst>
          </p:cNvPr>
          <p:cNvSpPr txBox="1">
            <a:spLocks/>
          </p:cNvSpPr>
          <p:nvPr/>
        </p:nvSpPr>
        <p:spPr>
          <a:xfrm>
            <a:off x="2737772" y="3115192"/>
            <a:ext cx="400102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Special </a:t>
            </a:r>
            <a:r>
              <a:rPr lang="en-GB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Foods</a:t>
            </a:r>
            <a:endParaRPr lang="en-GB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8979" y="317818"/>
            <a:ext cx="236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schemeClr val="bg1"/>
                </a:solidFill>
              </a:rPr>
              <a:t>Andhong09/</a:t>
            </a:r>
            <a:r>
              <a:rPr lang="en-GB" sz="1000" i="1" cap="all" dirty="0">
                <a:solidFill>
                  <a:schemeClr val="bg1"/>
                </a:solidFill>
              </a:rPr>
              <a:t> CC BY-NC-ND 2.0 </a:t>
            </a:r>
            <a:r>
              <a:rPr lang="en-GB" sz="1000" i="1" cap="all" dirty="0"/>
              <a:t> </a:t>
            </a:r>
            <a:r>
              <a:rPr lang="en-GB" i="1" dirty="0"/>
              <a:t> 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97243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© Arashiyama/ CC BY SA 3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4393" y="5957044"/>
            <a:ext cx="179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sym typeface="Wingdings" panose="05000000000000000000" pitchFamily="2" charset="2"/>
              </a:rPr>
              <a:t>©</a:t>
            </a:r>
            <a:r>
              <a:rPr lang="en-GB" sz="1000" dirty="0">
                <a:solidFill>
                  <a:schemeClr val="bg1"/>
                </a:solidFill>
              </a:rPr>
              <a:t>Midori/ CC BY SA 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437100"/>
            <a:ext cx="9144000" cy="42089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2" name="Footer Placeholder 7"/>
          <p:cNvSpPr txBox="1">
            <a:spLocks/>
          </p:cNvSpPr>
          <p:nvPr/>
        </p:nvSpPr>
        <p:spPr>
          <a:xfrm>
            <a:off x="1" y="643710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636" y="179303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You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will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be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divided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 smtClean="0">
                <a:latin typeface="Kozuka Gothic Pro B" pitchFamily="34" charset="-128"/>
                <a:ea typeface="Kozuka Gothic Pro B" pitchFamily="34" charset="-128"/>
              </a:rPr>
              <a:t>into</a:t>
            </a:r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 smtClean="0">
                <a:latin typeface="Kozuka Gothic Pro B" pitchFamily="34" charset="-128"/>
                <a:ea typeface="Kozuka Gothic Pro B" pitchFamily="34" charset="-128"/>
              </a:rPr>
              <a:t>teams.</a:t>
            </a:r>
            <a:endParaRPr lang="en-US" altLang="ja-JP" sz="2400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US" altLang="ja-JP" sz="2400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How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many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facts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can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you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remember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 smtClean="0">
                <a:latin typeface="Kozuka Gothic Pro B" pitchFamily="34" charset="-128"/>
                <a:ea typeface="Kozuka Gothic Pro B" pitchFamily="34" charset="-128"/>
              </a:rPr>
              <a:t>about</a:t>
            </a:r>
          </a:p>
          <a:p>
            <a:pPr algn="ctr"/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ja-JP" sz="2400" dirty="0" err="1" smtClean="0">
                <a:latin typeface="Kozuka Gothic Pro B" pitchFamily="34" charset="-128"/>
                <a:ea typeface="Kozuka Gothic Pro B" pitchFamily="34" charset="-128"/>
              </a:rPr>
              <a:t>Hina</a:t>
            </a:r>
            <a:r>
              <a:rPr lang="en-US" altLang="ja-JP" sz="2400" dirty="0" err="1">
                <a:latin typeface="Kozuka Gothic Pro B" pitchFamily="34" charset="-128"/>
                <a:ea typeface="Kozuka Gothic Pro B" pitchFamily="34" charset="-128"/>
              </a:rPr>
              <a:t>-</a:t>
            </a:r>
            <a:r>
              <a:rPr lang="en-US" altLang="ja-JP" sz="2400" dirty="0" err="1" smtClean="0">
                <a:latin typeface="Kozuka Gothic Pro B" pitchFamily="34" charset="-128"/>
                <a:ea typeface="Kozuka Gothic Pro B" pitchFamily="34" charset="-128"/>
              </a:rPr>
              <a:t>matsuri</a:t>
            </a:r>
            <a:r>
              <a:rPr lang="en-US" altLang="ja-JP" sz="2400" dirty="0">
                <a:latin typeface="Kozuka Gothic Pro B" pitchFamily="34" charset="-128"/>
                <a:ea typeface="Kozuka Gothic Pro B" pitchFamily="34" charset="-128"/>
              </a:rPr>
              <a:t>?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23" y="532462"/>
            <a:ext cx="81371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Quiz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61948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437100"/>
            <a:ext cx="9144000" cy="42089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2" name="Footer Placeholder 7"/>
          <p:cNvSpPr txBox="1">
            <a:spLocks/>
          </p:cNvSpPr>
          <p:nvPr/>
        </p:nvSpPr>
        <p:spPr>
          <a:xfrm>
            <a:off x="1" y="643710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23" y="532462"/>
            <a:ext cx="81371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Quiz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9474"/>
              </p:ext>
            </p:extLst>
          </p:nvPr>
        </p:nvGraphicFramePr>
        <p:xfrm>
          <a:off x="611560" y="1583666"/>
          <a:ext cx="7907684" cy="393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7044"/>
              </a:tblGrid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What does ‘</a:t>
                      </a:r>
                      <a:r>
                        <a:rPr lang="en-GB" altLang="ja-JP" sz="2000" dirty="0" err="1" smtClean="0">
                          <a:latin typeface="Kozuka Gothic Pro R" pitchFamily="34" charset="-128"/>
                          <a:ea typeface="Kozuka Gothic Pro R" pitchFamily="34" charset="-128"/>
                        </a:rPr>
                        <a:t>hina</a:t>
                      </a: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’ mean?</a:t>
                      </a: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1point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When is hinamatsuri?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１</a:t>
                      </a: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point</a:t>
                      </a:r>
                      <a:endParaRPr lang="en-US" sz="2000" dirty="0" smtClean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Why do people celebrate Hinamatsuri?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2 points</a:t>
                      </a:r>
                      <a:endParaRPr lang="en-US" sz="2000" dirty="0" smtClean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Why should dolls be put away after the festival?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2 points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What colours are used for hinamatsuri  foods?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up to 4 points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3625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8451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Activity 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A2F2076-CCF3-4285-822C-59E4AAEF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ake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your own origami Japanese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dolls.</a:t>
            </a:r>
          </a:p>
          <a:p>
            <a:pPr marL="0" indent="0" algn="ctr">
              <a:buNone/>
            </a:pP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="" xmlns:a16="http://schemas.microsoft.com/office/drawing/2014/main" id="{E0E6FF77-2B2D-481F-9CCA-08E97EEFD161}"/>
              </a:ext>
            </a:extLst>
          </p:cNvPr>
          <p:cNvSpPr txBox="1">
            <a:spLocks/>
          </p:cNvSpPr>
          <p:nvPr/>
        </p:nvSpPr>
        <p:spPr>
          <a:xfrm>
            <a:off x="3124200" y="64371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ja-JP" smtClean="0">
                <a:solidFill>
                  <a:schemeClr val="bg1"/>
                </a:solidFill>
              </a:rPr>
              <a:t>©The Japan Society with Katy Simpson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38" y="2746248"/>
            <a:ext cx="5545123" cy="29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054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682</Words>
  <Application>Microsoft Office PowerPoint</Application>
  <PresentationFormat>On-screen Show (4:3)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What does Hina-matsuri mean?</vt:lpstr>
      <vt:lpstr>Why dolls?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130</cp:revision>
  <dcterms:created xsi:type="dcterms:W3CDTF">2017-05-31T10:45:44Z</dcterms:created>
  <dcterms:modified xsi:type="dcterms:W3CDTF">2021-03-01T12:23:38Z</dcterms:modified>
</cp:coreProperties>
</file>